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4"/>
  </p:sldMasterIdLst>
  <p:notesMasterIdLst>
    <p:notesMasterId r:id="rId35"/>
  </p:notesMasterIdLst>
  <p:handoutMasterIdLst>
    <p:handoutMasterId r:id="rId36"/>
  </p:handoutMasterIdLst>
  <p:sldIdLst>
    <p:sldId id="499" r:id="rId5"/>
    <p:sldId id="822" r:id="rId6"/>
    <p:sldId id="860" r:id="rId7"/>
    <p:sldId id="848" r:id="rId8"/>
    <p:sldId id="849" r:id="rId9"/>
    <p:sldId id="850" r:id="rId10"/>
    <p:sldId id="851" r:id="rId11"/>
    <p:sldId id="852" r:id="rId12"/>
    <p:sldId id="836" r:id="rId13"/>
    <p:sldId id="818" r:id="rId14"/>
    <p:sldId id="861" r:id="rId15"/>
    <p:sldId id="819" r:id="rId16"/>
    <p:sldId id="844" r:id="rId17"/>
    <p:sldId id="853" r:id="rId18"/>
    <p:sldId id="854" r:id="rId19"/>
    <p:sldId id="855" r:id="rId20"/>
    <p:sldId id="856" r:id="rId21"/>
    <p:sldId id="865" r:id="rId22"/>
    <p:sldId id="866" r:id="rId23"/>
    <p:sldId id="862" r:id="rId24"/>
    <p:sldId id="783" r:id="rId25"/>
    <p:sldId id="831" r:id="rId26"/>
    <p:sldId id="846" r:id="rId27"/>
    <p:sldId id="843" r:id="rId28"/>
    <p:sldId id="863" r:id="rId29"/>
    <p:sldId id="857" r:id="rId30"/>
    <p:sldId id="858" r:id="rId31"/>
    <p:sldId id="859" r:id="rId32"/>
    <p:sldId id="864" r:id="rId33"/>
    <p:sldId id="828"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A01"/>
    <a:srgbClr val="24329C"/>
    <a:srgbClr val="CD2177"/>
    <a:srgbClr val="008E40"/>
    <a:srgbClr val="007434"/>
    <a:srgbClr val="A8E905"/>
    <a:srgbClr val="C75F09"/>
    <a:srgbClr val="000000"/>
    <a:srgbClr val="71717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0179" autoAdjust="0"/>
  </p:normalViewPr>
  <p:slideViewPr>
    <p:cSldViewPr>
      <p:cViewPr varScale="1">
        <p:scale>
          <a:sx n="57" d="100"/>
          <a:sy n="57" d="100"/>
        </p:scale>
        <p:origin x="1508" y="40"/>
      </p:cViewPr>
      <p:guideLst>
        <p:guide orient="horz" pos="2160"/>
        <p:guide pos="2880"/>
      </p:guideLst>
    </p:cSldViewPr>
  </p:slideViewPr>
  <p:notesTextViewPr>
    <p:cViewPr>
      <p:scale>
        <a:sx n="3" d="2"/>
        <a:sy n="3" d="2"/>
      </p:scale>
      <p:origin x="0" y="0"/>
    </p:cViewPr>
  </p:notesTextViewPr>
  <p:notesViewPr>
    <p:cSldViewPr>
      <p:cViewPr varScale="1">
        <p:scale>
          <a:sx n="60" d="100"/>
          <a:sy n="60" d="100"/>
        </p:scale>
        <p:origin x="1805" y="5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a:t>
            </a:r>
            <a:r>
              <a:rPr lang="en-US" sz="1600" b="1" baseline="0" dirty="0"/>
              <a:t> Change in Average Annual Employment, Alaska and U.S.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'BLS Data Series'!$B$13</c:f>
              <c:strCache>
                <c:ptCount val="1"/>
                <c:pt idx="0">
                  <c:v>Alaska</c:v>
                </c:pt>
              </c:strCache>
            </c:strRef>
          </c:tx>
          <c:spPr>
            <a:ln w="44450" cap="rnd">
              <a:solidFill>
                <a:srgbClr val="850A01"/>
              </a:solidFill>
              <a:round/>
            </a:ln>
            <a:effectLst/>
          </c:spPr>
          <c:marker>
            <c:symbol val="none"/>
          </c:marker>
          <c:cat>
            <c:numRef>
              <c:f>'BLS Data Series'!$A$14:$A$77</c:f>
              <c:numCache>
                <c:formatCode>General</c:formatCode>
                <c:ptCount val="6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numCache>
            </c:numRef>
          </c:cat>
          <c:val>
            <c:numRef>
              <c:f>'BLS Data Series'!$B$14:$B$77</c:f>
              <c:numCache>
                <c:formatCode>#0.0</c:formatCode>
                <c:ptCount val="64"/>
                <c:pt idx="0">
                  <c:v>0.9</c:v>
                </c:pt>
                <c:pt idx="1">
                  <c:v>3.3</c:v>
                </c:pt>
                <c:pt idx="2">
                  <c:v>5.4</c:v>
                </c:pt>
                <c:pt idx="3">
                  <c:v>5.3</c:v>
                </c:pt>
                <c:pt idx="4">
                  <c:v>7.8</c:v>
                </c:pt>
                <c:pt idx="5">
                  <c:v>3.7</c:v>
                </c:pt>
                <c:pt idx="6">
                  <c:v>5.0999999999999996</c:v>
                </c:pt>
                <c:pt idx="7">
                  <c:v>4</c:v>
                </c:pt>
                <c:pt idx="8">
                  <c:v>8.6</c:v>
                </c:pt>
                <c:pt idx="9">
                  <c:v>7.3</c:v>
                </c:pt>
                <c:pt idx="10">
                  <c:v>5</c:v>
                </c:pt>
                <c:pt idx="11">
                  <c:v>5.8</c:v>
                </c:pt>
                <c:pt idx="12">
                  <c:v>6.2</c:v>
                </c:pt>
                <c:pt idx="13">
                  <c:v>16.3</c:v>
                </c:pt>
                <c:pt idx="14">
                  <c:v>26.7</c:v>
                </c:pt>
                <c:pt idx="15">
                  <c:v>6.1</c:v>
                </c:pt>
                <c:pt idx="16">
                  <c:v>-4.9000000000000004</c:v>
                </c:pt>
                <c:pt idx="17">
                  <c:v>0.1</c:v>
                </c:pt>
                <c:pt idx="18">
                  <c:v>2.1</c:v>
                </c:pt>
                <c:pt idx="19">
                  <c:v>1.5</c:v>
                </c:pt>
                <c:pt idx="20">
                  <c:v>9.9</c:v>
                </c:pt>
                <c:pt idx="21">
                  <c:v>7.7</c:v>
                </c:pt>
                <c:pt idx="22">
                  <c:v>6.9</c:v>
                </c:pt>
                <c:pt idx="23">
                  <c:v>5.3</c:v>
                </c:pt>
                <c:pt idx="24">
                  <c:v>2.2000000000000002</c:v>
                </c:pt>
                <c:pt idx="25">
                  <c:v>-4.3</c:v>
                </c:pt>
                <c:pt idx="26">
                  <c:v>-4.8</c:v>
                </c:pt>
                <c:pt idx="27">
                  <c:v>1.7</c:v>
                </c:pt>
                <c:pt idx="28">
                  <c:v>6.2</c:v>
                </c:pt>
                <c:pt idx="29">
                  <c:v>4.8</c:v>
                </c:pt>
                <c:pt idx="30">
                  <c:v>1.9</c:v>
                </c:pt>
                <c:pt idx="31">
                  <c:v>1.9</c:v>
                </c:pt>
                <c:pt idx="32">
                  <c:v>2.2999999999999998</c:v>
                </c:pt>
                <c:pt idx="33">
                  <c:v>2.6</c:v>
                </c:pt>
                <c:pt idx="34">
                  <c:v>1</c:v>
                </c:pt>
                <c:pt idx="35">
                  <c:v>0.6</c:v>
                </c:pt>
                <c:pt idx="36">
                  <c:v>1.9</c:v>
                </c:pt>
                <c:pt idx="37">
                  <c:v>2.2999999999999998</c:v>
                </c:pt>
                <c:pt idx="38">
                  <c:v>1.5</c:v>
                </c:pt>
                <c:pt idx="39">
                  <c:v>1.8</c:v>
                </c:pt>
                <c:pt idx="40">
                  <c:v>1.8</c:v>
                </c:pt>
                <c:pt idx="41">
                  <c:v>1.9</c:v>
                </c:pt>
                <c:pt idx="42">
                  <c:v>1.5</c:v>
                </c:pt>
                <c:pt idx="43">
                  <c:v>1.7</c:v>
                </c:pt>
                <c:pt idx="44">
                  <c:v>1.8</c:v>
                </c:pt>
                <c:pt idx="45">
                  <c:v>1.6</c:v>
                </c:pt>
                <c:pt idx="46">
                  <c:v>1</c:v>
                </c:pt>
                <c:pt idx="47">
                  <c:v>1.4</c:v>
                </c:pt>
                <c:pt idx="48">
                  <c:v>-0.3</c:v>
                </c:pt>
                <c:pt idx="49">
                  <c:v>1.3</c:v>
                </c:pt>
                <c:pt idx="50">
                  <c:v>1.6</c:v>
                </c:pt>
                <c:pt idx="51">
                  <c:v>1.5</c:v>
                </c:pt>
                <c:pt idx="52">
                  <c:v>0.4</c:v>
                </c:pt>
                <c:pt idx="53">
                  <c:v>0.5</c:v>
                </c:pt>
                <c:pt idx="54">
                  <c:v>0.3</c:v>
                </c:pt>
                <c:pt idx="55">
                  <c:v>-1.7</c:v>
                </c:pt>
                <c:pt idx="56">
                  <c:v>-1.3</c:v>
                </c:pt>
                <c:pt idx="57">
                  <c:v>-0.5</c:v>
                </c:pt>
                <c:pt idx="58">
                  <c:v>0.7</c:v>
                </c:pt>
                <c:pt idx="59">
                  <c:v>-8.4</c:v>
                </c:pt>
                <c:pt idx="60">
                  <c:v>2.6</c:v>
                </c:pt>
                <c:pt idx="61">
                  <c:v>2.8</c:v>
                </c:pt>
                <c:pt idx="62">
                  <c:v>2.7</c:v>
                </c:pt>
                <c:pt idx="63">
                  <c:v>2</c:v>
                </c:pt>
              </c:numCache>
            </c:numRef>
          </c:val>
          <c:smooth val="0"/>
          <c:extLst>
            <c:ext xmlns:c16="http://schemas.microsoft.com/office/drawing/2014/chart" uri="{C3380CC4-5D6E-409C-BE32-E72D297353CC}">
              <c16:uniqueId val="{00000000-43AF-47EA-8CD7-8F0F5F0C6B75}"/>
            </c:ext>
          </c:extLst>
        </c:ser>
        <c:ser>
          <c:idx val="1"/>
          <c:order val="1"/>
          <c:tx>
            <c:strRef>
              <c:f>'BLS Data Series'!$C$13</c:f>
              <c:strCache>
                <c:ptCount val="1"/>
                <c:pt idx="0">
                  <c:v>U.S.</c:v>
                </c:pt>
              </c:strCache>
            </c:strRef>
          </c:tx>
          <c:spPr>
            <a:ln w="44450" cap="rnd">
              <a:solidFill>
                <a:schemeClr val="tx2">
                  <a:lumMod val="75000"/>
                </a:schemeClr>
              </a:solidFill>
              <a:round/>
            </a:ln>
            <a:effectLst/>
          </c:spPr>
          <c:marker>
            <c:symbol val="none"/>
          </c:marker>
          <c:cat>
            <c:numRef>
              <c:f>'BLS Data Series'!$A$14:$A$77</c:f>
              <c:numCache>
                <c:formatCode>General</c:formatCode>
                <c:ptCount val="6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numCache>
            </c:numRef>
          </c:cat>
          <c:val>
            <c:numRef>
              <c:f>'BLS Data Series'!$C$14:$C$77</c:f>
              <c:numCache>
                <c:formatCode>General</c:formatCode>
                <c:ptCount val="64"/>
                <c:pt idx="0">
                  <c:v>-0.4</c:v>
                </c:pt>
                <c:pt idx="1">
                  <c:v>2.9</c:v>
                </c:pt>
                <c:pt idx="2">
                  <c:v>2</c:v>
                </c:pt>
                <c:pt idx="3">
                  <c:v>2.9</c:v>
                </c:pt>
                <c:pt idx="4">
                  <c:v>4.3</c:v>
                </c:pt>
                <c:pt idx="5">
                  <c:v>5.2</c:v>
                </c:pt>
                <c:pt idx="6">
                  <c:v>3</c:v>
                </c:pt>
                <c:pt idx="7">
                  <c:v>3.2</c:v>
                </c:pt>
                <c:pt idx="8">
                  <c:v>3.7</c:v>
                </c:pt>
                <c:pt idx="9">
                  <c:v>0.7</c:v>
                </c:pt>
                <c:pt idx="10">
                  <c:v>0.5</c:v>
                </c:pt>
                <c:pt idx="11">
                  <c:v>3.5</c:v>
                </c:pt>
                <c:pt idx="12">
                  <c:v>4.2</c:v>
                </c:pt>
                <c:pt idx="13">
                  <c:v>1.9</c:v>
                </c:pt>
                <c:pt idx="14">
                  <c:v>-1.7</c:v>
                </c:pt>
                <c:pt idx="15">
                  <c:v>3.2</c:v>
                </c:pt>
                <c:pt idx="16">
                  <c:v>3.9</c:v>
                </c:pt>
                <c:pt idx="17">
                  <c:v>5.0999999999999996</c:v>
                </c:pt>
                <c:pt idx="18">
                  <c:v>3.6</c:v>
                </c:pt>
                <c:pt idx="19">
                  <c:v>0.7</c:v>
                </c:pt>
                <c:pt idx="20">
                  <c:v>0.8</c:v>
                </c:pt>
                <c:pt idx="21">
                  <c:v>-1.8</c:v>
                </c:pt>
                <c:pt idx="22">
                  <c:v>0.7</c:v>
                </c:pt>
                <c:pt idx="23">
                  <c:v>4.7</c:v>
                </c:pt>
                <c:pt idx="24">
                  <c:v>3.2</c:v>
                </c:pt>
                <c:pt idx="25">
                  <c:v>2</c:v>
                </c:pt>
                <c:pt idx="26">
                  <c:v>2.6</c:v>
                </c:pt>
                <c:pt idx="27">
                  <c:v>3.2</c:v>
                </c:pt>
                <c:pt idx="28">
                  <c:v>2.5</c:v>
                </c:pt>
                <c:pt idx="29">
                  <c:v>1.4</c:v>
                </c:pt>
                <c:pt idx="30">
                  <c:v>-1</c:v>
                </c:pt>
                <c:pt idx="31">
                  <c:v>0.3</c:v>
                </c:pt>
                <c:pt idx="32">
                  <c:v>2</c:v>
                </c:pt>
                <c:pt idx="33">
                  <c:v>3.1</c:v>
                </c:pt>
                <c:pt idx="34">
                  <c:v>2.6</c:v>
                </c:pt>
                <c:pt idx="35">
                  <c:v>2.1</c:v>
                </c:pt>
                <c:pt idx="36">
                  <c:v>2.6</c:v>
                </c:pt>
                <c:pt idx="37">
                  <c:v>2.6</c:v>
                </c:pt>
                <c:pt idx="38">
                  <c:v>2.4</c:v>
                </c:pt>
                <c:pt idx="39">
                  <c:v>2.2000000000000002</c:v>
                </c:pt>
                <c:pt idx="40">
                  <c:v>0</c:v>
                </c:pt>
                <c:pt idx="41">
                  <c:v>-1.1000000000000001</c:v>
                </c:pt>
                <c:pt idx="42">
                  <c:v>-0.2</c:v>
                </c:pt>
                <c:pt idx="43">
                  <c:v>1.1000000000000001</c:v>
                </c:pt>
                <c:pt idx="44">
                  <c:v>1.7</c:v>
                </c:pt>
                <c:pt idx="45">
                  <c:v>1.8</c:v>
                </c:pt>
                <c:pt idx="46">
                  <c:v>1.1000000000000001</c:v>
                </c:pt>
                <c:pt idx="47">
                  <c:v>-0.5</c:v>
                </c:pt>
                <c:pt idx="48">
                  <c:v>-4.3</c:v>
                </c:pt>
                <c:pt idx="49">
                  <c:v>-0.7</c:v>
                </c:pt>
                <c:pt idx="50">
                  <c:v>1.2</c:v>
                </c:pt>
                <c:pt idx="51">
                  <c:v>1.7</c:v>
                </c:pt>
                <c:pt idx="52">
                  <c:v>1.6</c:v>
                </c:pt>
                <c:pt idx="53">
                  <c:v>1.9</c:v>
                </c:pt>
                <c:pt idx="54">
                  <c:v>2.1</c:v>
                </c:pt>
                <c:pt idx="55">
                  <c:v>1.8</c:v>
                </c:pt>
                <c:pt idx="56">
                  <c:v>1.6</c:v>
                </c:pt>
                <c:pt idx="57">
                  <c:v>1.6</c:v>
                </c:pt>
                <c:pt idx="58">
                  <c:v>1.3</c:v>
                </c:pt>
                <c:pt idx="59">
                  <c:v>-5.8</c:v>
                </c:pt>
                <c:pt idx="60">
                  <c:v>2.9</c:v>
                </c:pt>
                <c:pt idx="61">
                  <c:v>4.3</c:v>
                </c:pt>
                <c:pt idx="62">
                  <c:v>2.2999999999999998</c:v>
                </c:pt>
                <c:pt idx="63">
                  <c:v>1.6</c:v>
                </c:pt>
              </c:numCache>
            </c:numRef>
          </c:val>
          <c:smooth val="0"/>
          <c:extLst>
            <c:ext xmlns:c16="http://schemas.microsoft.com/office/drawing/2014/chart" uri="{C3380CC4-5D6E-409C-BE32-E72D297353CC}">
              <c16:uniqueId val="{00000001-43AF-47EA-8CD7-8F0F5F0C6B75}"/>
            </c:ext>
          </c:extLst>
        </c:ser>
        <c:dLbls>
          <c:showLegendKey val="0"/>
          <c:showVal val="0"/>
          <c:showCatName val="0"/>
          <c:showSerName val="0"/>
          <c:showPercent val="0"/>
          <c:showBubbleSize val="0"/>
        </c:dLbls>
        <c:smooth val="0"/>
        <c:axId val="1368047"/>
        <c:axId val="1369487"/>
      </c:lineChart>
      <c:catAx>
        <c:axId val="136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69487"/>
        <c:crosses val="autoZero"/>
        <c:auto val="1"/>
        <c:lblAlgn val="ctr"/>
        <c:lblOffset val="100"/>
        <c:noMultiLvlLbl val="0"/>
      </c:catAx>
      <c:valAx>
        <c:axId val="13694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6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 Change in Average Annual Employment, Alaska and 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'BLS Data Series'!$G$69</c:f>
              <c:strCache>
                <c:ptCount val="1"/>
                <c:pt idx="0">
                  <c:v>Alaska</c:v>
                </c:pt>
              </c:strCache>
            </c:strRef>
          </c:tx>
          <c:spPr>
            <a:ln w="44450" cap="rnd">
              <a:solidFill>
                <a:srgbClr val="850A01"/>
              </a:solidFill>
              <a:round/>
            </a:ln>
            <a:effectLst/>
          </c:spPr>
          <c:marker>
            <c:symbol val="none"/>
          </c:marker>
          <c:cat>
            <c:numRef>
              <c:f>'BLS Data Series'!$F$70:$F$79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'BLS Data Series'!$G$70:$G$79</c:f>
              <c:numCache>
                <c:formatCode>#0.0</c:formatCode>
                <c:ptCount val="10"/>
                <c:pt idx="0">
                  <c:v>0.3</c:v>
                </c:pt>
                <c:pt idx="1">
                  <c:v>-1.7</c:v>
                </c:pt>
                <c:pt idx="2">
                  <c:v>-1.3</c:v>
                </c:pt>
                <c:pt idx="3">
                  <c:v>-0.5</c:v>
                </c:pt>
                <c:pt idx="4">
                  <c:v>0.7</c:v>
                </c:pt>
                <c:pt idx="5">
                  <c:v>-8.4</c:v>
                </c:pt>
                <c:pt idx="6">
                  <c:v>2.6</c:v>
                </c:pt>
                <c:pt idx="7">
                  <c:v>2.8</c:v>
                </c:pt>
                <c:pt idx="8">
                  <c:v>2.7</c:v>
                </c:pt>
                <c:pt idx="9">
                  <c:v>2</c:v>
                </c:pt>
              </c:numCache>
            </c:numRef>
          </c:val>
          <c:smooth val="0"/>
          <c:extLst>
            <c:ext xmlns:c16="http://schemas.microsoft.com/office/drawing/2014/chart" uri="{C3380CC4-5D6E-409C-BE32-E72D297353CC}">
              <c16:uniqueId val="{00000000-D291-4341-8A0B-25BEB7A5FF4D}"/>
            </c:ext>
          </c:extLst>
        </c:ser>
        <c:ser>
          <c:idx val="1"/>
          <c:order val="1"/>
          <c:tx>
            <c:strRef>
              <c:f>'BLS Data Series'!$H$69</c:f>
              <c:strCache>
                <c:ptCount val="1"/>
                <c:pt idx="0">
                  <c:v>U.S.</c:v>
                </c:pt>
              </c:strCache>
            </c:strRef>
          </c:tx>
          <c:spPr>
            <a:ln w="44450" cap="rnd">
              <a:solidFill>
                <a:schemeClr val="accent1">
                  <a:lumMod val="50000"/>
                </a:schemeClr>
              </a:solidFill>
              <a:round/>
            </a:ln>
            <a:effectLst/>
          </c:spPr>
          <c:marker>
            <c:symbol val="none"/>
          </c:marker>
          <c:cat>
            <c:numRef>
              <c:f>'BLS Data Series'!$F$70:$F$79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'BLS Data Series'!$H$70:$H$79</c:f>
              <c:numCache>
                <c:formatCode>General</c:formatCode>
                <c:ptCount val="10"/>
                <c:pt idx="0">
                  <c:v>2.1</c:v>
                </c:pt>
                <c:pt idx="1">
                  <c:v>1.8</c:v>
                </c:pt>
                <c:pt idx="2">
                  <c:v>1.6</c:v>
                </c:pt>
                <c:pt idx="3">
                  <c:v>1.6</c:v>
                </c:pt>
                <c:pt idx="4">
                  <c:v>1.3</c:v>
                </c:pt>
                <c:pt idx="5">
                  <c:v>-5.8</c:v>
                </c:pt>
                <c:pt idx="6">
                  <c:v>2.9</c:v>
                </c:pt>
                <c:pt idx="7">
                  <c:v>4.3</c:v>
                </c:pt>
                <c:pt idx="8">
                  <c:v>2.2999999999999998</c:v>
                </c:pt>
                <c:pt idx="9">
                  <c:v>1.6</c:v>
                </c:pt>
              </c:numCache>
            </c:numRef>
          </c:val>
          <c:smooth val="0"/>
          <c:extLst>
            <c:ext xmlns:c16="http://schemas.microsoft.com/office/drawing/2014/chart" uri="{C3380CC4-5D6E-409C-BE32-E72D297353CC}">
              <c16:uniqueId val="{00000001-D291-4341-8A0B-25BEB7A5FF4D}"/>
            </c:ext>
          </c:extLst>
        </c:ser>
        <c:dLbls>
          <c:showLegendKey val="0"/>
          <c:showVal val="0"/>
          <c:showCatName val="0"/>
          <c:showSerName val="0"/>
          <c:showPercent val="0"/>
          <c:showBubbleSize val="0"/>
        </c:dLbls>
        <c:smooth val="0"/>
        <c:axId val="1305973311"/>
        <c:axId val="1316334831"/>
      </c:lineChart>
      <c:catAx>
        <c:axId val="130597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16334831"/>
        <c:crosses val="autoZero"/>
        <c:auto val="1"/>
        <c:lblAlgn val="ctr"/>
        <c:lblOffset val="100"/>
        <c:noMultiLvlLbl val="0"/>
      </c:catAx>
      <c:valAx>
        <c:axId val="1316334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597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 Change in Average Annual Employment, Alaska and 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63164007153975E-2"/>
          <c:y val="8.6447137485915954E-2"/>
          <c:w val="0.93441235221703478"/>
          <c:h val="0.79623349663074505"/>
        </c:manualLayout>
      </c:layout>
      <c:lineChart>
        <c:grouping val="standard"/>
        <c:varyColors val="0"/>
        <c:ser>
          <c:idx val="0"/>
          <c:order val="0"/>
          <c:tx>
            <c:strRef>
              <c:f>'BLS Data Series'!$G$69</c:f>
              <c:strCache>
                <c:ptCount val="1"/>
                <c:pt idx="0">
                  <c:v>Alaska</c:v>
                </c:pt>
              </c:strCache>
            </c:strRef>
          </c:tx>
          <c:spPr>
            <a:ln w="44450" cap="rnd">
              <a:solidFill>
                <a:srgbClr val="850A01"/>
              </a:solidFill>
              <a:round/>
            </a:ln>
            <a:effectLst/>
          </c:spPr>
          <c:marker>
            <c:symbol val="none"/>
          </c:marker>
          <c:cat>
            <c:numRef>
              <c:f>'BLS Data Series'!$F$70:$F$79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'BLS Data Series'!$G$70:$G$79</c:f>
              <c:numCache>
                <c:formatCode>#0.0</c:formatCode>
                <c:ptCount val="10"/>
                <c:pt idx="0">
                  <c:v>0.3</c:v>
                </c:pt>
                <c:pt idx="1">
                  <c:v>-1.7</c:v>
                </c:pt>
                <c:pt idx="2">
                  <c:v>-1.3</c:v>
                </c:pt>
                <c:pt idx="3">
                  <c:v>-0.5</c:v>
                </c:pt>
                <c:pt idx="4">
                  <c:v>0.7</c:v>
                </c:pt>
                <c:pt idx="5">
                  <c:v>-8.4</c:v>
                </c:pt>
                <c:pt idx="6">
                  <c:v>2.6</c:v>
                </c:pt>
                <c:pt idx="7">
                  <c:v>2.8</c:v>
                </c:pt>
                <c:pt idx="8">
                  <c:v>2.7</c:v>
                </c:pt>
                <c:pt idx="9">
                  <c:v>2</c:v>
                </c:pt>
              </c:numCache>
            </c:numRef>
          </c:val>
          <c:smooth val="0"/>
          <c:extLst>
            <c:ext xmlns:c16="http://schemas.microsoft.com/office/drawing/2014/chart" uri="{C3380CC4-5D6E-409C-BE32-E72D297353CC}">
              <c16:uniqueId val="{00000000-D291-4341-8A0B-25BEB7A5FF4D}"/>
            </c:ext>
          </c:extLst>
        </c:ser>
        <c:ser>
          <c:idx val="1"/>
          <c:order val="1"/>
          <c:tx>
            <c:strRef>
              <c:f>'BLS Data Series'!$H$69</c:f>
              <c:strCache>
                <c:ptCount val="1"/>
                <c:pt idx="0">
                  <c:v>U.S.</c:v>
                </c:pt>
              </c:strCache>
            </c:strRef>
          </c:tx>
          <c:spPr>
            <a:ln w="44450" cap="rnd">
              <a:solidFill>
                <a:schemeClr val="accent1">
                  <a:lumMod val="50000"/>
                </a:schemeClr>
              </a:solidFill>
              <a:round/>
            </a:ln>
            <a:effectLst/>
          </c:spPr>
          <c:marker>
            <c:symbol val="none"/>
          </c:marker>
          <c:cat>
            <c:numRef>
              <c:f>'BLS Data Series'!$F$70:$F$79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'BLS Data Series'!$H$70:$H$79</c:f>
              <c:numCache>
                <c:formatCode>General</c:formatCode>
                <c:ptCount val="10"/>
                <c:pt idx="0">
                  <c:v>2.1</c:v>
                </c:pt>
                <c:pt idx="1">
                  <c:v>1.8</c:v>
                </c:pt>
                <c:pt idx="2">
                  <c:v>1.6</c:v>
                </c:pt>
                <c:pt idx="3">
                  <c:v>1.6</c:v>
                </c:pt>
                <c:pt idx="4">
                  <c:v>1.3</c:v>
                </c:pt>
                <c:pt idx="5">
                  <c:v>-5.8</c:v>
                </c:pt>
                <c:pt idx="6">
                  <c:v>2.9</c:v>
                </c:pt>
                <c:pt idx="7">
                  <c:v>4.3</c:v>
                </c:pt>
                <c:pt idx="8">
                  <c:v>2.2999999999999998</c:v>
                </c:pt>
                <c:pt idx="9">
                  <c:v>1.6</c:v>
                </c:pt>
              </c:numCache>
            </c:numRef>
          </c:val>
          <c:smooth val="0"/>
          <c:extLst>
            <c:ext xmlns:c16="http://schemas.microsoft.com/office/drawing/2014/chart" uri="{C3380CC4-5D6E-409C-BE32-E72D297353CC}">
              <c16:uniqueId val="{00000001-D291-4341-8A0B-25BEB7A5FF4D}"/>
            </c:ext>
          </c:extLst>
        </c:ser>
        <c:dLbls>
          <c:showLegendKey val="0"/>
          <c:showVal val="0"/>
          <c:showCatName val="0"/>
          <c:showSerName val="0"/>
          <c:showPercent val="0"/>
          <c:showBubbleSize val="0"/>
        </c:dLbls>
        <c:smooth val="0"/>
        <c:axId val="1305973311"/>
        <c:axId val="1316334831"/>
      </c:lineChart>
      <c:catAx>
        <c:axId val="130597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16334831"/>
        <c:crosses val="autoZero"/>
        <c:auto val="1"/>
        <c:lblAlgn val="ctr"/>
        <c:lblOffset val="100"/>
        <c:noMultiLvlLbl val="0"/>
      </c:catAx>
      <c:valAx>
        <c:axId val="1316334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597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 Change in Gross Domestic Product (underlying</a:t>
            </a:r>
            <a:r>
              <a:rPr lang="en-US" sz="1600" b="1" baseline="0" dirty="0"/>
              <a:t> series is chained 2017 dollars)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Sheet1!$C$43</c:f>
              <c:strCache>
                <c:ptCount val="1"/>
                <c:pt idx="0">
                  <c:v>Alaska</c:v>
                </c:pt>
              </c:strCache>
            </c:strRef>
          </c:tx>
          <c:spPr>
            <a:ln w="44450" cap="rnd">
              <a:solidFill>
                <a:srgbClr val="850A01"/>
              </a:solidFill>
              <a:round/>
            </a:ln>
            <a:effectLst/>
          </c:spPr>
          <c:marker>
            <c:symbol val="none"/>
          </c:marker>
          <c:cat>
            <c:strRef>
              <c:f>Sheet1!$B$44:$B$69</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Sheet1!$C$44:$C$69</c:f>
              <c:numCache>
                <c:formatCode>0.0%</c:formatCode>
                <c:ptCount val="26"/>
                <c:pt idx="0">
                  <c:v>-1.9656205108227288E-2</c:v>
                </c:pt>
                <c:pt idx="1">
                  <c:v>-1.1936309877134952E-2</c:v>
                </c:pt>
                <c:pt idx="2">
                  <c:v>-3.4059688661768443E-2</c:v>
                </c:pt>
                <c:pt idx="3">
                  <c:v>4.1279688561235213E-2</c:v>
                </c:pt>
                <c:pt idx="4">
                  <c:v>4.7240493422367837E-2</c:v>
                </c:pt>
                <c:pt idx="5">
                  <c:v>-1.59815008817626E-2</c:v>
                </c:pt>
                <c:pt idx="6">
                  <c:v>3.9895719655632315E-2</c:v>
                </c:pt>
                <c:pt idx="7">
                  <c:v>3.560392816248107E-2</c:v>
                </c:pt>
                <c:pt idx="8">
                  <c:v>7.0696379833719028E-2</c:v>
                </c:pt>
                <c:pt idx="9">
                  <c:v>5.4273527642587631E-2</c:v>
                </c:pt>
                <c:pt idx="10">
                  <c:v>-3.9918845645134943E-3</c:v>
                </c:pt>
                <c:pt idx="11">
                  <c:v>0.10065375971926795</c:v>
                </c:pt>
                <c:pt idx="12">
                  <c:v>-2.3655233031069017E-2</c:v>
                </c:pt>
                <c:pt idx="13">
                  <c:v>7.3343025423096998E-3</c:v>
                </c:pt>
                <c:pt idx="14">
                  <c:v>5.6284056952012683E-2</c:v>
                </c:pt>
                <c:pt idx="15">
                  <c:v>-4.3088317211854153E-2</c:v>
                </c:pt>
                <c:pt idx="16">
                  <c:v>-2.42423243927977E-2</c:v>
                </c:pt>
                <c:pt idx="17">
                  <c:v>7.0877412843106452E-3</c:v>
                </c:pt>
                <c:pt idx="18">
                  <c:v>-4.0461167897080557E-3</c:v>
                </c:pt>
                <c:pt idx="19">
                  <c:v>1.6272662488146206E-3</c:v>
                </c:pt>
                <c:pt idx="20">
                  <c:v>-2.0005266017938127E-2</c:v>
                </c:pt>
                <c:pt idx="21">
                  <c:v>-1.9455178774228186E-3</c:v>
                </c:pt>
                <c:pt idx="22">
                  <c:v>-3.9037754761109197E-2</c:v>
                </c:pt>
                <c:pt idx="23">
                  <c:v>2.227771949901447E-2</c:v>
                </c:pt>
                <c:pt idx="24">
                  <c:v>-1.3351705694978632E-2</c:v>
                </c:pt>
                <c:pt idx="25">
                  <c:v>6.4856964451386792E-2</c:v>
                </c:pt>
              </c:numCache>
            </c:numRef>
          </c:val>
          <c:smooth val="0"/>
          <c:extLst>
            <c:ext xmlns:c16="http://schemas.microsoft.com/office/drawing/2014/chart" uri="{C3380CC4-5D6E-409C-BE32-E72D297353CC}">
              <c16:uniqueId val="{00000000-E9B9-4965-A69A-3996D3AC55B3}"/>
            </c:ext>
          </c:extLst>
        </c:ser>
        <c:ser>
          <c:idx val="1"/>
          <c:order val="1"/>
          <c:tx>
            <c:strRef>
              <c:f>Sheet1!$D$43</c:f>
              <c:strCache>
                <c:ptCount val="1"/>
                <c:pt idx="0">
                  <c:v>United States</c:v>
                </c:pt>
              </c:strCache>
            </c:strRef>
          </c:tx>
          <c:spPr>
            <a:ln w="44450" cap="rnd">
              <a:solidFill>
                <a:srgbClr val="24329C"/>
              </a:solidFill>
              <a:round/>
            </a:ln>
            <a:effectLst/>
          </c:spPr>
          <c:marker>
            <c:symbol val="none"/>
          </c:marker>
          <c:cat>
            <c:strRef>
              <c:f>Sheet1!$B$44:$B$69</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Sheet1!$D$44:$D$69</c:f>
              <c:numCache>
                <c:formatCode>0.0%</c:formatCode>
                <c:ptCount val="26"/>
                <c:pt idx="0">
                  <c:v>4.4831333502933113E-2</c:v>
                </c:pt>
                <c:pt idx="1">
                  <c:v>4.7884250494937053E-2</c:v>
                </c:pt>
                <c:pt idx="2">
                  <c:v>4.0775857600695346E-2</c:v>
                </c:pt>
                <c:pt idx="3">
                  <c:v>9.555383418866855E-3</c:v>
                </c:pt>
                <c:pt idx="4">
                  <c:v>1.700447327845396E-2</c:v>
                </c:pt>
                <c:pt idx="5">
                  <c:v>2.795605965212325E-2</c:v>
                </c:pt>
                <c:pt idx="6">
                  <c:v>3.8477716942415405E-2</c:v>
                </c:pt>
                <c:pt idx="7">
                  <c:v>3.4835499354455866E-2</c:v>
                </c:pt>
                <c:pt idx="8">
                  <c:v>2.7845396381789119E-2</c:v>
                </c:pt>
                <c:pt idx="9">
                  <c:v>2.0038582990915679E-2</c:v>
                </c:pt>
                <c:pt idx="10">
                  <c:v>1.1358724816099323E-3</c:v>
                </c:pt>
                <c:pt idx="11">
                  <c:v>-2.5765002322500064E-2</c:v>
                </c:pt>
                <c:pt idx="12">
                  <c:v>2.6951925823485191E-2</c:v>
                </c:pt>
                <c:pt idx="13">
                  <c:v>1.5644068553730697E-2</c:v>
                </c:pt>
                <c:pt idx="14">
                  <c:v>2.2891133863190014E-2</c:v>
                </c:pt>
                <c:pt idx="15">
                  <c:v>2.1178300978646786E-2</c:v>
                </c:pt>
                <c:pt idx="16">
                  <c:v>2.5238198137262018E-2</c:v>
                </c:pt>
                <c:pt idx="17">
                  <c:v>2.9455504559977228E-2</c:v>
                </c:pt>
                <c:pt idx="18">
                  <c:v>1.8194514762052132E-2</c:v>
                </c:pt>
                <c:pt idx="19">
                  <c:v>2.4576223017508607E-2</c:v>
                </c:pt>
                <c:pt idx="20">
                  <c:v>2.9665050691659669E-2</c:v>
                </c:pt>
                <c:pt idx="21">
                  <c:v>2.5838253301888849E-2</c:v>
                </c:pt>
                <c:pt idx="22">
                  <c:v>-2.1630291386651197E-2</c:v>
                </c:pt>
                <c:pt idx="23">
                  <c:v>6.0550529330455502E-2</c:v>
                </c:pt>
                <c:pt idx="24">
                  <c:v>2.5123753198331988E-2</c:v>
                </c:pt>
                <c:pt idx="25">
                  <c:v>2.8875560090598391E-2</c:v>
                </c:pt>
              </c:numCache>
            </c:numRef>
          </c:val>
          <c:smooth val="0"/>
          <c:extLst>
            <c:ext xmlns:c16="http://schemas.microsoft.com/office/drawing/2014/chart" uri="{C3380CC4-5D6E-409C-BE32-E72D297353CC}">
              <c16:uniqueId val="{00000001-E9B9-4965-A69A-3996D3AC55B3}"/>
            </c:ext>
          </c:extLst>
        </c:ser>
        <c:dLbls>
          <c:showLegendKey val="0"/>
          <c:showVal val="0"/>
          <c:showCatName val="0"/>
          <c:showSerName val="0"/>
          <c:showPercent val="0"/>
          <c:showBubbleSize val="0"/>
        </c:dLbls>
        <c:smooth val="0"/>
        <c:axId val="1313591839"/>
        <c:axId val="1313596639"/>
      </c:lineChart>
      <c:catAx>
        <c:axId val="131359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6639"/>
        <c:crosses val="autoZero"/>
        <c:auto val="1"/>
        <c:lblAlgn val="ctr"/>
        <c:lblOffset val="100"/>
        <c:noMultiLvlLbl val="0"/>
      </c:catAx>
      <c:valAx>
        <c:axId val="1313596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1839"/>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775125268432355"/>
          <c:y val="0.9243124068882842"/>
          <c:w val="0.28934586017656883"/>
          <c:h val="6.11948312192349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 Change in Gross Domestic Product (underlying</a:t>
            </a:r>
            <a:r>
              <a:rPr lang="en-US" sz="1600" b="1" baseline="0" dirty="0"/>
              <a:t> series is chained 2017 dollars)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Sheet1!$C$43</c:f>
              <c:strCache>
                <c:ptCount val="1"/>
                <c:pt idx="0">
                  <c:v>Alaska</c:v>
                </c:pt>
              </c:strCache>
            </c:strRef>
          </c:tx>
          <c:spPr>
            <a:ln w="44450" cap="rnd">
              <a:solidFill>
                <a:srgbClr val="850A01"/>
              </a:solidFill>
              <a:round/>
            </a:ln>
            <a:effectLst/>
          </c:spPr>
          <c:marker>
            <c:symbol val="none"/>
          </c:marker>
          <c:cat>
            <c:strRef>
              <c:f>Sheet1!$B$44:$B$69</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Sheet1!$C$44:$C$69</c:f>
              <c:numCache>
                <c:formatCode>0.0%</c:formatCode>
                <c:ptCount val="26"/>
                <c:pt idx="0">
                  <c:v>-1.9656205108227288E-2</c:v>
                </c:pt>
                <c:pt idx="1">
                  <c:v>-1.1936309877134952E-2</c:v>
                </c:pt>
                <c:pt idx="2">
                  <c:v>-3.4059688661768443E-2</c:v>
                </c:pt>
                <c:pt idx="3">
                  <c:v>4.1279688561235213E-2</c:v>
                </c:pt>
                <c:pt idx="4">
                  <c:v>4.7240493422367837E-2</c:v>
                </c:pt>
                <c:pt idx="5">
                  <c:v>-1.59815008817626E-2</c:v>
                </c:pt>
                <c:pt idx="6">
                  <c:v>3.9895719655632315E-2</c:v>
                </c:pt>
                <c:pt idx="7">
                  <c:v>3.560392816248107E-2</c:v>
                </c:pt>
                <c:pt idx="8">
                  <c:v>7.0696379833719028E-2</c:v>
                </c:pt>
                <c:pt idx="9">
                  <c:v>5.4273527642587631E-2</c:v>
                </c:pt>
                <c:pt idx="10">
                  <c:v>-3.9918845645134943E-3</c:v>
                </c:pt>
                <c:pt idx="11">
                  <c:v>0.10065375971926795</c:v>
                </c:pt>
                <c:pt idx="12">
                  <c:v>-2.3655233031069017E-2</c:v>
                </c:pt>
                <c:pt idx="13">
                  <c:v>7.3343025423096998E-3</c:v>
                </c:pt>
                <c:pt idx="14">
                  <c:v>5.6284056952012683E-2</c:v>
                </c:pt>
                <c:pt idx="15">
                  <c:v>-4.3088317211854153E-2</c:v>
                </c:pt>
                <c:pt idx="16">
                  <c:v>-2.42423243927977E-2</c:v>
                </c:pt>
                <c:pt idx="17">
                  <c:v>7.0877412843106452E-3</c:v>
                </c:pt>
                <c:pt idx="18">
                  <c:v>-4.0461167897080557E-3</c:v>
                </c:pt>
                <c:pt idx="19">
                  <c:v>1.6272662488146206E-3</c:v>
                </c:pt>
                <c:pt idx="20">
                  <c:v>-2.0005266017938127E-2</c:v>
                </c:pt>
                <c:pt idx="21">
                  <c:v>-1.9455178774228186E-3</c:v>
                </c:pt>
                <c:pt idx="22">
                  <c:v>-3.9037754761109197E-2</c:v>
                </c:pt>
                <c:pt idx="23">
                  <c:v>2.227771949901447E-2</c:v>
                </c:pt>
                <c:pt idx="24">
                  <c:v>-1.3351705694978632E-2</c:v>
                </c:pt>
                <c:pt idx="25">
                  <c:v>6.4856964451386792E-2</c:v>
                </c:pt>
              </c:numCache>
            </c:numRef>
          </c:val>
          <c:smooth val="0"/>
          <c:extLst>
            <c:ext xmlns:c16="http://schemas.microsoft.com/office/drawing/2014/chart" uri="{C3380CC4-5D6E-409C-BE32-E72D297353CC}">
              <c16:uniqueId val="{00000000-E9B9-4965-A69A-3996D3AC55B3}"/>
            </c:ext>
          </c:extLst>
        </c:ser>
        <c:ser>
          <c:idx val="1"/>
          <c:order val="1"/>
          <c:tx>
            <c:strRef>
              <c:f>Sheet1!$D$43</c:f>
              <c:strCache>
                <c:ptCount val="1"/>
                <c:pt idx="0">
                  <c:v>United States</c:v>
                </c:pt>
              </c:strCache>
            </c:strRef>
          </c:tx>
          <c:spPr>
            <a:ln w="44450" cap="rnd">
              <a:solidFill>
                <a:srgbClr val="24329C"/>
              </a:solidFill>
              <a:round/>
            </a:ln>
            <a:effectLst/>
          </c:spPr>
          <c:marker>
            <c:symbol val="none"/>
          </c:marker>
          <c:cat>
            <c:strRef>
              <c:f>Sheet1!$B$44:$B$69</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Sheet1!$D$44:$D$69</c:f>
              <c:numCache>
                <c:formatCode>0.0%</c:formatCode>
                <c:ptCount val="26"/>
                <c:pt idx="0">
                  <c:v>4.4831333502933113E-2</c:v>
                </c:pt>
                <c:pt idx="1">
                  <c:v>4.7884250494937053E-2</c:v>
                </c:pt>
                <c:pt idx="2">
                  <c:v>4.0775857600695346E-2</c:v>
                </c:pt>
                <c:pt idx="3">
                  <c:v>9.555383418866855E-3</c:v>
                </c:pt>
                <c:pt idx="4">
                  <c:v>1.700447327845396E-2</c:v>
                </c:pt>
                <c:pt idx="5">
                  <c:v>2.795605965212325E-2</c:v>
                </c:pt>
                <c:pt idx="6">
                  <c:v>3.8477716942415405E-2</c:v>
                </c:pt>
                <c:pt idx="7">
                  <c:v>3.4835499354455866E-2</c:v>
                </c:pt>
                <c:pt idx="8">
                  <c:v>2.7845396381789119E-2</c:v>
                </c:pt>
                <c:pt idx="9">
                  <c:v>2.0038582990915679E-2</c:v>
                </c:pt>
                <c:pt idx="10">
                  <c:v>1.1358724816099323E-3</c:v>
                </c:pt>
                <c:pt idx="11">
                  <c:v>-2.5765002322500064E-2</c:v>
                </c:pt>
                <c:pt idx="12">
                  <c:v>2.6951925823485191E-2</c:v>
                </c:pt>
                <c:pt idx="13">
                  <c:v>1.5644068553730697E-2</c:v>
                </c:pt>
                <c:pt idx="14">
                  <c:v>2.2891133863190014E-2</c:v>
                </c:pt>
                <c:pt idx="15">
                  <c:v>2.1178300978646786E-2</c:v>
                </c:pt>
                <c:pt idx="16">
                  <c:v>2.5238198137262018E-2</c:v>
                </c:pt>
                <c:pt idx="17">
                  <c:v>2.9455504559977228E-2</c:v>
                </c:pt>
                <c:pt idx="18">
                  <c:v>1.8194514762052132E-2</c:v>
                </c:pt>
                <c:pt idx="19">
                  <c:v>2.4576223017508607E-2</c:v>
                </c:pt>
                <c:pt idx="20">
                  <c:v>2.9665050691659669E-2</c:v>
                </c:pt>
                <c:pt idx="21">
                  <c:v>2.5838253301888849E-2</c:v>
                </c:pt>
                <c:pt idx="22">
                  <c:v>-2.1630291386651197E-2</c:v>
                </c:pt>
                <c:pt idx="23">
                  <c:v>6.0550529330455502E-2</c:v>
                </c:pt>
                <c:pt idx="24">
                  <c:v>2.5123753198331988E-2</c:v>
                </c:pt>
                <c:pt idx="25">
                  <c:v>2.8875560090598391E-2</c:v>
                </c:pt>
              </c:numCache>
            </c:numRef>
          </c:val>
          <c:smooth val="0"/>
          <c:extLst>
            <c:ext xmlns:c16="http://schemas.microsoft.com/office/drawing/2014/chart" uri="{C3380CC4-5D6E-409C-BE32-E72D297353CC}">
              <c16:uniqueId val="{00000001-E9B9-4965-A69A-3996D3AC55B3}"/>
            </c:ext>
          </c:extLst>
        </c:ser>
        <c:dLbls>
          <c:showLegendKey val="0"/>
          <c:showVal val="0"/>
          <c:showCatName val="0"/>
          <c:showSerName val="0"/>
          <c:showPercent val="0"/>
          <c:showBubbleSize val="0"/>
        </c:dLbls>
        <c:smooth val="0"/>
        <c:axId val="1313591839"/>
        <c:axId val="1313596639"/>
      </c:lineChart>
      <c:catAx>
        <c:axId val="131359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6639"/>
        <c:crosses val="autoZero"/>
        <c:auto val="1"/>
        <c:lblAlgn val="ctr"/>
        <c:lblOffset val="100"/>
        <c:noMultiLvlLbl val="0"/>
      </c:catAx>
      <c:valAx>
        <c:axId val="1313596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1839"/>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775125268432355"/>
          <c:y val="0.9243124068882842"/>
          <c:w val="0.28934586017656883"/>
          <c:h val="6.11948312192349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Alaska’s Working-Age</a:t>
            </a:r>
            <a:r>
              <a:rPr lang="en-US" sz="1600" b="1" baseline="0" dirty="0"/>
              <a:t> Population (</a:t>
            </a:r>
            <a:r>
              <a:rPr lang="en-US" sz="1600" b="1" dirty="0"/>
              <a:t>18 to 64)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Sheet2!$A$3</c:f>
              <c:strCache>
                <c:ptCount val="1"/>
                <c:pt idx="0">
                  <c:v>18 to 64</c:v>
                </c:pt>
              </c:strCache>
            </c:strRef>
          </c:tx>
          <c:spPr>
            <a:ln w="44450" cap="rnd">
              <a:solidFill>
                <a:srgbClr val="850A01"/>
              </a:solidFill>
              <a:round/>
            </a:ln>
            <a:effectLst/>
          </c:spPr>
          <c:marker>
            <c:symbol val="none"/>
          </c:marker>
          <c:dLbls>
            <c:dLbl>
              <c:idx val="23"/>
              <c:layout>
                <c:manualLayout>
                  <c:x val="-5.1985277748214848E-2"/>
                  <c:y val="-4.0482224577929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7A-4ECA-BADF-2AD49BD517D3}"/>
                </c:ext>
              </c:extLst>
            </c:dLbl>
            <c:dLbl>
              <c:idx val="34"/>
              <c:layout>
                <c:manualLayout>
                  <c:x val="-2.3477222208871343E-2"/>
                  <c:y val="5.819319783077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A-4ECA-BADF-2AD49BD517D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Sheet2!$B$2:$AJ$2</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Sheet2!$B$3:$AJ$3</c:f>
              <c:numCache>
                <c:formatCode>General</c:formatCode>
                <c:ptCount val="35"/>
                <c:pt idx="0">
                  <c:v>355078</c:v>
                </c:pt>
                <c:pt idx="1">
                  <c:v>365095</c:v>
                </c:pt>
                <c:pt idx="2">
                  <c:v>375280</c:v>
                </c:pt>
                <c:pt idx="3">
                  <c:v>379745</c:v>
                </c:pt>
                <c:pt idx="4">
                  <c:v>381521</c:v>
                </c:pt>
                <c:pt idx="5">
                  <c:v>381086</c:v>
                </c:pt>
                <c:pt idx="6">
                  <c:v>383383</c:v>
                </c:pt>
                <c:pt idx="7">
                  <c:v>386720</c:v>
                </c:pt>
                <c:pt idx="8">
                  <c:v>392536</c:v>
                </c:pt>
                <c:pt idx="9">
                  <c:v>396572</c:v>
                </c:pt>
                <c:pt idx="10">
                  <c:v>400515</c:v>
                </c:pt>
                <c:pt idx="11">
                  <c:v>406512</c:v>
                </c:pt>
                <c:pt idx="12">
                  <c:v>414496</c:v>
                </c:pt>
                <c:pt idx="13">
                  <c:v>421813</c:v>
                </c:pt>
                <c:pt idx="14">
                  <c:v>430724</c:v>
                </c:pt>
                <c:pt idx="15">
                  <c:v>437195</c:v>
                </c:pt>
                <c:pt idx="16">
                  <c:v>443302</c:v>
                </c:pt>
                <c:pt idx="17">
                  <c:v>447464</c:v>
                </c:pt>
                <c:pt idx="18">
                  <c:v>452066</c:v>
                </c:pt>
                <c:pt idx="19">
                  <c:v>459324</c:v>
                </c:pt>
                <c:pt idx="20">
                  <c:v>467915</c:v>
                </c:pt>
                <c:pt idx="21">
                  <c:v>476507</c:v>
                </c:pt>
                <c:pt idx="22">
                  <c:v>481344</c:v>
                </c:pt>
                <c:pt idx="23">
                  <c:v>483403</c:v>
                </c:pt>
                <c:pt idx="24">
                  <c:v>481335</c:v>
                </c:pt>
                <c:pt idx="25">
                  <c:v>478887</c:v>
                </c:pt>
                <c:pt idx="26">
                  <c:v>477953</c:v>
                </c:pt>
                <c:pt idx="27">
                  <c:v>473674</c:v>
                </c:pt>
                <c:pt idx="28">
                  <c:v>468502</c:v>
                </c:pt>
                <c:pt idx="29">
                  <c:v>463952</c:v>
                </c:pt>
                <c:pt idx="30">
                  <c:v>458818</c:v>
                </c:pt>
                <c:pt idx="31">
                  <c:v>454872</c:v>
                </c:pt>
                <c:pt idx="32">
                  <c:v>450377</c:v>
                </c:pt>
                <c:pt idx="33">
                  <c:v>450878</c:v>
                </c:pt>
                <c:pt idx="34">
                  <c:v>449171</c:v>
                </c:pt>
              </c:numCache>
            </c:numRef>
          </c:val>
          <c:smooth val="0"/>
          <c:extLst>
            <c:ext xmlns:c16="http://schemas.microsoft.com/office/drawing/2014/chart" uri="{C3380CC4-5D6E-409C-BE32-E72D297353CC}">
              <c16:uniqueId val="{00000000-897A-4ECA-BADF-2AD49BD517D3}"/>
            </c:ext>
          </c:extLst>
        </c:ser>
        <c:dLbls>
          <c:showLegendKey val="0"/>
          <c:showVal val="0"/>
          <c:showCatName val="0"/>
          <c:showSerName val="0"/>
          <c:showPercent val="0"/>
          <c:showBubbleSize val="0"/>
        </c:dLbls>
        <c:smooth val="0"/>
        <c:axId val="1313594719"/>
        <c:axId val="1313595199"/>
      </c:lineChart>
      <c:catAx>
        <c:axId val="131359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5199"/>
        <c:crosses val="autoZero"/>
        <c:auto val="1"/>
        <c:lblAlgn val="ctr"/>
        <c:lblOffset val="100"/>
        <c:noMultiLvlLbl val="0"/>
      </c:catAx>
      <c:valAx>
        <c:axId val="1313595199"/>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59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Alaska In-Migration and Out-Migration,</a:t>
            </a:r>
            <a:r>
              <a:rPr lang="en-US" sz="1600" b="1" baseline="0" dirty="0"/>
              <a:t> 1980-2024</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Sheet1!$B$6</c:f>
              <c:strCache>
                <c:ptCount val="1"/>
                <c:pt idx="0">
                  <c:v>In-Migration</c:v>
                </c:pt>
              </c:strCache>
            </c:strRef>
          </c:tx>
          <c:spPr>
            <a:ln w="44450" cap="rnd">
              <a:solidFill>
                <a:schemeClr val="accent1"/>
              </a:solidFill>
              <a:round/>
            </a:ln>
            <a:effectLst/>
          </c:spPr>
          <c:marker>
            <c:symbol val="none"/>
          </c:marker>
          <c:cat>
            <c:strRef>
              <c:f>Sheet1!$A$7:$A$50</c:f>
              <c:strCache>
                <c:ptCount val="44"/>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pt idx="39">
                  <c:v>2019-20</c:v>
                </c:pt>
                <c:pt idx="40">
                  <c:v>2020-21</c:v>
                </c:pt>
                <c:pt idx="41">
                  <c:v>2021-22</c:v>
                </c:pt>
                <c:pt idx="42">
                  <c:v>2022-23</c:v>
                </c:pt>
                <c:pt idx="43">
                  <c:v>2023-24</c:v>
                </c:pt>
              </c:strCache>
            </c:strRef>
          </c:cat>
          <c:val>
            <c:numRef>
              <c:f>Sheet1!$B$7:$B$50</c:f>
              <c:numCache>
                <c:formatCode>#,##0</c:formatCode>
                <c:ptCount val="44"/>
                <c:pt idx="0">
                  <c:v>47210</c:v>
                </c:pt>
                <c:pt idx="1">
                  <c:v>60035</c:v>
                </c:pt>
                <c:pt idx="2">
                  <c:v>64682</c:v>
                </c:pt>
                <c:pt idx="3">
                  <c:v>57992</c:v>
                </c:pt>
                <c:pt idx="4">
                  <c:v>54986</c:v>
                </c:pt>
                <c:pt idx="5">
                  <c:v>53451</c:v>
                </c:pt>
                <c:pt idx="6">
                  <c:v>38085</c:v>
                </c:pt>
                <c:pt idx="7">
                  <c:v>34393</c:v>
                </c:pt>
                <c:pt idx="8">
                  <c:v>41185</c:v>
                </c:pt>
                <c:pt idx="9">
                  <c:v>42777</c:v>
                </c:pt>
                <c:pt idx="10">
                  <c:v>44890</c:v>
                </c:pt>
                <c:pt idx="11">
                  <c:v>51432</c:v>
                </c:pt>
                <c:pt idx="12">
                  <c:v>47171</c:v>
                </c:pt>
                <c:pt idx="13">
                  <c:v>42329</c:v>
                </c:pt>
                <c:pt idx="14">
                  <c:v>38999</c:v>
                </c:pt>
                <c:pt idx="15">
                  <c:v>40282</c:v>
                </c:pt>
                <c:pt idx="16">
                  <c:v>41476</c:v>
                </c:pt>
                <c:pt idx="17">
                  <c:v>40974</c:v>
                </c:pt>
                <c:pt idx="18">
                  <c:v>39885</c:v>
                </c:pt>
                <c:pt idx="19">
                  <c:v>39149</c:v>
                </c:pt>
                <c:pt idx="20">
                  <c:v>35226</c:v>
                </c:pt>
                <c:pt idx="21">
                  <c:v>38746</c:v>
                </c:pt>
                <c:pt idx="22">
                  <c:v>38564</c:v>
                </c:pt>
                <c:pt idx="23">
                  <c:v>40877</c:v>
                </c:pt>
                <c:pt idx="24">
                  <c:v>38288</c:v>
                </c:pt>
                <c:pt idx="25">
                  <c:v>40068</c:v>
                </c:pt>
                <c:pt idx="26">
                  <c:v>38237</c:v>
                </c:pt>
                <c:pt idx="27">
                  <c:v>40518</c:v>
                </c:pt>
                <c:pt idx="28">
                  <c:v>43147</c:v>
                </c:pt>
                <c:pt idx="29">
                  <c:v>45442</c:v>
                </c:pt>
                <c:pt idx="30">
                  <c:v>41322</c:v>
                </c:pt>
                <c:pt idx="31">
                  <c:v>47924</c:v>
                </c:pt>
                <c:pt idx="32">
                  <c:v>51069</c:v>
                </c:pt>
                <c:pt idx="33">
                  <c:v>42009</c:v>
                </c:pt>
                <c:pt idx="34">
                  <c:v>40178</c:v>
                </c:pt>
                <c:pt idx="35">
                  <c:v>41979</c:v>
                </c:pt>
                <c:pt idx="36">
                  <c:v>40551</c:v>
                </c:pt>
                <c:pt idx="37">
                  <c:v>36998</c:v>
                </c:pt>
                <c:pt idx="38">
                  <c:v>35431</c:v>
                </c:pt>
                <c:pt idx="39">
                  <c:v>37578</c:v>
                </c:pt>
                <c:pt idx="40">
                  <c:v>38797</c:v>
                </c:pt>
                <c:pt idx="41">
                  <c:v>44326</c:v>
                </c:pt>
                <c:pt idx="42">
                  <c:v>39624</c:v>
                </c:pt>
                <c:pt idx="43">
                  <c:v>45575</c:v>
                </c:pt>
              </c:numCache>
            </c:numRef>
          </c:val>
          <c:smooth val="0"/>
          <c:extLst>
            <c:ext xmlns:c16="http://schemas.microsoft.com/office/drawing/2014/chart" uri="{C3380CC4-5D6E-409C-BE32-E72D297353CC}">
              <c16:uniqueId val="{00000000-3560-4C9F-AD8C-05385C56BC23}"/>
            </c:ext>
          </c:extLst>
        </c:ser>
        <c:ser>
          <c:idx val="1"/>
          <c:order val="1"/>
          <c:tx>
            <c:strRef>
              <c:f>Sheet1!$C$6</c:f>
              <c:strCache>
                <c:ptCount val="1"/>
                <c:pt idx="0">
                  <c:v>Out-Migration</c:v>
                </c:pt>
              </c:strCache>
            </c:strRef>
          </c:tx>
          <c:spPr>
            <a:ln w="44450" cap="rnd">
              <a:solidFill>
                <a:schemeClr val="accent2"/>
              </a:solidFill>
              <a:round/>
            </a:ln>
            <a:effectLst/>
          </c:spPr>
          <c:marker>
            <c:symbol val="none"/>
          </c:marker>
          <c:cat>
            <c:strRef>
              <c:f>Sheet1!$A$7:$A$50</c:f>
              <c:strCache>
                <c:ptCount val="44"/>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pt idx="39">
                  <c:v>2019-20</c:v>
                </c:pt>
                <c:pt idx="40">
                  <c:v>2020-21</c:v>
                </c:pt>
                <c:pt idx="41">
                  <c:v>2021-22</c:v>
                </c:pt>
                <c:pt idx="42">
                  <c:v>2022-23</c:v>
                </c:pt>
                <c:pt idx="43">
                  <c:v>2023-24</c:v>
                </c:pt>
              </c:strCache>
            </c:strRef>
          </c:cat>
          <c:val>
            <c:numRef>
              <c:f>Sheet1!$C$7:$C$50</c:f>
              <c:numCache>
                <c:formatCode>#,##0</c:formatCode>
                <c:ptCount val="44"/>
                <c:pt idx="0">
                  <c:v>40884</c:v>
                </c:pt>
                <c:pt idx="1">
                  <c:v>39043</c:v>
                </c:pt>
                <c:pt idx="2">
                  <c:v>39748</c:v>
                </c:pt>
                <c:pt idx="3">
                  <c:v>43466</c:v>
                </c:pt>
                <c:pt idx="4">
                  <c:v>45780</c:v>
                </c:pt>
                <c:pt idx="5">
                  <c:v>57097</c:v>
                </c:pt>
                <c:pt idx="6">
                  <c:v>57330</c:v>
                </c:pt>
                <c:pt idx="7">
                  <c:v>50103</c:v>
                </c:pt>
                <c:pt idx="8">
                  <c:v>46665</c:v>
                </c:pt>
                <c:pt idx="9">
                  <c:v>38140</c:v>
                </c:pt>
                <c:pt idx="10">
                  <c:v>38580</c:v>
                </c:pt>
                <c:pt idx="11">
                  <c:v>43294</c:v>
                </c:pt>
                <c:pt idx="12">
                  <c:v>45857</c:v>
                </c:pt>
                <c:pt idx="13">
                  <c:v>47169</c:v>
                </c:pt>
                <c:pt idx="14">
                  <c:v>45979</c:v>
                </c:pt>
                <c:pt idx="15">
                  <c:v>44023</c:v>
                </c:pt>
                <c:pt idx="16">
                  <c:v>44477</c:v>
                </c:pt>
                <c:pt idx="17">
                  <c:v>40829</c:v>
                </c:pt>
                <c:pt idx="18">
                  <c:v>42222</c:v>
                </c:pt>
                <c:pt idx="19">
                  <c:v>40076</c:v>
                </c:pt>
                <c:pt idx="20">
                  <c:v>37902</c:v>
                </c:pt>
                <c:pt idx="21">
                  <c:v>36550</c:v>
                </c:pt>
                <c:pt idx="22">
                  <c:v>37745</c:v>
                </c:pt>
                <c:pt idx="23">
                  <c:v>37929</c:v>
                </c:pt>
                <c:pt idx="24">
                  <c:v>37996</c:v>
                </c:pt>
                <c:pt idx="25">
                  <c:v>40124</c:v>
                </c:pt>
                <c:pt idx="26">
                  <c:v>40260</c:v>
                </c:pt>
                <c:pt idx="27">
                  <c:v>41629</c:v>
                </c:pt>
                <c:pt idx="28">
                  <c:v>40138</c:v>
                </c:pt>
                <c:pt idx="29">
                  <c:v>36873</c:v>
                </c:pt>
                <c:pt idx="30">
                  <c:v>40247</c:v>
                </c:pt>
                <c:pt idx="31">
                  <c:v>46281</c:v>
                </c:pt>
                <c:pt idx="32">
                  <c:v>52492</c:v>
                </c:pt>
                <c:pt idx="33">
                  <c:v>48615</c:v>
                </c:pt>
                <c:pt idx="34">
                  <c:v>46116</c:v>
                </c:pt>
                <c:pt idx="35">
                  <c:v>45583</c:v>
                </c:pt>
                <c:pt idx="36">
                  <c:v>48242</c:v>
                </c:pt>
                <c:pt idx="37">
                  <c:v>46155</c:v>
                </c:pt>
                <c:pt idx="38">
                  <c:v>42971</c:v>
                </c:pt>
                <c:pt idx="39">
                  <c:v>44647</c:v>
                </c:pt>
                <c:pt idx="40">
                  <c:v>40478</c:v>
                </c:pt>
                <c:pt idx="41">
                  <c:v>46965</c:v>
                </c:pt>
                <c:pt idx="42">
                  <c:v>40857</c:v>
                </c:pt>
                <c:pt idx="43">
                  <c:v>46738</c:v>
                </c:pt>
              </c:numCache>
            </c:numRef>
          </c:val>
          <c:smooth val="0"/>
          <c:extLst>
            <c:ext xmlns:c16="http://schemas.microsoft.com/office/drawing/2014/chart" uri="{C3380CC4-5D6E-409C-BE32-E72D297353CC}">
              <c16:uniqueId val="{00000001-3560-4C9F-AD8C-05385C56BC23}"/>
            </c:ext>
          </c:extLst>
        </c:ser>
        <c:dLbls>
          <c:showLegendKey val="0"/>
          <c:showVal val="0"/>
          <c:showCatName val="0"/>
          <c:showSerName val="0"/>
          <c:showPercent val="0"/>
          <c:showBubbleSize val="0"/>
        </c:dLbls>
        <c:smooth val="0"/>
        <c:axId val="1314925567"/>
        <c:axId val="1314926527"/>
      </c:lineChart>
      <c:catAx>
        <c:axId val="131492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4926527"/>
        <c:crosses val="autoZero"/>
        <c:auto val="1"/>
        <c:lblAlgn val="ctr"/>
        <c:lblOffset val="100"/>
        <c:noMultiLvlLbl val="0"/>
      </c:catAx>
      <c:valAx>
        <c:axId val="1314926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4925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 Alaska Net Migration, 1980-2024</a:t>
            </a:r>
          </a:p>
        </c:rich>
      </c:tx>
      <c:layout>
        <c:manualLayout>
          <c:xMode val="edge"/>
          <c:yMode val="edge"/>
          <c:x val="0.3329165746805014"/>
          <c:y val="3.036174101873203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Sheet2!$B$6</c:f>
              <c:strCache>
                <c:ptCount val="1"/>
                <c:pt idx="0">
                  <c:v> Net Migration</c:v>
                </c:pt>
              </c:strCache>
            </c:strRef>
          </c:tx>
          <c:spPr>
            <a:ln w="44450" cap="rnd">
              <a:solidFill>
                <a:srgbClr val="850A01"/>
              </a:solidFill>
              <a:round/>
            </a:ln>
            <a:effectLst/>
          </c:spPr>
          <c:marker>
            <c:symbol val="none"/>
          </c:marker>
          <c:cat>
            <c:strRef>
              <c:f>Sheet2!$A$7:$A$50</c:f>
              <c:strCache>
                <c:ptCount val="44"/>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pt idx="39">
                  <c:v>2019-20</c:v>
                </c:pt>
                <c:pt idx="40">
                  <c:v>2020-21</c:v>
                </c:pt>
                <c:pt idx="41">
                  <c:v>2021-22</c:v>
                </c:pt>
                <c:pt idx="42">
                  <c:v>2022-23</c:v>
                </c:pt>
                <c:pt idx="43">
                  <c:v>2023-24</c:v>
                </c:pt>
              </c:strCache>
            </c:strRef>
          </c:cat>
          <c:val>
            <c:numRef>
              <c:f>Sheet2!$B$7:$B$50</c:f>
              <c:numCache>
                <c:formatCode>#,##0</c:formatCode>
                <c:ptCount val="44"/>
                <c:pt idx="0">
                  <c:v>6326</c:v>
                </c:pt>
                <c:pt idx="1">
                  <c:v>20992</c:v>
                </c:pt>
                <c:pt idx="2">
                  <c:v>24934</c:v>
                </c:pt>
                <c:pt idx="3">
                  <c:v>14526</c:v>
                </c:pt>
                <c:pt idx="4">
                  <c:v>9206</c:v>
                </c:pt>
                <c:pt idx="5">
                  <c:v>-3646</c:v>
                </c:pt>
                <c:pt idx="6">
                  <c:v>-19245</c:v>
                </c:pt>
                <c:pt idx="7">
                  <c:v>-15710</c:v>
                </c:pt>
                <c:pt idx="8">
                  <c:v>-5480</c:v>
                </c:pt>
                <c:pt idx="9">
                  <c:v>4637</c:v>
                </c:pt>
                <c:pt idx="10">
                  <c:v>6310</c:v>
                </c:pt>
                <c:pt idx="11">
                  <c:v>8138</c:v>
                </c:pt>
                <c:pt idx="12">
                  <c:v>1314</c:v>
                </c:pt>
                <c:pt idx="13">
                  <c:v>-4840</c:v>
                </c:pt>
                <c:pt idx="14">
                  <c:v>-6980</c:v>
                </c:pt>
                <c:pt idx="15">
                  <c:v>-3741</c:v>
                </c:pt>
                <c:pt idx="16">
                  <c:v>-3001</c:v>
                </c:pt>
                <c:pt idx="17">
                  <c:v>145</c:v>
                </c:pt>
                <c:pt idx="18">
                  <c:v>-2337</c:v>
                </c:pt>
                <c:pt idx="19">
                  <c:v>-927</c:v>
                </c:pt>
                <c:pt idx="20">
                  <c:v>-2676</c:v>
                </c:pt>
                <c:pt idx="21">
                  <c:v>2196</c:v>
                </c:pt>
                <c:pt idx="22">
                  <c:v>819</c:v>
                </c:pt>
                <c:pt idx="23">
                  <c:v>2948</c:v>
                </c:pt>
                <c:pt idx="24">
                  <c:v>292</c:v>
                </c:pt>
                <c:pt idx="25">
                  <c:v>-56</c:v>
                </c:pt>
                <c:pt idx="26">
                  <c:v>-2023</c:v>
                </c:pt>
                <c:pt idx="27">
                  <c:v>-1111</c:v>
                </c:pt>
                <c:pt idx="28">
                  <c:v>3009</c:v>
                </c:pt>
                <c:pt idx="29">
                  <c:v>8569</c:v>
                </c:pt>
                <c:pt idx="30">
                  <c:v>1075</c:v>
                </c:pt>
                <c:pt idx="31">
                  <c:v>1643</c:v>
                </c:pt>
                <c:pt idx="32">
                  <c:v>-1423</c:v>
                </c:pt>
                <c:pt idx="33">
                  <c:v>-6606</c:v>
                </c:pt>
                <c:pt idx="34">
                  <c:v>-5938</c:v>
                </c:pt>
                <c:pt idx="35">
                  <c:v>-3604</c:v>
                </c:pt>
                <c:pt idx="36">
                  <c:v>-7691</c:v>
                </c:pt>
                <c:pt idx="37">
                  <c:v>-9157</c:v>
                </c:pt>
                <c:pt idx="38">
                  <c:v>-7540</c:v>
                </c:pt>
                <c:pt idx="39">
                  <c:v>-7069</c:v>
                </c:pt>
                <c:pt idx="40">
                  <c:v>-1681</c:v>
                </c:pt>
                <c:pt idx="41">
                  <c:v>-2639</c:v>
                </c:pt>
                <c:pt idx="42">
                  <c:v>-1233</c:v>
                </c:pt>
                <c:pt idx="43">
                  <c:v>-1163</c:v>
                </c:pt>
              </c:numCache>
            </c:numRef>
          </c:val>
          <c:smooth val="0"/>
          <c:extLst>
            <c:ext xmlns:c16="http://schemas.microsoft.com/office/drawing/2014/chart" uri="{C3380CC4-5D6E-409C-BE32-E72D297353CC}">
              <c16:uniqueId val="{00000000-AA16-4477-8CB8-09BEAA3373BD}"/>
            </c:ext>
          </c:extLst>
        </c:ser>
        <c:dLbls>
          <c:showLegendKey val="0"/>
          <c:showVal val="0"/>
          <c:showCatName val="0"/>
          <c:showSerName val="0"/>
          <c:showPercent val="0"/>
          <c:showBubbleSize val="0"/>
        </c:dLbls>
        <c:smooth val="0"/>
        <c:axId val="694039023"/>
        <c:axId val="694036623"/>
      </c:lineChart>
      <c:catAx>
        <c:axId val="69403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4036623"/>
        <c:crosses val="autoZero"/>
        <c:auto val="1"/>
        <c:lblAlgn val="ctr"/>
        <c:lblOffset val="100"/>
        <c:noMultiLvlLbl val="0"/>
      </c:catAx>
      <c:valAx>
        <c:axId val="694036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403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0.06312</cdr:x>
      <cdr:y>0.62319</cdr:y>
    </cdr:from>
    <cdr:to>
      <cdr:x>0.9627</cdr:x>
      <cdr:y>0.62319</cdr:y>
    </cdr:to>
    <cdr:cxnSp macro="">
      <cdr:nvCxnSpPr>
        <cdr:cNvPr id="3" name="Straight Connector 2">
          <a:extLst xmlns:a="http://schemas.openxmlformats.org/drawingml/2006/main">
            <a:ext uri="{FF2B5EF4-FFF2-40B4-BE49-F238E27FC236}">
              <a16:creationId xmlns:a16="http://schemas.microsoft.com/office/drawing/2014/main" id="{C32CA151-1035-4EEC-6C87-86434FA121F2}"/>
            </a:ext>
          </a:extLst>
        </cdr:cNvPr>
        <cdr:cNvCxnSpPr/>
      </cdr:nvCxnSpPr>
      <cdr:spPr>
        <a:xfrm xmlns:a="http://schemas.openxmlformats.org/drawingml/2006/main">
          <a:off x="515857" y="3276600"/>
          <a:ext cx="7351609" cy="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30D89AD1-F543-43BB-B38E-120D842886EA}" type="datetimeFigureOut">
              <a:rPr lang="en-US" smtClean="0"/>
              <a:t>2/5/2025</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5EDB5E88-A182-4E12-ACC0-16B7E69E1EF8}" type="slidenum">
              <a:rPr lang="en-US" smtClean="0"/>
              <a:t>‹#›</a:t>
            </a:fld>
            <a:endParaRPr lang="en-US"/>
          </a:p>
        </p:txBody>
      </p:sp>
    </p:spTree>
    <p:extLst>
      <p:ext uri="{BB962C8B-B14F-4D97-AF65-F5344CB8AC3E}">
        <p14:creationId xmlns:p14="http://schemas.microsoft.com/office/powerpoint/2010/main" val="26026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555A037-FA3D-4A37-ABEE-4F9CB86A39FE}" type="datetimeFigureOut">
              <a:rPr lang="en-US" smtClean="0"/>
              <a:t>2/5/2025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665063E-5093-44CF-B0CA-4AB527BB5B2F}" type="slidenum">
              <a:rPr lang="en-US" smtClean="0"/>
              <a:t>‹#›</a:t>
            </a:fld>
            <a:endParaRPr lang="en-US"/>
          </a:p>
        </p:txBody>
      </p:sp>
    </p:spTree>
    <p:extLst>
      <p:ext uri="{BB962C8B-B14F-4D97-AF65-F5344CB8AC3E}">
        <p14:creationId xmlns:p14="http://schemas.microsoft.com/office/powerpoint/2010/main" val="354286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65063E-5093-44CF-B0CA-4AB527BB5B2F}" type="slidenum">
              <a:rPr lang="en-US" smtClean="0"/>
              <a:t>1</a:t>
            </a:fld>
            <a:endParaRPr lang="en-US"/>
          </a:p>
        </p:txBody>
      </p:sp>
    </p:spTree>
    <p:extLst>
      <p:ext uri="{BB962C8B-B14F-4D97-AF65-F5344CB8AC3E}">
        <p14:creationId xmlns:p14="http://schemas.microsoft.com/office/powerpoint/2010/main" val="94135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4A6AB-DFCF-0CAA-F8CD-A5CDAC92F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EE4AD-C196-DC9F-1FDF-F02C76C7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472DD-9097-92E1-98A5-AA6FC623A9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0B07A-FBED-DB0D-6C4D-19A45820B508}"/>
              </a:ext>
            </a:extLst>
          </p:cNvPr>
          <p:cNvSpPr>
            <a:spLocks noGrp="1"/>
          </p:cNvSpPr>
          <p:nvPr>
            <p:ph type="sldNum" sz="quarter" idx="10"/>
          </p:nvPr>
        </p:nvSpPr>
        <p:spPr/>
        <p:txBody>
          <a:bodyPr/>
          <a:lstStyle/>
          <a:p>
            <a:fld id="{C665063E-5093-44CF-B0CA-4AB527BB5B2F}" type="slidenum">
              <a:rPr lang="en-US" smtClean="0"/>
              <a:t>10</a:t>
            </a:fld>
            <a:endParaRPr lang="en-US"/>
          </a:p>
        </p:txBody>
      </p:sp>
    </p:spTree>
    <p:extLst>
      <p:ext uri="{BB962C8B-B14F-4D97-AF65-F5344CB8AC3E}">
        <p14:creationId xmlns:p14="http://schemas.microsoft.com/office/powerpoint/2010/main" val="23931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CF75-34B8-37D6-7C24-DAEC98CF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CD3DB-579F-83B7-0E65-C7E0E1926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5C1C3-A680-9B2F-C534-041EFEF1A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158DAC-E95B-B695-E3FB-F9C758D1F348}"/>
              </a:ext>
            </a:extLst>
          </p:cNvPr>
          <p:cNvSpPr>
            <a:spLocks noGrp="1"/>
          </p:cNvSpPr>
          <p:nvPr>
            <p:ph type="sldNum" sz="quarter" idx="10"/>
          </p:nvPr>
        </p:nvSpPr>
        <p:spPr/>
        <p:txBody>
          <a:bodyPr/>
          <a:lstStyle/>
          <a:p>
            <a:fld id="{C665063E-5093-44CF-B0CA-4AB527BB5B2F}" type="slidenum">
              <a:rPr lang="en-US" smtClean="0"/>
              <a:t>11</a:t>
            </a:fld>
            <a:endParaRPr lang="en-US"/>
          </a:p>
        </p:txBody>
      </p:sp>
    </p:spTree>
    <p:extLst>
      <p:ext uri="{BB962C8B-B14F-4D97-AF65-F5344CB8AC3E}">
        <p14:creationId xmlns:p14="http://schemas.microsoft.com/office/powerpoint/2010/main" val="196459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7C90F-1151-049F-134B-7F58C584A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12C2C-4A45-A454-E236-9F445F207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1835E-DB53-E056-5714-DB11E30F4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C3F3CD-69AD-2D25-B883-477AAB6649BF}"/>
              </a:ext>
            </a:extLst>
          </p:cNvPr>
          <p:cNvSpPr>
            <a:spLocks noGrp="1"/>
          </p:cNvSpPr>
          <p:nvPr>
            <p:ph type="sldNum" sz="quarter" idx="10"/>
          </p:nvPr>
        </p:nvSpPr>
        <p:spPr/>
        <p:txBody>
          <a:bodyPr/>
          <a:lstStyle/>
          <a:p>
            <a:fld id="{C665063E-5093-44CF-B0CA-4AB527BB5B2F}" type="slidenum">
              <a:rPr lang="en-US" smtClean="0"/>
              <a:t>12</a:t>
            </a:fld>
            <a:endParaRPr lang="en-US"/>
          </a:p>
        </p:txBody>
      </p:sp>
    </p:spTree>
    <p:extLst>
      <p:ext uri="{BB962C8B-B14F-4D97-AF65-F5344CB8AC3E}">
        <p14:creationId xmlns:p14="http://schemas.microsoft.com/office/powerpoint/2010/main" val="273377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CF84-7AB6-853D-F2CB-C4582C66D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42564-31CC-8E6F-31D0-BC1DBD09E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5CBBF-93FA-76DE-F3AE-BED1E13820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6E8B79-2BA9-DB04-859F-8FBDBCB7D40A}"/>
              </a:ext>
            </a:extLst>
          </p:cNvPr>
          <p:cNvSpPr>
            <a:spLocks noGrp="1"/>
          </p:cNvSpPr>
          <p:nvPr>
            <p:ph type="sldNum" sz="quarter" idx="10"/>
          </p:nvPr>
        </p:nvSpPr>
        <p:spPr/>
        <p:txBody>
          <a:bodyPr/>
          <a:lstStyle/>
          <a:p>
            <a:fld id="{C665063E-5093-44CF-B0CA-4AB527BB5B2F}" type="slidenum">
              <a:rPr lang="en-US" smtClean="0"/>
              <a:t>13</a:t>
            </a:fld>
            <a:endParaRPr lang="en-US"/>
          </a:p>
        </p:txBody>
      </p:sp>
    </p:spTree>
    <p:extLst>
      <p:ext uri="{BB962C8B-B14F-4D97-AF65-F5344CB8AC3E}">
        <p14:creationId xmlns:p14="http://schemas.microsoft.com/office/powerpoint/2010/main" val="419839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AD18-990B-0B26-8949-A565DBAFD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17D5C-398E-63EB-FA02-BF6357C39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C7B91-7CFA-3A0E-C348-722144EF3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291118-244B-A979-0B8E-43D6D26C2959}"/>
              </a:ext>
            </a:extLst>
          </p:cNvPr>
          <p:cNvSpPr>
            <a:spLocks noGrp="1"/>
          </p:cNvSpPr>
          <p:nvPr>
            <p:ph type="sldNum" sz="quarter" idx="10"/>
          </p:nvPr>
        </p:nvSpPr>
        <p:spPr/>
        <p:txBody>
          <a:bodyPr/>
          <a:lstStyle/>
          <a:p>
            <a:fld id="{C665063E-5093-44CF-B0CA-4AB527BB5B2F}" type="slidenum">
              <a:rPr lang="en-US" smtClean="0"/>
              <a:t>14</a:t>
            </a:fld>
            <a:endParaRPr lang="en-US"/>
          </a:p>
        </p:txBody>
      </p:sp>
    </p:spTree>
    <p:extLst>
      <p:ext uri="{BB962C8B-B14F-4D97-AF65-F5344CB8AC3E}">
        <p14:creationId xmlns:p14="http://schemas.microsoft.com/office/powerpoint/2010/main" val="40927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A0DF4-F92D-AF88-3A15-3D87CFBE4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A466F-062E-EE44-B772-855EF58A4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5AFF9-1C4C-8D13-3427-B7EBBA0229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DAF54-EBB4-D230-2CC8-2E9C3F31A746}"/>
              </a:ext>
            </a:extLst>
          </p:cNvPr>
          <p:cNvSpPr>
            <a:spLocks noGrp="1"/>
          </p:cNvSpPr>
          <p:nvPr>
            <p:ph type="sldNum" sz="quarter" idx="10"/>
          </p:nvPr>
        </p:nvSpPr>
        <p:spPr/>
        <p:txBody>
          <a:bodyPr/>
          <a:lstStyle/>
          <a:p>
            <a:fld id="{C665063E-5093-44CF-B0CA-4AB527BB5B2F}" type="slidenum">
              <a:rPr lang="en-US" smtClean="0"/>
              <a:t>15</a:t>
            </a:fld>
            <a:endParaRPr lang="en-US"/>
          </a:p>
        </p:txBody>
      </p:sp>
    </p:spTree>
    <p:extLst>
      <p:ext uri="{BB962C8B-B14F-4D97-AF65-F5344CB8AC3E}">
        <p14:creationId xmlns:p14="http://schemas.microsoft.com/office/powerpoint/2010/main" val="327193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5F3BD-C009-8BAC-7B77-A977FE35C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0A1A-30E5-EE5A-E737-01205E19C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C29ED-3380-2835-E390-AF0246BA10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8207C9-7F1B-2E5C-8E6A-84772AD1E1DF}"/>
              </a:ext>
            </a:extLst>
          </p:cNvPr>
          <p:cNvSpPr>
            <a:spLocks noGrp="1"/>
          </p:cNvSpPr>
          <p:nvPr>
            <p:ph type="sldNum" sz="quarter" idx="10"/>
          </p:nvPr>
        </p:nvSpPr>
        <p:spPr/>
        <p:txBody>
          <a:bodyPr/>
          <a:lstStyle/>
          <a:p>
            <a:fld id="{C665063E-5093-44CF-B0CA-4AB527BB5B2F}" type="slidenum">
              <a:rPr lang="en-US" smtClean="0"/>
              <a:t>16</a:t>
            </a:fld>
            <a:endParaRPr lang="en-US"/>
          </a:p>
        </p:txBody>
      </p:sp>
    </p:spTree>
    <p:extLst>
      <p:ext uri="{BB962C8B-B14F-4D97-AF65-F5344CB8AC3E}">
        <p14:creationId xmlns:p14="http://schemas.microsoft.com/office/powerpoint/2010/main" val="237707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53D5-9D85-D5CF-A54B-70E05BF24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1F8F5-299D-54A7-A8D2-891647E68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BCEFC-6631-2506-A517-65820F564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BA3249-56FD-2B29-42C1-9E48DA916597}"/>
              </a:ext>
            </a:extLst>
          </p:cNvPr>
          <p:cNvSpPr>
            <a:spLocks noGrp="1"/>
          </p:cNvSpPr>
          <p:nvPr>
            <p:ph type="sldNum" sz="quarter" idx="10"/>
          </p:nvPr>
        </p:nvSpPr>
        <p:spPr/>
        <p:txBody>
          <a:bodyPr/>
          <a:lstStyle/>
          <a:p>
            <a:fld id="{C665063E-5093-44CF-B0CA-4AB527BB5B2F}" type="slidenum">
              <a:rPr lang="en-US" smtClean="0"/>
              <a:t>17</a:t>
            </a:fld>
            <a:endParaRPr lang="en-US"/>
          </a:p>
        </p:txBody>
      </p:sp>
    </p:spTree>
    <p:extLst>
      <p:ext uri="{BB962C8B-B14F-4D97-AF65-F5344CB8AC3E}">
        <p14:creationId xmlns:p14="http://schemas.microsoft.com/office/powerpoint/2010/main" val="425119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EADE-29AD-B579-C98C-9C32F500A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04C08-648A-B700-34ED-04ED22DBE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50656-0E11-119E-AB13-6D1A3D4A7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A946F-47C3-8685-6D19-71C8CBE76B61}"/>
              </a:ext>
            </a:extLst>
          </p:cNvPr>
          <p:cNvSpPr>
            <a:spLocks noGrp="1"/>
          </p:cNvSpPr>
          <p:nvPr>
            <p:ph type="sldNum" sz="quarter" idx="10"/>
          </p:nvPr>
        </p:nvSpPr>
        <p:spPr/>
        <p:txBody>
          <a:bodyPr/>
          <a:lstStyle/>
          <a:p>
            <a:fld id="{C665063E-5093-44CF-B0CA-4AB527BB5B2F}" type="slidenum">
              <a:rPr lang="en-US" smtClean="0"/>
              <a:t>18</a:t>
            </a:fld>
            <a:endParaRPr lang="en-US"/>
          </a:p>
        </p:txBody>
      </p:sp>
    </p:spTree>
    <p:extLst>
      <p:ext uri="{BB962C8B-B14F-4D97-AF65-F5344CB8AC3E}">
        <p14:creationId xmlns:p14="http://schemas.microsoft.com/office/powerpoint/2010/main" val="79379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BD5BC-7ECD-84C6-83F9-54490BF4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020E2-6316-632D-CA3D-CB0DF89A8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BE5F6-5B3A-7B58-6E81-BCE3360C7B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2468B4-9C9F-B1BF-2427-7BA3653E2D43}"/>
              </a:ext>
            </a:extLst>
          </p:cNvPr>
          <p:cNvSpPr>
            <a:spLocks noGrp="1"/>
          </p:cNvSpPr>
          <p:nvPr>
            <p:ph type="sldNum" sz="quarter" idx="10"/>
          </p:nvPr>
        </p:nvSpPr>
        <p:spPr/>
        <p:txBody>
          <a:bodyPr/>
          <a:lstStyle/>
          <a:p>
            <a:fld id="{C665063E-5093-44CF-B0CA-4AB527BB5B2F}" type="slidenum">
              <a:rPr lang="en-US" smtClean="0"/>
              <a:t>19</a:t>
            </a:fld>
            <a:endParaRPr lang="en-US"/>
          </a:p>
        </p:txBody>
      </p:sp>
    </p:spTree>
    <p:extLst>
      <p:ext uri="{BB962C8B-B14F-4D97-AF65-F5344CB8AC3E}">
        <p14:creationId xmlns:p14="http://schemas.microsoft.com/office/powerpoint/2010/main" val="6086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7BD7-97F0-BA69-11FB-8EC57C868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B51FC-F5C5-EEA6-4F53-493EE5805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7EBF9-0DA4-13FC-BEDF-E3159DDAA9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DDED1-7613-F4CA-806A-2BAA3F40C242}"/>
              </a:ext>
            </a:extLst>
          </p:cNvPr>
          <p:cNvSpPr>
            <a:spLocks noGrp="1"/>
          </p:cNvSpPr>
          <p:nvPr>
            <p:ph type="sldNum" sz="quarter" idx="10"/>
          </p:nvPr>
        </p:nvSpPr>
        <p:spPr/>
        <p:txBody>
          <a:bodyPr/>
          <a:lstStyle/>
          <a:p>
            <a:fld id="{C665063E-5093-44CF-B0CA-4AB527BB5B2F}" type="slidenum">
              <a:rPr lang="en-US" smtClean="0"/>
              <a:t>2</a:t>
            </a:fld>
            <a:endParaRPr lang="en-US"/>
          </a:p>
        </p:txBody>
      </p:sp>
    </p:spTree>
    <p:extLst>
      <p:ext uri="{BB962C8B-B14F-4D97-AF65-F5344CB8AC3E}">
        <p14:creationId xmlns:p14="http://schemas.microsoft.com/office/powerpoint/2010/main" val="236202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7558-14D5-861E-577E-A337F3791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A122E-91C6-4B3A-693A-48D2EBA91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648CD-9BBD-3D55-E800-90083F9F0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5173C-0542-29FE-BE4C-EF49629C9F99}"/>
              </a:ext>
            </a:extLst>
          </p:cNvPr>
          <p:cNvSpPr>
            <a:spLocks noGrp="1"/>
          </p:cNvSpPr>
          <p:nvPr>
            <p:ph type="sldNum" sz="quarter" idx="10"/>
          </p:nvPr>
        </p:nvSpPr>
        <p:spPr/>
        <p:txBody>
          <a:bodyPr/>
          <a:lstStyle/>
          <a:p>
            <a:fld id="{C665063E-5093-44CF-B0CA-4AB527BB5B2F}" type="slidenum">
              <a:rPr lang="en-US" smtClean="0"/>
              <a:t>20</a:t>
            </a:fld>
            <a:endParaRPr lang="en-US"/>
          </a:p>
        </p:txBody>
      </p:sp>
    </p:spTree>
    <p:extLst>
      <p:ext uri="{BB962C8B-B14F-4D97-AF65-F5344CB8AC3E}">
        <p14:creationId xmlns:p14="http://schemas.microsoft.com/office/powerpoint/2010/main" val="46308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65063E-5093-44CF-B0CA-4AB527BB5B2F}" type="slidenum">
              <a:rPr lang="en-US" smtClean="0"/>
              <a:t>21</a:t>
            </a:fld>
            <a:endParaRPr lang="en-US"/>
          </a:p>
        </p:txBody>
      </p:sp>
    </p:spTree>
    <p:extLst>
      <p:ext uri="{BB962C8B-B14F-4D97-AF65-F5344CB8AC3E}">
        <p14:creationId xmlns:p14="http://schemas.microsoft.com/office/powerpoint/2010/main" val="34933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DB5B-3A66-6F8D-13CA-3C8F55CD6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C945D-BD2E-A101-6506-6F384B1BB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52D18-159E-4C84-1A55-20EDE13A21DF}"/>
              </a:ext>
            </a:extLst>
          </p:cNvPr>
          <p:cNvSpPr>
            <a:spLocks noGrp="1"/>
          </p:cNvSpPr>
          <p:nvPr>
            <p:ph type="body" idx="1"/>
          </p:nvPr>
        </p:nvSpPr>
        <p:spPr/>
        <p:txBody>
          <a:bodyPr/>
          <a:lstStyle/>
          <a:p>
            <a:r>
              <a:rPr lang="en-US" dirty="0"/>
              <a:t>These aren’t necessarily the biggest occupations in terms of numbers or the ones that will have the most openings, but the ones projected to grow the most. One interesting thing to add to the bulleted points is that there are actually fewer health care related occupations on this list than in our previous projections.</a:t>
            </a:r>
          </a:p>
        </p:txBody>
      </p:sp>
      <p:sp>
        <p:nvSpPr>
          <p:cNvPr id="4" name="Slide Number Placeholder 3">
            <a:extLst>
              <a:ext uri="{FF2B5EF4-FFF2-40B4-BE49-F238E27FC236}">
                <a16:creationId xmlns:a16="http://schemas.microsoft.com/office/drawing/2014/main" id="{7CCBB520-D801-1BCA-18DB-E68B611DCD16}"/>
              </a:ext>
            </a:extLst>
          </p:cNvPr>
          <p:cNvSpPr>
            <a:spLocks noGrp="1"/>
          </p:cNvSpPr>
          <p:nvPr>
            <p:ph type="sldNum" sz="quarter" idx="10"/>
          </p:nvPr>
        </p:nvSpPr>
        <p:spPr/>
        <p:txBody>
          <a:bodyPr/>
          <a:lstStyle/>
          <a:p>
            <a:fld id="{C665063E-5093-44CF-B0CA-4AB527BB5B2F}" type="slidenum">
              <a:rPr lang="en-US" smtClean="0"/>
              <a:t>22</a:t>
            </a:fld>
            <a:endParaRPr lang="en-US"/>
          </a:p>
        </p:txBody>
      </p:sp>
    </p:spTree>
    <p:extLst>
      <p:ext uri="{BB962C8B-B14F-4D97-AF65-F5344CB8AC3E}">
        <p14:creationId xmlns:p14="http://schemas.microsoft.com/office/powerpoint/2010/main" val="49626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ED8C-21C0-E28D-5CCC-8569ECAA4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BAB02-5730-6C53-2FCA-E235B5865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A1518-C0FC-32E6-2360-EAE42B44C9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49039C-6B81-38DA-C86A-BB2C442C5750}"/>
              </a:ext>
            </a:extLst>
          </p:cNvPr>
          <p:cNvSpPr>
            <a:spLocks noGrp="1"/>
          </p:cNvSpPr>
          <p:nvPr>
            <p:ph type="sldNum" sz="quarter" idx="10"/>
          </p:nvPr>
        </p:nvSpPr>
        <p:spPr/>
        <p:txBody>
          <a:bodyPr/>
          <a:lstStyle/>
          <a:p>
            <a:fld id="{C665063E-5093-44CF-B0CA-4AB527BB5B2F}" type="slidenum">
              <a:rPr lang="en-US" smtClean="0"/>
              <a:t>23</a:t>
            </a:fld>
            <a:endParaRPr lang="en-US"/>
          </a:p>
        </p:txBody>
      </p:sp>
    </p:spTree>
    <p:extLst>
      <p:ext uri="{BB962C8B-B14F-4D97-AF65-F5344CB8AC3E}">
        <p14:creationId xmlns:p14="http://schemas.microsoft.com/office/powerpoint/2010/main" val="295399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2EAD-CD62-A376-5248-8BBC71584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C2A8F-CC6D-508A-DCBC-D68C408AA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E379F-42DF-DDE3-9D20-BDA49FAF15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5E04C-A05E-800C-710C-59B9D6DBEF8D}"/>
              </a:ext>
            </a:extLst>
          </p:cNvPr>
          <p:cNvSpPr>
            <a:spLocks noGrp="1"/>
          </p:cNvSpPr>
          <p:nvPr>
            <p:ph type="sldNum" sz="quarter" idx="10"/>
          </p:nvPr>
        </p:nvSpPr>
        <p:spPr/>
        <p:txBody>
          <a:bodyPr/>
          <a:lstStyle/>
          <a:p>
            <a:fld id="{C665063E-5093-44CF-B0CA-4AB527BB5B2F}" type="slidenum">
              <a:rPr lang="en-US" smtClean="0"/>
              <a:t>24</a:t>
            </a:fld>
            <a:endParaRPr lang="en-US"/>
          </a:p>
        </p:txBody>
      </p:sp>
    </p:spTree>
    <p:extLst>
      <p:ext uri="{BB962C8B-B14F-4D97-AF65-F5344CB8AC3E}">
        <p14:creationId xmlns:p14="http://schemas.microsoft.com/office/powerpoint/2010/main" val="163458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9DF0-1400-57CF-A29A-19AB1BDDD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2DD00-34A3-8D06-3D1A-FD3957C0B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3689D-C6A5-8FA9-36CC-0E1C8038E7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42FFA-9B6A-EEB9-512B-0AFFEACB4C5A}"/>
              </a:ext>
            </a:extLst>
          </p:cNvPr>
          <p:cNvSpPr>
            <a:spLocks noGrp="1"/>
          </p:cNvSpPr>
          <p:nvPr>
            <p:ph type="sldNum" sz="quarter" idx="10"/>
          </p:nvPr>
        </p:nvSpPr>
        <p:spPr/>
        <p:txBody>
          <a:bodyPr/>
          <a:lstStyle/>
          <a:p>
            <a:fld id="{C665063E-5093-44CF-B0CA-4AB527BB5B2F}" type="slidenum">
              <a:rPr lang="en-US" smtClean="0"/>
              <a:t>25</a:t>
            </a:fld>
            <a:endParaRPr lang="en-US"/>
          </a:p>
        </p:txBody>
      </p:sp>
    </p:spTree>
    <p:extLst>
      <p:ext uri="{BB962C8B-B14F-4D97-AF65-F5344CB8AC3E}">
        <p14:creationId xmlns:p14="http://schemas.microsoft.com/office/powerpoint/2010/main" val="3569348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B890-5D6F-DE43-5C43-88A8F2371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1C4C6-325D-6614-50DE-9570AD2D8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DA68C-9DCD-2495-D9D1-2EFF33576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50CF00-DE08-E2CB-6F5E-490736EF5B7B}"/>
              </a:ext>
            </a:extLst>
          </p:cNvPr>
          <p:cNvSpPr>
            <a:spLocks noGrp="1"/>
          </p:cNvSpPr>
          <p:nvPr>
            <p:ph type="sldNum" sz="quarter" idx="10"/>
          </p:nvPr>
        </p:nvSpPr>
        <p:spPr/>
        <p:txBody>
          <a:bodyPr/>
          <a:lstStyle/>
          <a:p>
            <a:fld id="{C665063E-5093-44CF-B0CA-4AB527BB5B2F}" type="slidenum">
              <a:rPr lang="en-US" smtClean="0"/>
              <a:t>26</a:t>
            </a:fld>
            <a:endParaRPr lang="en-US"/>
          </a:p>
        </p:txBody>
      </p:sp>
    </p:spTree>
    <p:extLst>
      <p:ext uri="{BB962C8B-B14F-4D97-AF65-F5344CB8AC3E}">
        <p14:creationId xmlns:p14="http://schemas.microsoft.com/office/powerpoint/2010/main" val="2096728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5D1E3-DED5-1F0A-DFFD-A157F7782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722BD-0D87-0552-A303-0FF9A636A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5899E-D005-7E78-EFA8-EF0FA0C87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D3DEA-BFBF-98CC-2951-FDCFDF860903}"/>
              </a:ext>
            </a:extLst>
          </p:cNvPr>
          <p:cNvSpPr>
            <a:spLocks noGrp="1"/>
          </p:cNvSpPr>
          <p:nvPr>
            <p:ph type="sldNum" sz="quarter" idx="10"/>
          </p:nvPr>
        </p:nvSpPr>
        <p:spPr/>
        <p:txBody>
          <a:bodyPr/>
          <a:lstStyle/>
          <a:p>
            <a:fld id="{C665063E-5093-44CF-B0CA-4AB527BB5B2F}" type="slidenum">
              <a:rPr lang="en-US" smtClean="0"/>
              <a:t>27</a:t>
            </a:fld>
            <a:endParaRPr lang="en-US"/>
          </a:p>
        </p:txBody>
      </p:sp>
    </p:spTree>
    <p:extLst>
      <p:ext uri="{BB962C8B-B14F-4D97-AF65-F5344CB8AC3E}">
        <p14:creationId xmlns:p14="http://schemas.microsoft.com/office/powerpoint/2010/main" val="2197183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34F6-8E25-3F9C-DE81-86A539E06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2388A-CE69-2105-8282-92CEA434A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A7B6C-95C3-8A19-38ED-039FF18300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BEC05E-955A-4744-3D68-DE0BC01552D1}"/>
              </a:ext>
            </a:extLst>
          </p:cNvPr>
          <p:cNvSpPr>
            <a:spLocks noGrp="1"/>
          </p:cNvSpPr>
          <p:nvPr>
            <p:ph type="sldNum" sz="quarter" idx="10"/>
          </p:nvPr>
        </p:nvSpPr>
        <p:spPr/>
        <p:txBody>
          <a:bodyPr/>
          <a:lstStyle/>
          <a:p>
            <a:fld id="{C665063E-5093-44CF-B0CA-4AB527BB5B2F}" type="slidenum">
              <a:rPr lang="en-US" smtClean="0"/>
              <a:t>28</a:t>
            </a:fld>
            <a:endParaRPr lang="en-US"/>
          </a:p>
        </p:txBody>
      </p:sp>
    </p:spTree>
    <p:extLst>
      <p:ext uri="{BB962C8B-B14F-4D97-AF65-F5344CB8AC3E}">
        <p14:creationId xmlns:p14="http://schemas.microsoft.com/office/powerpoint/2010/main" val="425857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B7DC-1639-09F8-C97B-D140EADD3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28155-29F6-8000-745C-97B6D863E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DB076-C9D4-B1DE-91FC-7F56C1D60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63F61-A0BB-48DD-5667-CF99749F84E8}"/>
              </a:ext>
            </a:extLst>
          </p:cNvPr>
          <p:cNvSpPr>
            <a:spLocks noGrp="1"/>
          </p:cNvSpPr>
          <p:nvPr>
            <p:ph type="sldNum" sz="quarter" idx="10"/>
          </p:nvPr>
        </p:nvSpPr>
        <p:spPr/>
        <p:txBody>
          <a:bodyPr/>
          <a:lstStyle/>
          <a:p>
            <a:fld id="{C665063E-5093-44CF-B0CA-4AB527BB5B2F}" type="slidenum">
              <a:rPr lang="en-US" smtClean="0"/>
              <a:t>29</a:t>
            </a:fld>
            <a:endParaRPr lang="en-US"/>
          </a:p>
        </p:txBody>
      </p:sp>
    </p:spTree>
    <p:extLst>
      <p:ext uri="{BB962C8B-B14F-4D97-AF65-F5344CB8AC3E}">
        <p14:creationId xmlns:p14="http://schemas.microsoft.com/office/powerpoint/2010/main" val="9488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5ACBB-82EC-F634-288B-6C6684239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9940E-6F7A-B563-B543-DAF0FB516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91963-C811-CE6E-ACC6-B670F3F0E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805D3-CB87-395A-11F2-CC983E079844}"/>
              </a:ext>
            </a:extLst>
          </p:cNvPr>
          <p:cNvSpPr>
            <a:spLocks noGrp="1"/>
          </p:cNvSpPr>
          <p:nvPr>
            <p:ph type="sldNum" sz="quarter" idx="10"/>
          </p:nvPr>
        </p:nvSpPr>
        <p:spPr/>
        <p:txBody>
          <a:bodyPr/>
          <a:lstStyle/>
          <a:p>
            <a:fld id="{C665063E-5093-44CF-B0CA-4AB527BB5B2F}" type="slidenum">
              <a:rPr lang="en-US" smtClean="0"/>
              <a:t>3</a:t>
            </a:fld>
            <a:endParaRPr lang="en-US"/>
          </a:p>
        </p:txBody>
      </p:sp>
    </p:spTree>
    <p:extLst>
      <p:ext uri="{BB962C8B-B14F-4D97-AF65-F5344CB8AC3E}">
        <p14:creationId xmlns:p14="http://schemas.microsoft.com/office/powerpoint/2010/main" val="287312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6BEC-ADE0-A06B-30EE-D09F5B9CE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4FA8F-A9C9-A848-E3D9-F4958817B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845AB-7021-F4AF-692C-40138B65C6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EF7E97-820E-D35B-EC7C-33EFDDAD03C5}"/>
              </a:ext>
            </a:extLst>
          </p:cNvPr>
          <p:cNvSpPr>
            <a:spLocks noGrp="1"/>
          </p:cNvSpPr>
          <p:nvPr>
            <p:ph type="sldNum" sz="quarter" idx="10"/>
          </p:nvPr>
        </p:nvSpPr>
        <p:spPr/>
        <p:txBody>
          <a:bodyPr/>
          <a:lstStyle/>
          <a:p>
            <a:fld id="{C665063E-5093-44CF-B0CA-4AB527BB5B2F}" type="slidenum">
              <a:rPr lang="en-US" smtClean="0"/>
              <a:t>30</a:t>
            </a:fld>
            <a:endParaRPr lang="en-US"/>
          </a:p>
        </p:txBody>
      </p:sp>
    </p:spTree>
    <p:extLst>
      <p:ext uri="{BB962C8B-B14F-4D97-AF65-F5344CB8AC3E}">
        <p14:creationId xmlns:p14="http://schemas.microsoft.com/office/powerpoint/2010/main" val="408244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0FA9-39DF-CEC3-EE68-A6B6E81F4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02A9D-7D3C-EC24-FD07-4D9A504AB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A5AF8-8019-9960-A344-15DBB7A68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5073D-1C30-CD51-F1D5-263FA23E2E99}"/>
              </a:ext>
            </a:extLst>
          </p:cNvPr>
          <p:cNvSpPr>
            <a:spLocks noGrp="1"/>
          </p:cNvSpPr>
          <p:nvPr>
            <p:ph type="sldNum" sz="quarter" idx="10"/>
          </p:nvPr>
        </p:nvSpPr>
        <p:spPr/>
        <p:txBody>
          <a:bodyPr/>
          <a:lstStyle/>
          <a:p>
            <a:fld id="{C665063E-5093-44CF-B0CA-4AB527BB5B2F}" type="slidenum">
              <a:rPr lang="en-US" smtClean="0"/>
              <a:t>4</a:t>
            </a:fld>
            <a:endParaRPr lang="en-US"/>
          </a:p>
        </p:txBody>
      </p:sp>
    </p:spTree>
    <p:extLst>
      <p:ext uri="{BB962C8B-B14F-4D97-AF65-F5344CB8AC3E}">
        <p14:creationId xmlns:p14="http://schemas.microsoft.com/office/powerpoint/2010/main" val="220691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F47C1-1289-C66D-B259-C3ECDF082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69EC5-DFAE-B566-6FCA-78FB29F31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D29E9-0DC8-2ADC-01BB-FDC21626B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F5BCD-37EC-E31C-EF1A-CC922E7D6277}"/>
              </a:ext>
            </a:extLst>
          </p:cNvPr>
          <p:cNvSpPr>
            <a:spLocks noGrp="1"/>
          </p:cNvSpPr>
          <p:nvPr>
            <p:ph type="sldNum" sz="quarter" idx="10"/>
          </p:nvPr>
        </p:nvSpPr>
        <p:spPr/>
        <p:txBody>
          <a:bodyPr/>
          <a:lstStyle/>
          <a:p>
            <a:fld id="{C665063E-5093-44CF-B0CA-4AB527BB5B2F}" type="slidenum">
              <a:rPr lang="en-US" smtClean="0"/>
              <a:t>5</a:t>
            </a:fld>
            <a:endParaRPr lang="en-US"/>
          </a:p>
        </p:txBody>
      </p:sp>
    </p:spTree>
    <p:extLst>
      <p:ext uri="{BB962C8B-B14F-4D97-AF65-F5344CB8AC3E}">
        <p14:creationId xmlns:p14="http://schemas.microsoft.com/office/powerpoint/2010/main" val="172734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2444-F960-D16D-0180-2002FF06A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7344C-E8B0-F1F0-D29B-0C869E7EE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BB09E-C9B9-9B0C-B5C1-8DC5D29AD8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FACE3-72CB-03D6-03E7-4AC2A7B4C2AD}"/>
              </a:ext>
            </a:extLst>
          </p:cNvPr>
          <p:cNvSpPr>
            <a:spLocks noGrp="1"/>
          </p:cNvSpPr>
          <p:nvPr>
            <p:ph type="sldNum" sz="quarter" idx="10"/>
          </p:nvPr>
        </p:nvSpPr>
        <p:spPr/>
        <p:txBody>
          <a:bodyPr/>
          <a:lstStyle/>
          <a:p>
            <a:fld id="{C665063E-5093-44CF-B0CA-4AB527BB5B2F}" type="slidenum">
              <a:rPr lang="en-US" smtClean="0"/>
              <a:t>6</a:t>
            </a:fld>
            <a:endParaRPr lang="en-US"/>
          </a:p>
        </p:txBody>
      </p:sp>
    </p:spTree>
    <p:extLst>
      <p:ext uri="{BB962C8B-B14F-4D97-AF65-F5344CB8AC3E}">
        <p14:creationId xmlns:p14="http://schemas.microsoft.com/office/powerpoint/2010/main" val="251751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DE69-4598-15AE-DE89-477B621C5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B70C5-D643-637C-432F-7B6543A5E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56D2A-2645-0CC2-301A-3AF6DF7FBD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607A5-5434-89B9-1999-FE831FD42974}"/>
              </a:ext>
            </a:extLst>
          </p:cNvPr>
          <p:cNvSpPr>
            <a:spLocks noGrp="1"/>
          </p:cNvSpPr>
          <p:nvPr>
            <p:ph type="sldNum" sz="quarter" idx="10"/>
          </p:nvPr>
        </p:nvSpPr>
        <p:spPr/>
        <p:txBody>
          <a:bodyPr/>
          <a:lstStyle/>
          <a:p>
            <a:fld id="{C665063E-5093-44CF-B0CA-4AB527BB5B2F}" type="slidenum">
              <a:rPr lang="en-US" smtClean="0"/>
              <a:t>7</a:t>
            </a:fld>
            <a:endParaRPr lang="en-US"/>
          </a:p>
        </p:txBody>
      </p:sp>
    </p:spTree>
    <p:extLst>
      <p:ext uri="{BB962C8B-B14F-4D97-AF65-F5344CB8AC3E}">
        <p14:creationId xmlns:p14="http://schemas.microsoft.com/office/powerpoint/2010/main" val="298789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10B72-2CE9-6083-452C-5E38E2A57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34BA1-DB5F-7795-0D44-87A0E8F14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F0273-5DBB-EE61-CB15-9E6CECEA10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A333AA-A039-C97B-5C06-1649CBE193C4}"/>
              </a:ext>
            </a:extLst>
          </p:cNvPr>
          <p:cNvSpPr>
            <a:spLocks noGrp="1"/>
          </p:cNvSpPr>
          <p:nvPr>
            <p:ph type="sldNum" sz="quarter" idx="10"/>
          </p:nvPr>
        </p:nvSpPr>
        <p:spPr/>
        <p:txBody>
          <a:bodyPr/>
          <a:lstStyle/>
          <a:p>
            <a:fld id="{C665063E-5093-44CF-B0CA-4AB527BB5B2F}" type="slidenum">
              <a:rPr lang="en-US" smtClean="0"/>
              <a:t>8</a:t>
            </a:fld>
            <a:endParaRPr lang="en-US"/>
          </a:p>
        </p:txBody>
      </p:sp>
    </p:spTree>
    <p:extLst>
      <p:ext uri="{BB962C8B-B14F-4D97-AF65-F5344CB8AC3E}">
        <p14:creationId xmlns:p14="http://schemas.microsoft.com/office/powerpoint/2010/main" val="110085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E4F8-6409-403F-2A14-A2BF97CEC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EBB50-909C-833D-6FC0-882EA77BF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60FF8-1DDA-8CB4-9CAE-478CB8B452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6B2898-76FF-ADF0-EC8C-F54B33F8FF1A}"/>
              </a:ext>
            </a:extLst>
          </p:cNvPr>
          <p:cNvSpPr>
            <a:spLocks noGrp="1"/>
          </p:cNvSpPr>
          <p:nvPr>
            <p:ph type="sldNum" sz="quarter" idx="10"/>
          </p:nvPr>
        </p:nvSpPr>
        <p:spPr/>
        <p:txBody>
          <a:bodyPr/>
          <a:lstStyle/>
          <a:p>
            <a:fld id="{C665063E-5093-44CF-B0CA-4AB527BB5B2F}" type="slidenum">
              <a:rPr lang="en-US" smtClean="0"/>
              <a:t>9</a:t>
            </a:fld>
            <a:endParaRPr lang="en-US"/>
          </a:p>
        </p:txBody>
      </p:sp>
    </p:spTree>
    <p:extLst>
      <p:ext uri="{BB962C8B-B14F-4D97-AF65-F5344CB8AC3E}">
        <p14:creationId xmlns:p14="http://schemas.microsoft.com/office/powerpoint/2010/main" val="19202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030A25-9E45-4BE9-B21F-3D91B0685522}"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CB1A-950A-4DB9-8813-C37C83D4786B}" type="slidenum">
              <a:rPr lang="en-US" smtClean="0"/>
              <a:t>‹#›</a:t>
            </a:fld>
            <a:endParaRPr lang="en-US" dirty="0"/>
          </a:p>
        </p:txBody>
      </p:sp>
    </p:spTree>
    <p:extLst>
      <p:ext uri="{BB962C8B-B14F-4D97-AF65-F5344CB8AC3E}">
        <p14:creationId xmlns:p14="http://schemas.microsoft.com/office/powerpoint/2010/main" val="62465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F7892-388F-4A57-BA8B-0E94C935F54B}"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361612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48785-A5EF-4385-A6B7-0DA45CC0CFF2}"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22769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44EF1-3E00-4E09-BCFF-DF3AF01F725F}"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117546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5D46-5675-431F-AC33-381993322782}"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66946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E6CAB-244B-4BD2-B70C-CFC09FECFAC2}"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92690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50B1C4-EC80-44E1-B8F6-C342A37137B8}" type="datetime1">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37253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7A3822-0157-4ED7-8723-B9F6CF425DC5}" type="datetime1">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105765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3BF78-A53A-434E-A7A0-872062597964}" type="datetime1">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338653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CC038-7FE2-40EE-B938-E1518C7CDCCD}"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29867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5B6414-FB29-4468-9DBF-100E0A8366CA}"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CB1A-950A-4DB9-8813-C37C83D4786B}" type="slidenum">
              <a:rPr lang="en-US" smtClean="0"/>
              <a:t>‹#›</a:t>
            </a:fld>
            <a:endParaRPr lang="en-US"/>
          </a:p>
        </p:txBody>
      </p:sp>
    </p:spTree>
    <p:extLst>
      <p:ext uri="{BB962C8B-B14F-4D97-AF65-F5344CB8AC3E}">
        <p14:creationId xmlns:p14="http://schemas.microsoft.com/office/powerpoint/2010/main" val="22372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1B8EF-31FF-4E8B-8043-DCAFEFB671B6}" type="datetime1">
              <a:rPr lang="en-US" smtClean="0"/>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CB1A-950A-4DB9-8813-C37C83D4786B}" type="slidenum">
              <a:rPr lang="en-US" smtClean="0"/>
              <a:t>‹#›</a:t>
            </a:fld>
            <a:endParaRPr lang="en-US" dirty="0"/>
          </a:p>
        </p:txBody>
      </p:sp>
    </p:spTree>
    <p:extLst>
      <p:ext uri="{BB962C8B-B14F-4D97-AF65-F5344CB8AC3E}">
        <p14:creationId xmlns:p14="http://schemas.microsoft.com/office/powerpoint/2010/main" val="22726968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an.Robinson@Alask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
        <p:cNvGrpSpPr/>
        <p:nvPr/>
      </p:nvGrpSpPr>
      <p:grpSpPr>
        <a:xfrm>
          <a:off x="0" y="0"/>
          <a:ext cx="0" cy="0"/>
          <a:chOff x="0" y="0"/>
          <a:chExt cx="0" cy="0"/>
        </a:xfrm>
      </p:grpSpPr>
      <p:sp>
        <p:nvSpPr>
          <p:cNvPr id="12" name="Rectangle 11"/>
          <p:cNvSpPr/>
          <p:nvPr/>
        </p:nvSpPr>
        <p:spPr>
          <a:xfrm>
            <a:off x="0" y="1"/>
            <a:ext cx="9144000" cy="173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71407"/>
            <a:ext cx="9144000" cy="3865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Rectangle 12"/>
          <p:cNvSpPr/>
          <p:nvPr/>
        </p:nvSpPr>
        <p:spPr>
          <a:xfrm>
            <a:off x="4419600" y="4904583"/>
            <a:ext cx="4572000" cy="646331"/>
          </a:xfrm>
          <a:prstGeom prst="rect">
            <a:avLst/>
          </a:prstGeom>
        </p:spPr>
        <p:txBody>
          <a:bodyPr>
            <a:spAutoFit/>
          </a:bodyPr>
          <a:lstStyle/>
          <a:p>
            <a:pPr algn="r"/>
            <a:endParaRPr lang="en-US" dirty="0">
              <a:solidFill>
                <a:schemeClr val="bg1"/>
              </a:solidFill>
              <a:latin typeface="Arial" panose="020B0604020202020204" pitchFamily="34" charset="0"/>
              <a:cs typeface="Arial" panose="020B0604020202020204" pitchFamily="34" charset="0"/>
            </a:endParaRPr>
          </a:p>
          <a:p>
            <a:pPr algn="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088519" y="4482035"/>
            <a:ext cx="3709234" cy="1569660"/>
          </a:xfrm>
          <a:prstGeom prst="rect">
            <a:avLst/>
          </a:prstGeom>
          <a:noFill/>
        </p:spPr>
        <p:txBody>
          <a:bodyPr wrap="square" rtlCol="0">
            <a:spAutoFit/>
          </a:bodyPr>
          <a:lstStyle/>
          <a:p>
            <a:pPr algn="r"/>
            <a:r>
              <a:rPr lang="en-US" sz="3200" dirty="0">
                <a:latin typeface="Arial" panose="020B0604020202020204" pitchFamily="34" charset="0"/>
                <a:cs typeface="Arial" panose="020B0604020202020204" pitchFamily="34" charset="0"/>
              </a:rPr>
              <a:t>2025 AHHA Legislative Fly-In</a:t>
            </a:r>
          </a:p>
          <a:p>
            <a:pPr algn="r"/>
            <a:r>
              <a:rPr lang="en-US" sz="3200" dirty="0">
                <a:latin typeface="Arial" panose="020B0604020202020204" pitchFamily="34" charset="0"/>
                <a:cs typeface="Arial" panose="020B0604020202020204" pitchFamily="34" charset="0"/>
              </a:rPr>
              <a:t>February 5</a:t>
            </a:r>
          </a:p>
        </p:txBody>
      </p:sp>
      <p:sp>
        <p:nvSpPr>
          <p:cNvPr id="9" name="TextBox 8"/>
          <p:cNvSpPr txBox="1"/>
          <p:nvPr/>
        </p:nvSpPr>
        <p:spPr>
          <a:xfrm>
            <a:off x="533400" y="6510815"/>
            <a:ext cx="8077200"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Dan Robinson, Research Chief                   Alaska Department of Labor and Workforce Development</a:t>
            </a:r>
          </a:p>
        </p:txBody>
      </p:sp>
      <p:sp>
        <p:nvSpPr>
          <p:cNvPr id="5" name="Rectangle 4"/>
          <p:cNvSpPr/>
          <p:nvPr/>
        </p:nvSpPr>
        <p:spPr>
          <a:xfrm>
            <a:off x="4310746" y="227293"/>
            <a:ext cx="4487007" cy="1323439"/>
          </a:xfrm>
          <a:prstGeom prst="rect">
            <a:avLst/>
          </a:prstGeom>
        </p:spPr>
        <p:txBody>
          <a:bodyPr wrap="square">
            <a:spAutoFit/>
          </a:bodyPr>
          <a:lstStyle/>
          <a:p>
            <a:pPr algn="r"/>
            <a:r>
              <a:rPr lang="en-US" sz="4000" dirty="0">
                <a:latin typeface="Arial" panose="020B0604020202020204" pitchFamily="34" charset="0"/>
                <a:ea typeface="Malgun Gothic Semilight" panose="020B0502040204020203" pitchFamily="34" charset="-128"/>
                <a:cs typeface="Arial" panose="020B0604020202020204" pitchFamily="34" charset="0"/>
              </a:rPr>
              <a:t>Alaska’s Economy and Workforce</a:t>
            </a:r>
          </a:p>
        </p:txBody>
      </p:sp>
      <p:sp>
        <p:nvSpPr>
          <p:cNvPr id="6" name="Rectangle 5"/>
          <p:cNvSpPr/>
          <p:nvPr/>
        </p:nvSpPr>
        <p:spPr>
          <a:xfrm>
            <a:off x="4613447" y="1744157"/>
            <a:ext cx="4184306" cy="1015663"/>
          </a:xfrm>
          <a:prstGeom prst="rect">
            <a:avLst/>
          </a:prstGeom>
        </p:spPr>
        <p:txBody>
          <a:bodyPr wrap="square">
            <a:spAutoFit/>
          </a:bodyPr>
          <a:lstStyle/>
          <a:p>
            <a:pPr algn="r"/>
            <a:r>
              <a:rPr lang="en-US" sz="3000" dirty="0">
                <a:latin typeface="Arial" panose="020B0604020202020204" pitchFamily="34" charset="0"/>
                <a:ea typeface="Malgun Gothic" panose="020B0503020000020004" pitchFamily="34" charset="-127"/>
                <a:cs typeface="Arial" panose="020B0604020202020204" pitchFamily="34" charset="0"/>
              </a:rPr>
              <a:t>Bright spots and persistent challenges</a:t>
            </a:r>
          </a:p>
        </p:txBody>
      </p:sp>
      <p:sp>
        <p:nvSpPr>
          <p:cNvPr id="2" name="AutoShape 2" descr="Images of the Aurora Borealis - Blog - Andy Porter Images">
            <a:extLst>
              <a:ext uri="{FF2B5EF4-FFF2-40B4-BE49-F238E27FC236}">
                <a16:creationId xmlns:a16="http://schemas.microsoft.com/office/drawing/2014/main" id="{44492EE8-E601-EAC0-6B32-D1E2A38505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Spring background with shiny melted snow">
            <a:extLst>
              <a:ext uri="{FF2B5EF4-FFF2-40B4-BE49-F238E27FC236}">
                <a16:creationId xmlns:a16="http://schemas.microsoft.com/office/drawing/2014/main" id="{2796D377-9339-F874-0C50-D86AECFCB79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19A01B30-F50A-763C-41CA-0FE8114836CF}"/>
              </a:ext>
            </a:extLst>
          </p:cNvPr>
          <p:cNvPicPr>
            <a:picLocks noChangeAspect="1"/>
          </p:cNvPicPr>
          <p:nvPr/>
        </p:nvPicPr>
        <p:blipFill>
          <a:blip r:embed="rId3"/>
          <a:stretch>
            <a:fillRect/>
          </a:stretch>
        </p:blipFill>
        <p:spPr>
          <a:xfrm>
            <a:off x="0" y="-39557"/>
            <a:ext cx="4424213" cy="6510963"/>
          </a:xfrm>
          <a:prstGeom prst="rect">
            <a:avLst/>
          </a:prstGeom>
        </p:spPr>
      </p:pic>
    </p:spTree>
    <p:extLst>
      <p:ext uri="{BB962C8B-B14F-4D97-AF65-F5344CB8AC3E}">
        <p14:creationId xmlns:p14="http://schemas.microsoft.com/office/powerpoint/2010/main" val="280359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6A9AA-C1F4-F925-6027-BA653B4743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6EB976-968B-979E-AB1B-AD1C551293A0}"/>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10</a:t>
            </a:fld>
            <a:endParaRPr lang="en-US" sz="1600" dirty="0"/>
          </a:p>
        </p:txBody>
      </p:sp>
      <p:cxnSp>
        <p:nvCxnSpPr>
          <p:cNvPr id="5" name="Straight Connector 4">
            <a:extLst>
              <a:ext uri="{FF2B5EF4-FFF2-40B4-BE49-F238E27FC236}">
                <a16:creationId xmlns:a16="http://schemas.microsoft.com/office/drawing/2014/main" id="{7B03D626-660F-018C-DAEF-F342DBC69866}"/>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3D37FB30-6EFD-F87D-D67C-A82D8890C83C}"/>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From February’s Issue of </a:t>
            </a:r>
            <a:r>
              <a:rPr lang="en-US" sz="3200" i="1" dirty="0">
                <a:latin typeface="Arial" panose="020B0604020202020204" pitchFamily="34" charset="0"/>
                <a:ea typeface="Roboto" panose="02000000000000000000" pitchFamily="2" charset="0"/>
                <a:cs typeface="Arial" panose="020B0604020202020204" pitchFamily="34" charset="0"/>
              </a:rPr>
              <a:t>Trends</a:t>
            </a:r>
            <a:r>
              <a:rPr lang="en-US" sz="3200" dirty="0">
                <a:latin typeface="Arial" panose="020B0604020202020204" pitchFamily="34" charset="0"/>
                <a:ea typeface="Roboto" panose="02000000000000000000" pitchFamily="2" charset="0"/>
                <a:cs typeface="Arial" panose="020B0604020202020204" pitchFamily="34" charset="0"/>
              </a:rPr>
              <a:t>: </a:t>
            </a:r>
          </a:p>
        </p:txBody>
      </p:sp>
      <p:sp>
        <p:nvSpPr>
          <p:cNvPr id="4" name="TextBox 3">
            <a:extLst>
              <a:ext uri="{FF2B5EF4-FFF2-40B4-BE49-F238E27FC236}">
                <a16:creationId xmlns:a16="http://schemas.microsoft.com/office/drawing/2014/main" id="{21DADF10-776A-EEF5-4A57-C845745A84D9}"/>
              </a:ext>
            </a:extLst>
          </p:cNvPr>
          <p:cNvSpPr txBox="1"/>
          <p:nvPr/>
        </p:nvSpPr>
        <p:spPr>
          <a:xfrm>
            <a:off x="361334" y="1447800"/>
            <a:ext cx="7696200" cy="461665"/>
          </a:xfrm>
          <a:prstGeom prst="rect">
            <a:avLst/>
          </a:prstGeom>
          <a:noFill/>
        </p:spPr>
        <p:txBody>
          <a:bodyPr wrap="square" rtlCol="0">
            <a:spAutoFit/>
          </a:bodyPr>
          <a:lstStyle/>
          <a:p>
            <a:r>
              <a:rPr lang="en-US" sz="2400" dirty="0"/>
              <a:t> </a:t>
            </a:r>
          </a:p>
        </p:txBody>
      </p:sp>
      <p:pic>
        <p:nvPicPr>
          <p:cNvPr id="9" name="Picture 8">
            <a:extLst>
              <a:ext uri="{FF2B5EF4-FFF2-40B4-BE49-F238E27FC236}">
                <a16:creationId xmlns:a16="http://schemas.microsoft.com/office/drawing/2014/main" id="{F2D58226-D347-92EA-7A37-DA066FEC68B2}"/>
              </a:ext>
            </a:extLst>
          </p:cNvPr>
          <p:cNvPicPr>
            <a:picLocks noChangeAspect="1"/>
          </p:cNvPicPr>
          <p:nvPr/>
        </p:nvPicPr>
        <p:blipFill>
          <a:blip r:embed="rId3"/>
          <a:stretch>
            <a:fillRect/>
          </a:stretch>
        </p:blipFill>
        <p:spPr>
          <a:xfrm>
            <a:off x="457200" y="1187832"/>
            <a:ext cx="8001000" cy="5546417"/>
          </a:xfrm>
          <a:prstGeom prst="rect">
            <a:avLst/>
          </a:prstGeom>
        </p:spPr>
      </p:pic>
    </p:spTree>
    <p:extLst>
      <p:ext uri="{BB962C8B-B14F-4D97-AF65-F5344CB8AC3E}">
        <p14:creationId xmlns:p14="http://schemas.microsoft.com/office/powerpoint/2010/main" val="126898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70035-346C-807A-00E1-E5F1A4E55D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29ADE-BCC8-B477-51B9-0EE740E93F13}"/>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11</a:t>
            </a:fld>
            <a:endParaRPr lang="en-US" sz="1600" dirty="0"/>
          </a:p>
        </p:txBody>
      </p:sp>
      <p:cxnSp>
        <p:nvCxnSpPr>
          <p:cNvPr id="5" name="Straight Connector 4">
            <a:extLst>
              <a:ext uri="{FF2B5EF4-FFF2-40B4-BE49-F238E27FC236}">
                <a16:creationId xmlns:a16="http://schemas.microsoft.com/office/drawing/2014/main" id="{9BF3BB62-219F-E92A-9588-C35F399CC68B}"/>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805CD092-6379-2003-22EE-EAC6B5BFBEF1}"/>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This Presentation Has Three Parts</a:t>
            </a:r>
          </a:p>
        </p:txBody>
      </p:sp>
      <p:sp>
        <p:nvSpPr>
          <p:cNvPr id="4" name="TextBox 3">
            <a:extLst>
              <a:ext uri="{FF2B5EF4-FFF2-40B4-BE49-F238E27FC236}">
                <a16:creationId xmlns:a16="http://schemas.microsoft.com/office/drawing/2014/main" id="{8BF93AE5-DC93-FC19-002D-48D9881AC38C}"/>
              </a:ext>
            </a:extLst>
          </p:cNvPr>
          <p:cNvSpPr txBox="1"/>
          <p:nvPr/>
        </p:nvSpPr>
        <p:spPr>
          <a:xfrm>
            <a:off x="-152400" y="2367909"/>
            <a:ext cx="9144000" cy="769441"/>
          </a:xfrm>
          <a:prstGeom prst="rect">
            <a:avLst/>
          </a:prstGeom>
          <a:noFill/>
        </p:spPr>
        <p:txBody>
          <a:bodyPr wrap="square" rtlCol="0">
            <a:spAutoFit/>
          </a:bodyPr>
          <a:lstStyle/>
          <a:p>
            <a:pPr algn="ctr"/>
            <a:r>
              <a:rPr lang="en-US" sz="4400" dirty="0"/>
              <a:t>Part Two</a:t>
            </a:r>
          </a:p>
        </p:txBody>
      </p:sp>
    </p:spTree>
    <p:extLst>
      <p:ext uri="{BB962C8B-B14F-4D97-AF65-F5344CB8AC3E}">
        <p14:creationId xmlns:p14="http://schemas.microsoft.com/office/powerpoint/2010/main" val="121416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A828A-3FF3-A325-E9AF-C1572AF9DC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6D47E7-D58E-0FC1-CEE1-1DC0E013846C}"/>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12</a:t>
            </a:fld>
            <a:endParaRPr lang="en-US" sz="1600" dirty="0"/>
          </a:p>
        </p:txBody>
      </p:sp>
      <p:cxnSp>
        <p:nvCxnSpPr>
          <p:cNvPr id="5" name="Straight Connector 4">
            <a:extLst>
              <a:ext uri="{FF2B5EF4-FFF2-40B4-BE49-F238E27FC236}">
                <a16:creationId xmlns:a16="http://schemas.microsoft.com/office/drawing/2014/main" id="{EAE10AC1-EB9C-ECF4-AD27-CB0CF1AEACF5}"/>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54775C4E-FD67-7C5B-6E7C-C33F0765B2E0}"/>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An Ongoing Challenge for Us </a:t>
            </a:r>
          </a:p>
        </p:txBody>
      </p:sp>
      <p:pic>
        <p:nvPicPr>
          <p:cNvPr id="8" name="Picture 7">
            <a:extLst>
              <a:ext uri="{FF2B5EF4-FFF2-40B4-BE49-F238E27FC236}">
                <a16:creationId xmlns:a16="http://schemas.microsoft.com/office/drawing/2014/main" id="{7682AF70-49BF-FAF3-4490-0680EAC106CA}"/>
              </a:ext>
            </a:extLst>
          </p:cNvPr>
          <p:cNvPicPr>
            <a:picLocks noChangeAspect="1"/>
          </p:cNvPicPr>
          <p:nvPr/>
        </p:nvPicPr>
        <p:blipFill>
          <a:blip r:embed="rId3"/>
          <a:stretch>
            <a:fillRect/>
          </a:stretch>
        </p:blipFill>
        <p:spPr>
          <a:xfrm>
            <a:off x="2672316" y="1301107"/>
            <a:ext cx="4191000" cy="5238750"/>
          </a:xfrm>
          <a:prstGeom prst="rect">
            <a:avLst/>
          </a:prstGeom>
        </p:spPr>
      </p:pic>
    </p:spTree>
    <p:extLst>
      <p:ext uri="{BB962C8B-B14F-4D97-AF65-F5344CB8AC3E}">
        <p14:creationId xmlns:p14="http://schemas.microsoft.com/office/powerpoint/2010/main" val="200578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01D8-FD8D-7585-1077-7B45210FC14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69980B-8573-4484-CE45-6B66557EC3EA}"/>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13</a:t>
            </a:fld>
            <a:endParaRPr lang="en-US" sz="1600" dirty="0"/>
          </a:p>
        </p:txBody>
      </p:sp>
      <p:cxnSp>
        <p:nvCxnSpPr>
          <p:cNvPr id="5" name="Straight Connector 4">
            <a:extLst>
              <a:ext uri="{FF2B5EF4-FFF2-40B4-BE49-F238E27FC236}">
                <a16:creationId xmlns:a16="http://schemas.microsoft.com/office/drawing/2014/main" id="{878C312A-7B74-C3FA-E28A-CEA7753FE1DE}"/>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B2E6831-107E-396C-20D3-AB1C4A2B355C}"/>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Strong Growth in Most of West, Much of South </a:t>
            </a:r>
          </a:p>
        </p:txBody>
      </p:sp>
      <p:pic>
        <p:nvPicPr>
          <p:cNvPr id="9" name="Picture 8">
            <a:extLst>
              <a:ext uri="{FF2B5EF4-FFF2-40B4-BE49-F238E27FC236}">
                <a16:creationId xmlns:a16="http://schemas.microsoft.com/office/drawing/2014/main" id="{8EF84AF7-031F-6EBA-8BCC-F782886F7141}"/>
              </a:ext>
            </a:extLst>
          </p:cNvPr>
          <p:cNvPicPr>
            <a:picLocks noChangeAspect="1"/>
          </p:cNvPicPr>
          <p:nvPr/>
        </p:nvPicPr>
        <p:blipFill>
          <a:blip r:embed="rId3"/>
          <a:stretch>
            <a:fillRect/>
          </a:stretch>
        </p:blipFill>
        <p:spPr>
          <a:xfrm>
            <a:off x="351502" y="1143298"/>
            <a:ext cx="8411497" cy="5485209"/>
          </a:xfrm>
          <a:prstGeom prst="rect">
            <a:avLst/>
          </a:prstGeom>
        </p:spPr>
      </p:pic>
    </p:spTree>
    <p:extLst>
      <p:ext uri="{BB962C8B-B14F-4D97-AF65-F5344CB8AC3E}">
        <p14:creationId xmlns:p14="http://schemas.microsoft.com/office/powerpoint/2010/main" val="123415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EC9A-AD12-D7AF-3AEB-FCEA929E80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5B82DF-B2B1-8683-5D4B-D61D01DEC8D7}"/>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14</a:t>
            </a:fld>
            <a:endParaRPr lang="en-US" sz="1600" dirty="0"/>
          </a:p>
        </p:txBody>
      </p:sp>
      <p:cxnSp>
        <p:nvCxnSpPr>
          <p:cNvPr id="5" name="Straight Connector 4">
            <a:extLst>
              <a:ext uri="{FF2B5EF4-FFF2-40B4-BE49-F238E27FC236}">
                <a16:creationId xmlns:a16="http://schemas.microsoft.com/office/drawing/2014/main" id="{4CFBF505-7F08-AD79-D17B-FDFB83788EC2}"/>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0512BE3-F521-E671-1BB8-EC5ADACEEACC}"/>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The Numbers Through 2024 </a:t>
            </a:r>
          </a:p>
        </p:txBody>
      </p:sp>
      <p:graphicFrame>
        <p:nvGraphicFramePr>
          <p:cNvPr id="2" name="Chart 1">
            <a:extLst>
              <a:ext uri="{FF2B5EF4-FFF2-40B4-BE49-F238E27FC236}">
                <a16:creationId xmlns:a16="http://schemas.microsoft.com/office/drawing/2014/main" id="{7AD53DFD-3593-94D5-05E0-5CC101553C0B}"/>
              </a:ext>
            </a:extLst>
          </p:cNvPr>
          <p:cNvGraphicFramePr>
            <a:graphicFrameLocks/>
          </p:cNvGraphicFramePr>
          <p:nvPr/>
        </p:nvGraphicFramePr>
        <p:xfrm>
          <a:off x="351502" y="1228911"/>
          <a:ext cx="7573298" cy="50194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88150D8-A7E6-9B19-0B81-83A6DA98D53A}"/>
              </a:ext>
            </a:extLst>
          </p:cNvPr>
          <p:cNvSpPr txBox="1"/>
          <p:nvPr/>
        </p:nvSpPr>
        <p:spPr>
          <a:xfrm>
            <a:off x="457200" y="5867400"/>
            <a:ext cx="592802"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31442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C18E-9A37-EEB4-EBE2-6B33808016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F962DA-06D0-A290-8B52-75F68E43388F}"/>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15</a:t>
            </a:fld>
            <a:endParaRPr lang="en-US" sz="1600" dirty="0"/>
          </a:p>
        </p:txBody>
      </p:sp>
      <p:cxnSp>
        <p:nvCxnSpPr>
          <p:cNvPr id="5" name="Straight Connector 4">
            <a:extLst>
              <a:ext uri="{FF2B5EF4-FFF2-40B4-BE49-F238E27FC236}">
                <a16:creationId xmlns:a16="http://schemas.microsoft.com/office/drawing/2014/main" id="{99932437-4D89-75DC-98ED-E9740FF98520}"/>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CAD59D49-C7BE-E7B8-5263-9784161B4764}"/>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Here’s What’s </a:t>
            </a:r>
            <a:r>
              <a:rPr lang="en-US" sz="3200" i="1" dirty="0">
                <a:latin typeface="Arial" panose="020B0604020202020204" pitchFamily="34" charset="0"/>
                <a:ea typeface="Roboto" panose="02000000000000000000" pitchFamily="2" charset="0"/>
                <a:cs typeface="Arial" panose="020B0604020202020204" pitchFamily="34" charset="0"/>
              </a:rPr>
              <a:t>Mostly</a:t>
            </a:r>
            <a:r>
              <a:rPr lang="en-US" sz="3200" dirty="0">
                <a:latin typeface="Arial" panose="020B0604020202020204" pitchFamily="34" charset="0"/>
                <a:ea typeface="Roboto" panose="02000000000000000000" pitchFamily="2" charset="0"/>
                <a:cs typeface="Arial" panose="020B0604020202020204" pitchFamily="34" charset="0"/>
              </a:rPr>
              <a:t> Driving That Trend: </a:t>
            </a:r>
          </a:p>
        </p:txBody>
      </p:sp>
      <p:graphicFrame>
        <p:nvGraphicFramePr>
          <p:cNvPr id="6" name="Chart 5">
            <a:extLst>
              <a:ext uri="{FF2B5EF4-FFF2-40B4-BE49-F238E27FC236}">
                <a16:creationId xmlns:a16="http://schemas.microsoft.com/office/drawing/2014/main" id="{4FCA05B0-7C48-9FCC-DCD4-3EB822C52412}"/>
              </a:ext>
            </a:extLst>
          </p:cNvPr>
          <p:cNvGraphicFramePr>
            <a:graphicFrameLocks/>
          </p:cNvGraphicFramePr>
          <p:nvPr>
            <p:extLst>
              <p:ext uri="{D42A27DB-BD31-4B8C-83A1-F6EECF244321}">
                <p14:modId xmlns:p14="http://schemas.microsoft.com/office/powerpoint/2010/main" val="1444361932"/>
              </p:ext>
            </p:extLst>
          </p:nvPr>
        </p:nvGraphicFramePr>
        <p:xfrm>
          <a:off x="351502" y="1371603"/>
          <a:ext cx="8640098" cy="5166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39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B484-FE02-97AC-7565-7BBF55B85A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39FE67-A66C-54EF-BA4F-CB191E193772}"/>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16</a:t>
            </a:fld>
            <a:endParaRPr lang="en-US" sz="1600" dirty="0"/>
          </a:p>
        </p:txBody>
      </p:sp>
      <p:cxnSp>
        <p:nvCxnSpPr>
          <p:cNvPr id="5" name="Straight Connector 4">
            <a:extLst>
              <a:ext uri="{FF2B5EF4-FFF2-40B4-BE49-F238E27FC236}">
                <a16:creationId xmlns:a16="http://schemas.microsoft.com/office/drawing/2014/main" id="{DB70E2B2-99A8-37E2-78EB-9A5DD62C0F48}"/>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872004C0-19C7-02CA-CAA1-D990E6C2F3ED}"/>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The Net of All That Back and Forth </a:t>
            </a:r>
          </a:p>
        </p:txBody>
      </p:sp>
      <p:graphicFrame>
        <p:nvGraphicFramePr>
          <p:cNvPr id="2" name="Chart 1">
            <a:extLst>
              <a:ext uri="{FF2B5EF4-FFF2-40B4-BE49-F238E27FC236}">
                <a16:creationId xmlns:a16="http://schemas.microsoft.com/office/drawing/2014/main" id="{B7A2C9D4-6652-C674-88CC-AC966EE5C334}"/>
              </a:ext>
            </a:extLst>
          </p:cNvPr>
          <p:cNvGraphicFramePr>
            <a:graphicFrameLocks/>
          </p:cNvGraphicFramePr>
          <p:nvPr>
            <p:extLst>
              <p:ext uri="{D42A27DB-BD31-4B8C-83A1-F6EECF244321}">
                <p14:modId xmlns:p14="http://schemas.microsoft.com/office/powerpoint/2010/main" val="4203280172"/>
              </p:ext>
            </p:extLst>
          </p:nvPr>
        </p:nvGraphicFramePr>
        <p:xfrm>
          <a:off x="685800" y="1228910"/>
          <a:ext cx="8382000" cy="53091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8DD1244A-DF25-AB21-A760-9914E989C87B}"/>
              </a:ext>
            </a:extLst>
          </p:cNvPr>
          <p:cNvCxnSpPr>
            <a:cxnSpLocks/>
          </p:cNvCxnSpPr>
          <p:nvPr/>
        </p:nvCxnSpPr>
        <p:spPr>
          <a:xfrm>
            <a:off x="1295400" y="4267200"/>
            <a:ext cx="731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15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83F3B-B0AE-BDFA-F6B0-C2F85686007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6B991E-0730-73E1-8928-1E65D81380C3}"/>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17</a:t>
            </a:fld>
            <a:endParaRPr lang="en-US" sz="1600" dirty="0"/>
          </a:p>
        </p:txBody>
      </p:sp>
      <p:cxnSp>
        <p:nvCxnSpPr>
          <p:cNvPr id="5" name="Straight Connector 4">
            <a:extLst>
              <a:ext uri="{FF2B5EF4-FFF2-40B4-BE49-F238E27FC236}">
                <a16:creationId xmlns:a16="http://schemas.microsoft.com/office/drawing/2014/main" id="{639B537A-1BE5-B63F-5698-4870632783F4}"/>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A578D5B-1BAA-7600-13A7-D8A6C0B46C11}"/>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Decisions to Move Are Personal and Varied </a:t>
            </a:r>
          </a:p>
        </p:txBody>
      </p:sp>
      <p:sp>
        <p:nvSpPr>
          <p:cNvPr id="6" name="TextBox 5">
            <a:extLst>
              <a:ext uri="{FF2B5EF4-FFF2-40B4-BE49-F238E27FC236}">
                <a16:creationId xmlns:a16="http://schemas.microsoft.com/office/drawing/2014/main" id="{8B2EB6AC-9248-6330-9F70-04EC67B6A57E}"/>
              </a:ext>
            </a:extLst>
          </p:cNvPr>
          <p:cNvSpPr txBox="1"/>
          <p:nvPr/>
        </p:nvSpPr>
        <p:spPr>
          <a:xfrm>
            <a:off x="754284" y="1676400"/>
            <a:ext cx="7475316"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Why did </a:t>
            </a:r>
            <a:r>
              <a:rPr lang="en-US" sz="2800" i="1" dirty="0"/>
              <a:t>you</a:t>
            </a:r>
            <a:r>
              <a:rPr lang="en-US" sz="2800" dirty="0"/>
              <a:t> move to Alaska?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solidFill>
                  <a:schemeClr val="bg2"/>
                </a:solidFill>
              </a:rPr>
              <a:t>What would make you leave?</a:t>
            </a:r>
          </a:p>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i="1" dirty="0">
                <a:solidFill>
                  <a:schemeClr val="bg2"/>
                </a:solidFill>
              </a:rPr>
              <a:t>What do you think has changed in the last decade or so that would make people less interested in moving here or more interested in leaving?</a:t>
            </a:r>
          </a:p>
        </p:txBody>
      </p:sp>
    </p:spTree>
    <p:extLst>
      <p:ext uri="{BB962C8B-B14F-4D97-AF65-F5344CB8AC3E}">
        <p14:creationId xmlns:p14="http://schemas.microsoft.com/office/powerpoint/2010/main" val="259423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B633-01FA-D11D-29A0-805D91977A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D2907-46F5-C7D9-0FEB-F9B64E180A36}"/>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18</a:t>
            </a:fld>
            <a:endParaRPr lang="en-US" sz="1600" dirty="0"/>
          </a:p>
        </p:txBody>
      </p:sp>
      <p:cxnSp>
        <p:nvCxnSpPr>
          <p:cNvPr id="5" name="Straight Connector 4">
            <a:extLst>
              <a:ext uri="{FF2B5EF4-FFF2-40B4-BE49-F238E27FC236}">
                <a16:creationId xmlns:a16="http://schemas.microsoft.com/office/drawing/2014/main" id="{E886C5A0-9B69-5003-A0A6-FD40305188A2}"/>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1DEF31FA-F7FB-E174-242C-1A50DC7EEEAE}"/>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Decisions to Move Are Personal and Varied </a:t>
            </a:r>
          </a:p>
        </p:txBody>
      </p:sp>
      <p:sp>
        <p:nvSpPr>
          <p:cNvPr id="6" name="TextBox 5">
            <a:extLst>
              <a:ext uri="{FF2B5EF4-FFF2-40B4-BE49-F238E27FC236}">
                <a16:creationId xmlns:a16="http://schemas.microsoft.com/office/drawing/2014/main" id="{F07006A9-FDE9-CED7-F3E2-C8FBE552AC06}"/>
              </a:ext>
            </a:extLst>
          </p:cNvPr>
          <p:cNvSpPr txBox="1"/>
          <p:nvPr/>
        </p:nvSpPr>
        <p:spPr>
          <a:xfrm>
            <a:off x="754284" y="1676400"/>
            <a:ext cx="7475316"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Why did </a:t>
            </a:r>
            <a:r>
              <a:rPr lang="en-US" sz="2800" i="1" dirty="0"/>
              <a:t>you</a:t>
            </a:r>
            <a:r>
              <a:rPr lang="en-US" sz="2800" dirty="0"/>
              <a:t> move to Alaska?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What would make you leave?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i="1" dirty="0">
                <a:solidFill>
                  <a:schemeClr val="bg2"/>
                </a:solidFill>
              </a:rPr>
              <a:t>What do you think has changed in the last decade or so that would make people less interested in moving here or more interested in leaving?</a:t>
            </a:r>
          </a:p>
        </p:txBody>
      </p:sp>
    </p:spTree>
    <p:extLst>
      <p:ext uri="{BB962C8B-B14F-4D97-AF65-F5344CB8AC3E}">
        <p14:creationId xmlns:p14="http://schemas.microsoft.com/office/powerpoint/2010/main" val="229758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79C7-8D91-CDF4-CE27-4FF7ACA73E5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8A7014-D79A-1414-D04F-DE53C50D89EB}"/>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19</a:t>
            </a:fld>
            <a:endParaRPr lang="en-US" sz="1600" dirty="0"/>
          </a:p>
        </p:txBody>
      </p:sp>
      <p:cxnSp>
        <p:nvCxnSpPr>
          <p:cNvPr id="5" name="Straight Connector 4">
            <a:extLst>
              <a:ext uri="{FF2B5EF4-FFF2-40B4-BE49-F238E27FC236}">
                <a16:creationId xmlns:a16="http://schemas.microsoft.com/office/drawing/2014/main" id="{1961FC84-4ADF-AF99-BF0E-0FF049929556}"/>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EDB6B29A-6BFB-11DA-13F1-F0E7A5BC39A6}"/>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Decisions to Move Are Personal and Varied </a:t>
            </a:r>
          </a:p>
        </p:txBody>
      </p:sp>
      <p:sp>
        <p:nvSpPr>
          <p:cNvPr id="6" name="TextBox 5">
            <a:extLst>
              <a:ext uri="{FF2B5EF4-FFF2-40B4-BE49-F238E27FC236}">
                <a16:creationId xmlns:a16="http://schemas.microsoft.com/office/drawing/2014/main" id="{7C04993E-FBA3-98E8-13D5-028B3495C6BD}"/>
              </a:ext>
            </a:extLst>
          </p:cNvPr>
          <p:cNvSpPr txBox="1"/>
          <p:nvPr/>
        </p:nvSpPr>
        <p:spPr>
          <a:xfrm>
            <a:off x="754284" y="1676400"/>
            <a:ext cx="7475316"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Why did </a:t>
            </a:r>
            <a:r>
              <a:rPr lang="en-US" sz="2800" i="1" dirty="0"/>
              <a:t>you</a:t>
            </a:r>
            <a:r>
              <a:rPr lang="en-US" sz="2800" dirty="0"/>
              <a:t> move to Alaska?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What would make you leave?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i="1" dirty="0"/>
              <a:t>What do you think has changed in the last decade or so that would make people less interested in moving here or more interested in leaving?</a:t>
            </a:r>
          </a:p>
        </p:txBody>
      </p:sp>
    </p:spTree>
    <p:extLst>
      <p:ext uri="{BB962C8B-B14F-4D97-AF65-F5344CB8AC3E}">
        <p14:creationId xmlns:p14="http://schemas.microsoft.com/office/powerpoint/2010/main" val="163647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9499-1BE8-B684-F34D-A6081E82BE0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48057C-9C82-A775-2D31-1C6A08557EF1}"/>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a:t>
            </a:fld>
            <a:endParaRPr lang="en-US" sz="1600" dirty="0"/>
          </a:p>
        </p:txBody>
      </p:sp>
      <p:cxnSp>
        <p:nvCxnSpPr>
          <p:cNvPr id="5" name="Straight Connector 4">
            <a:extLst>
              <a:ext uri="{FF2B5EF4-FFF2-40B4-BE49-F238E27FC236}">
                <a16:creationId xmlns:a16="http://schemas.microsoft.com/office/drawing/2014/main" id="{286C1E95-BDC6-8DB6-AC97-20B5E98C9DF1}"/>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FF428B2E-1A4E-4F19-0B1C-ECC07D610812}"/>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This Presentation Has Three Parts</a:t>
            </a:r>
          </a:p>
        </p:txBody>
      </p:sp>
      <p:sp>
        <p:nvSpPr>
          <p:cNvPr id="4" name="TextBox 3">
            <a:extLst>
              <a:ext uri="{FF2B5EF4-FFF2-40B4-BE49-F238E27FC236}">
                <a16:creationId xmlns:a16="http://schemas.microsoft.com/office/drawing/2014/main" id="{C71FE4A7-E085-5B91-5FDA-BF6A1697B567}"/>
              </a:ext>
            </a:extLst>
          </p:cNvPr>
          <p:cNvSpPr txBox="1"/>
          <p:nvPr/>
        </p:nvSpPr>
        <p:spPr>
          <a:xfrm>
            <a:off x="-152400" y="2367909"/>
            <a:ext cx="9144000" cy="769441"/>
          </a:xfrm>
          <a:prstGeom prst="rect">
            <a:avLst/>
          </a:prstGeom>
          <a:noFill/>
        </p:spPr>
        <p:txBody>
          <a:bodyPr wrap="square" rtlCol="0">
            <a:spAutoFit/>
          </a:bodyPr>
          <a:lstStyle/>
          <a:p>
            <a:pPr algn="ctr"/>
            <a:r>
              <a:rPr lang="en-US" sz="4400" dirty="0"/>
              <a:t>Part One</a:t>
            </a:r>
          </a:p>
        </p:txBody>
      </p:sp>
    </p:spTree>
    <p:extLst>
      <p:ext uri="{BB962C8B-B14F-4D97-AF65-F5344CB8AC3E}">
        <p14:creationId xmlns:p14="http://schemas.microsoft.com/office/powerpoint/2010/main" val="258968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48A34-DF05-B612-0E09-DA0EDD8743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0C18EB-9F0D-67E3-3911-DCD6178A7FDD}"/>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20</a:t>
            </a:fld>
            <a:endParaRPr lang="en-US" sz="1600" dirty="0"/>
          </a:p>
        </p:txBody>
      </p:sp>
      <p:cxnSp>
        <p:nvCxnSpPr>
          <p:cNvPr id="5" name="Straight Connector 4">
            <a:extLst>
              <a:ext uri="{FF2B5EF4-FFF2-40B4-BE49-F238E27FC236}">
                <a16:creationId xmlns:a16="http://schemas.microsoft.com/office/drawing/2014/main" id="{7370A6C3-41A1-5C5A-20C9-7A080BA3ECDC}"/>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E588C0B5-3DD5-1888-36CB-1B22C50A8EAC}"/>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This Presentation Has Three Parts</a:t>
            </a:r>
          </a:p>
        </p:txBody>
      </p:sp>
      <p:sp>
        <p:nvSpPr>
          <p:cNvPr id="4" name="TextBox 3">
            <a:extLst>
              <a:ext uri="{FF2B5EF4-FFF2-40B4-BE49-F238E27FC236}">
                <a16:creationId xmlns:a16="http://schemas.microsoft.com/office/drawing/2014/main" id="{E01643EC-3A26-9946-89E6-DEB684DB6D8F}"/>
              </a:ext>
            </a:extLst>
          </p:cNvPr>
          <p:cNvSpPr txBox="1"/>
          <p:nvPr/>
        </p:nvSpPr>
        <p:spPr>
          <a:xfrm>
            <a:off x="-152400" y="2367909"/>
            <a:ext cx="9144000" cy="769441"/>
          </a:xfrm>
          <a:prstGeom prst="rect">
            <a:avLst/>
          </a:prstGeom>
          <a:noFill/>
        </p:spPr>
        <p:txBody>
          <a:bodyPr wrap="square" rtlCol="0">
            <a:spAutoFit/>
          </a:bodyPr>
          <a:lstStyle/>
          <a:p>
            <a:pPr algn="ctr"/>
            <a:r>
              <a:rPr lang="en-US" sz="4400" dirty="0"/>
              <a:t>Part Three</a:t>
            </a:r>
          </a:p>
        </p:txBody>
      </p:sp>
    </p:spTree>
    <p:extLst>
      <p:ext uri="{BB962C8B-B14F-4D97-AF65-F5344CB8AC3E}">
        <p14:creationId xmlns:p14="http://schemas.microsoft.com/office/powerpoint/2010/main" val="271411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447800" y="6248400"/>
            <a:ext cx="2133600" cy="365125"/>
          </a:xfrm>
        </p:spPr>
        <p:txBody>
          <a:bodyPr/>
          <a:lstStyle/>
          <a:p>
            <a:fld id="{A75FCB1A-950A-4DB9-8813-C37C83D4786B}" type="slidenum">
              <a:rPr lang="en-US" sz="1600" smtClean="0"/>
              <a:t>21</a:t>
            </a:fld>
            <a:endParaRPr lang="en-US" sz="1600" dirty="0"/>
          </a:p>
        </p:txBody>
      </p:sp>
      <p:cxnSp>
        <p:nvCxnSpPr>
          <p:cNvPr id="5" name="Straight Connector 4">
            <a:extLst>
              <a:ext uri="{FF2B5EF4-FFF2-40B4-BE49-F238E27FC236}">
                <a16:creationId xmlns:a16="http://schemas.microsoft.com/office/drawing/2014/main" id="{186ECB1C-2AA2-D09B-4767-0A2B67C460DD}"/>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778E475-0C5D-44C3-0DDA-F3A3A3CD883D}"/>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Our Occupational Projections Out to 2032</a:t>
            </a:r>
          </a:p>
        </p:txBody>
      </p:sp>
      <p:pic>
        <p:nvPicPr>
          <p:cNvPr id="4" name="Picture 3">
            <a:extLst>
              <a:ext uri="{FF2B5EF4-FFF2-40B4-BE49-F238E27FC236}">
                <a16:creationId xmlns:a16="http://schemas.microsoft.com/office/drawing/2014/main" id="{61BB1760-E2AD-5D75-9390-CE65CC876996}"/>
              </a:ext>
            </a:extLst>
          </p:cNvPr>
          <p:cNvPicPr>
            <a:picLocks noChangeAspect="1"/>
          </p:cNvPicPr>
          <p:nvPr/>
        </p:nvPicPr>
        <p:blipFill>
          <a:blip r:embed="rId3"/>
          <a:stretch>
            <a:fillRect/>
          </a:stretch>
        </p:blipFill>
        <p:spPr>
          <a:xfrm>
            <a:off x="498988" y="1638837"/>
            <a:ext cx="3604428" cy="4772463"/>
          </a:xfrm>
          <a:prstGeom prst="rect">
            <a:avLst/>
          </a:prstGeom>
        </p:spPr>
      </p:pic>
      <p:sp>
        <p:nvSpPr>
          <p:cNvPr id="6" name="TextBox 5">
            <a:extLst>
              <a:ext uri="{FF2B5EF4-FFF2-40B4-BE49-F238E27FC236}">
                <a16:creationId xmlns:a16="http://schemas.microsoft.com/office/drawing/2014/main" id="{98A965A5-0350-F0C7-50FB-F3E1379A13E4}"/>
              </a:ext>
            </a:extLst>
          </p:cNvPr>
          <p:cNvSpPr txBox="1"/>
          <p:nvPr/>
        </p:nvSpPr>
        <p:spPr>
          <a:xfrm>
            <a:off x="4876800" y="1762912"/>
            <a:ext cx="3780502"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Every two years we produce long-term (10 years) job projections, and we released a new version in the October 2024 issue of </a:t>
            </a:r>
            <a:r>
              <a:rPr lang="en-US" sz="2400" i="1" dirty="0"/>
              <a:t>Trends</a:t>
            </a: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9130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FA4B-6EC7-D68A-92B3-B92E7E027A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A00F78-9C15-1E88-4C2F-FB1C17901681}"/>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22</a:t>
            </a:fld>
            <a:endParaRPr lang="en-US" sz="1600" dirty="0"/>
          </a:p>
        </p:txBody>
      </p:sp>
      <p:sp>
        <p:nvSpPr>
          <p:cNvPr id="7" name="TextBox 6">
            <a:extLst>
              <a:ext uri="{FF2B5EF4-FFF2-40B4-BE49-F238E27FC236}">
                <a16:creationId xmlns:a16="http://schemas.microsoft.com/office/drawing/2014/main" id="{FB8A111E-8421-D719-0936-F397C1BEAE18}"/>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Jobs With Especially Strong Growth</a:t>
            </a:r>
          </a:p>
        </p:txBody>
      </p:sp>
      <p:sp>
        <p:nvSpPr>
          <p:cNvPr id="8" name="TextBox 7">
            <a:extLst>
              <a:ext uri="{FF2B5EF4-FFF2-40B4-BE49-F238E27FC236}">
                <a16:creationId xmlns:a16="http://schemas.microsoft.com/office/drawing/2014/main" id="{C7DCE758-5F18-4AAD-A309-96DB6883A706}"/>
              </a:ext>
            </a:extLst>
          </p:cNvPr>
          <p:cNvSpPr txBox="1"/>
          <p:nvPr/>
        </p:nvSpPr>
        <p:spPr>
          <a:xfrm>
            <a:off x="5882148" y="1371600"/>
            <a:ext cx="3414252"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Lots of growth in</a:t>
            </a:r>
            <a:br>
              <a:rPr lang="en-US" sz="2400" dirty="0"/>
            </a:br>
            <a:r>
              <a:rPr lang="en-US" sz="2400" dirty="0"/>
              <a:t>oil and gas/mining</a:t>
            </a:r>
            <a:br>
              <a:rPr lang="en-US" sz="2400" dirty="0"/>
            </a:br>
            <a:r>
              <a:rPr lang="en-US" sz="2400" dirty="0"/>
              <a:t>and construction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Related growth</a:t>
            </a:r>
            <a:br>
              <a:rPr lang="en-US" sz="2400" dirty="0"/>
            </a:br>
            <a:r>
              <a:rPr lang="en-US" sz="2400" dirty="0"/>
              <a:t>in scientific and technical</a:t>
            </a:r>
            <a:br>
              <a:rPr lang="en-US" sz="2400" dirty="0"/>
            </a:br>
            <a:r>
              <a:rPr lang="en-US" sz="2400" dirty="0"/>
              <a:t>occupations</a:t>
            </a:r>
          </a:p>
          <a:p>
            <a:endParaRPr lang="en-US" sz="2400" dirty="0"/>
          </a:p>
          <a:p>
            <a:pPr marL="342900" indent="-342900">
              <a:buFont typeface="Arial" panose="020B0604020202020204" pitchFamily="34" charset="0"/>
              <a:buChar char="•"/>
            </a:pPr>
            <a:r>
              <a:rPr lang="en-US" sz="2400" dirty="0"/>
              <a:t>Health care jobs, though more at</a:t>
            </a:r>
            <a:br>
              <a:rPr lang="en-US" sz="2400" dirty="0"/>
            </a:br>
            <a:r>
              <a:rPr lang="en-US" sz="2400" dirty="0"/>
              <a:t>the low-wage end (home health, CNAs)</a:t>
            </a:r>
          </a:p>
        </p:txBody>
      </p:sp>
      <p:pic>
        <p:nvPicPr>
          <p:cNvPr id="2" name="Picture 1" descr="Text&#10;&#10;Description automatically generated">
            <a:extLst>
              <a:ext uri="{FF2B5EF4-FFF2-40B4-BE49-F238E27FC236}">
                <a16:creationId xmlns:a16="http://schemas.microsoft.com/office/drawing/2014/main" id="{5D0DEEBF-FC50-10F5-50BC-54E9E0B18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2" y="990600"/>
            <a:ext cx="5438077" cy="5373183"/>
          </a:xfrm>
          <a:prstGeom prst="rect">
            <a:avLst/>
          </a:prstGeom>
        </p:spPr>
      </p:pic>
      <p:sp>
        <p:nvSpPr>
          <p:cNvPr id="4" name="Rectangle 3">
            <a:extLst>
              <a:ext uri="{FF2B5EF4-FFF2-40B4-BE49-F238E27FC236}">
                <a16:creationId xmlns:a16="http://schemas.microsoft.com/office/drawing/2014/main" id="{626CC50C-C565-6C60-F6A0-A0A38E87549F}"/>
              </a:ext>
            </a:extLst>
          </p:cNvPr>
          <p:cNvSpPr/>
          <p:nvPr/>
        </p:nvSpPr>
        <p:spPr>
          <a:xfrm>
            <a:off x="750346" y="2427927"/>
            <a:ext cx="4953000" cy="228600"/>
          </a:xfrm>
          <a:prstGeom prst="rect">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4C0875-6860-7FDE-6A75-36A9EA83E9D6}"/>
              </a:ext>
            </a:extLst>
          </p:cNvPr>
          <p:cNvSpPr/>
          <p:nvPr/>
        </p:nvSpPr>
        <p:spPr>
          <a:xfrm>
            <a:off x="750346" y="3505539"/>
            <a:ext cx="4953000" cy="228600"/>
          </a:xfrm>
          <a:prstGeom prst="rect">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D99DFC-A368-F935-BEB5-8B3726A8D7AD}"/>
              </a:ext>
            </a:extLst>
          </p:cNvPr>
          <p:cNvSpPr/>
          <p:nvPr/>
        </p:nvSpPr>
        <p:spPr>
          <a:xfrm>
            <a:off x="750346" y="4583151"/>
            <a:ext cx="4953000" cy="553963"/>
          </a:xfrm>
          <a:prstGeom prst="rect">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262EFF-0A77-932E-8262-CF4C31A4FD69}"/>
              </a:ext>
            </a:extLst>
          </p:cNvPr>
          <p:cNvSpPr/>
          <p:nvPr/>
        </p:nvSpPr>
        <p:spPr>
          <a:xfrm>
            <a:off x="736899" y="5638799"/>
            <a:ext cx="4953000" cy="583381"/>
          </a:xfrm>
          <a:prstGeom prst="rect">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18F8C4-1820-8FBE-1E31-78B3DF4A0930}"/>
              </a:ext>
            </a:extLst>
          </p:cNvPr>
          <p:cNvSpPr/>
          <p:nvPr/>
        </p:nvSpPr>
        <p:spPr>
          <a:xfrm>
            <a:off x="750346" y="4229100"/>
            <a:ext cx="4953000" cy="228600"/>
          </a:xfrm>
          <a:prstGeom prst="rect">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AE04D29-26EC-CFC7-2C95-E8A159A0E7F9}"/>
              </a:ext>
            </a:extLst>
          </p:cNvPr>
          <p:cNvSpPr/>
          <p:nvPr/>
        </p:nvSpPr>
        <p:spPr>
          <a:xfrm>
            <a:off x="5703347" y="4343400"/>
            <a:ext cx="3364453" cy="2270125"/>
          </a:xfrm>
          <a:prstGeom prst="ellipse">
            <a:avLst/>
          </a:prstGeom>
          <a:noFill/>
          <a:ln w="31750">
            <a:solidFill>
              <a:srgbClr val="008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9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AFA2-768F-9B4F-F07F-380FD358C11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C30D96-8005-D101-18F3-77DAD33E5B43}"/>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23</a:t>
            </a:fld>
            <a:endParaRPr lang="en-US" sz="1600" dirty="0"/>
          </a:p>
        </p:txBody>
      </p:sp>
      <p:cxnSp>
        <p:nvCxnSpPr>
          <p:cNvPr id="5" name="Straight Connector 4">
            <a:extLst>
              <a:ext uri="{FF2B5EF4-FFF2-40B4-BE49-F238E27FC236}">
                <a16:creationId xmlns:a16="http://schemas.microsoft.com/office/drawing/2014/main" id="{6F174316-7916-77C2-3509-BE82387C9BA0}"/>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5DDCCF6-EF13-E974-32AE-D5DAE11EB1B3}"/>
              </a:ext>
            </a:extLst>
          </p:cNvPr>
          <p:cNvSpPr txBox="1"/>
          <p:nvPr/>
        </p:nvSpPr>
        <p:spPr>
          <a:xfrm>
            <a:off x="351502" y="319915"/>
            <a:ext cx="84876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New(</a:t>
            </a:r>
            <a:r>
              <a:rPr lang="en-US" sz="3200" dirty="0" err="1">
                <a:latin typeface="Arial" panose="020B0604020202020204" pitchFamily="34" charset="0"/>
                <a:ea typeface="Roboto" panose="02000000000000000000" pitchFamily="2" charset="0"/>
                <a:cs typeface="Arial" panose="020B0604020202020204" pitchFamily="34" charset="0"/>
              </a:rPr>
              <a:t>ish</a:t>
            </a:r>
            <a:r>
              <a:rPr lang="en-US" sz="3200" dirty="0">
                <a:latin typeface="Arial" panose="020B0604020202020204" pitchFamily="34" charset="0"/>
                <a:ea typeface="Roboto" panose="02000000000000000000" pitchFamily="2" charset="0"/>
                <a:cs typeface="Arial" panose="020B0604020202020204" pitchFamily="34" charset="0"/>
              </a:rPr>
              <a:t>) Projections of Skills Most in Demand</a:t>
            </a:r>
          </a:p>
        </p:txBody>
      </p:sp>
      <p:sp>
        <p:nvSpPr>
          <p:cNvPr id="6" name="TextBox 5">
            <a:extLst>
              <a:ext uri="{FF2B5EF4-FFF2-40B4-BE49-F238E27FC236}">
                <a16:creationId xmlns:a16="http://schemas.microsoft.com/office/drawing/2014/main" id="{BA51197E-FE38-5DE0-B8D4-ED2FC5B88288}"/>
              </a:ext>
            </a:extLst>
          </p:cNvPr>
          <p:cNvSpPr txBox="1"/>
          <p:nvPr/>
        </p:nvSpPr>
        <p:spPr>
          <a:xfrm>
            <a:off x="457200" y="1313675"/>
            <a:ext cx="8153399" cy="2677656"/>
          </a:xfrm>
          <a:prstGeom prst="rect">
            <a:avLst/>
          </a:prstGeom>
          <a:noFill/>
        </p:spPr>
        <p:txBody>
          <a:bodyPr wrap="square">
            <a:spAutoFit/>
          </a:bodyPr>
          <a:lstStyle/>
          <a:p>
            <a:pPr marL="800100" lvl="1" indent="-342900">
              <a:buFont typeface="Arial" panose="020B0604020202020204" pitchFamily="34" charset="0"/>
              <a:buChar char="•"/>
            </a:pPr>
            <a:r>
              <a:rPr lang="en-US" sz="2800" dirty="0"/>
              <a:t>Our federal partner, the Bureau of Labor Statistics, recently produced projections of the skills that will be in highest demand over the next decade</a:t>
            </a:r>
          </a:p>
          <a:p>
            <a:pPr lvl="1"/>
            <a:endParaRPr lang="en-US" sz="2800" dirty="0"/>
          </a:p>
          <a:p>
            <a:pPr marL="800100" lvl="1" indent="-342900">
              <a:buFont typeface="Arial" panose="020B0604020202020204" pitchFamily="34" charset="0"/>
              <a:buChar char="•"/>
            </a:pPr>
            <a:r>
              <a:rPr lang="en-US" sz="2800" dirty="0"/>
              <a:t>Here are some of their findings:</a:t>
            </a:r>
          </a:p>
        </p:txBody>
      </p:sp>
    </p:spTree>
    <p:extLst>
      <p:ext uri="{BB962C8B-B14F-4D97-AF65-F5344CB8AC3E}">
        <p14:creationId xmlns:p14="http://schemas.microsoft.com/office/powerpoint/2010/main" val="274147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3A79-139C-E69C-C798-3165E563151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685EF-A238-26A1-D811-45850BE4621F}"/>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24</a:t>
            </a:fld>
            <a:endParaRPr lang="en-US" sz="1600" dirty="0"/>
          </a:p>
        </p:txBody>
      </p:sp>
      <p:cxnSp>
        <p:nvCxnSpPr>
          <p:cNvPr id="5" name="Straight Connector 4">
            <a:extLst>
              <a:ext uri="{FF2B5EF4-FFF2-40B4-BE49-F238E27FC236}">
                <a16:creationId xmlns:a16="http://schemas.microsoft.com/office/drawing/2014/main" id="{A7B4085F-3977-6F7A-6B91-2483B72E6BC7}"/>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D365C706-4CEC-A46F-CE8B-3E5331842BD6}"/>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About New Skills-Based Projections</a:t>
            </a:r>
          </a:p>
        </p:txBody>
      </p:sp>
      <p:sp>
        <p:nvSpPr>
          <p:cNvPr id="6" name="TextBox 5">
            <a:extLst>
              <a:ext uri="{FF2B5EF4-FFF2-40B4-BE49-F238E27FC236}">
                <a16:creationId xmlns:a16="http://schemas.microsoft.com/office/drawing/2014/main" id="{EA40A327-7DD6-8836-2B2E-97CD769BF673}"/>
              </a:ext>
            </a:extLst>
          </p:cNvPr>
          <p:cNvSpPr txBox="1"/>
          <p:nvPr/>
        </p:nvSpPr>
        <p:spPr>
          <a:xfrm>
            <a:off x="457200" y="1313675"/>
            <a:ext cx="8153399" cy="4401205"/>
          </a:xfrm>
          <a:prstGeom prst="rect">
            <a:avLst/>
          </a:prstGeom>
          <a:noFill/>
        </p:spPr>
        <p:txBody>
          <a:bodyPr wrap="square">
            <a:spAutoFit/>
          </a:bodyPr>
          <a:lstStyle/>
          <a:p>
            <a:pPr marL="800100" lvl="1" indent="-342900">
              <a:buFont typeface="Arial" panose="020B0604020202020204" pitchFamily="34" charset="0"/>
              <a:buChar char="•"/>
            </a:pPr>
            <a:r>
              <a:rPr lang="en-US" sz="2800" dirty="0"/>
              <a:t>Details and definitions are important, but for jobs that require less than bachelor’s degree, </a:t>
            </a:r>
            <a:r>
              <a:rPr lang="en-US" sz="2800" u="sng" dirty="0"/>
              <a:t>adaptability</a:t>
            </a:r>
            <a:r>
              <a:rPr lang="en-US" sz="2800" dirty="0"/>
              <a:t> had the highest skill score followed by </a:t>
            </a:r>
            <a:r>
              <a:rPr lang="en-US" sz="2800" u="sng" dirty="0"/>
              <a:t>problem solving and decision making</a:t>
            </a:r>
            <a:r>
              <a:rPr lang="en-US" sz="2800" dirty="0"/>
              <a:t>, and then </a:t>
            </a:r>
            <a:r>
              <a:rPr lang="en-US" sz="2800" u="sng" dirty="0"/>
              <a:t>customer service</a:t>
            </a:r>
            <a:r>
              <a:rPr lang="en-US" sz="2800" dirty="0"/>
              <a:t>.</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solidFill>
                  <a:schemeClr val="bg2"/>
                </a:solidFill>
              </a:rPr>
              <a:t>For jobs that require bachelor’s degree or higher, </a:t>
            </a:r>
            <a:r>
              <a:rPr lang="en-US" sz="2800" u="sng" dirty="0">
                <a:solidFill>
                  <a:schemeClr val="bg2"/>
                </a:solidFill>
              </a:rPr>
              <a:t>adaptability</a:t>
            </a:r>
            <a:r>
              <a:rPr lang="en-US" sz="2800" i="1" dirty="0">
                <a:solidFill>
                  <a:schemeClr val="bg2"/>
                </a:solidFill>
              </a:rPr>
              <a:t> </a:t>
            </a:r>
            <a:r>
              <a:rPr lang="en-US" sz="2800" dirty="0">
                <a:solidFill>
                  <a:schemeClr val="bg2"/>
                </a:solidFill>
              </a:rPr>
              <a:t>also had highest score, followed by </a:t>
            </a:r>
            <a:r>
              <a:rPr lang="en-US" sz="2800" u="sng" dirty="0">
                <a:solidFill>
                  <a:schemeClr val="bg2"/>
                </a:solidFill>
              </a:rPr>
              <a:t>writing and reading</a:t>
            </a:r>
            <a:r>
              <a:rPr lang="en-US" sz="2800" dirty="0">
                <a:solidFill>
                  <a:schemeClr val="bg2"/>
                </a:solidFill>
              </a:rPr>
              <a:t>, </a:t>
            </a:r>
            <a:r>
              <a:rPr lang="en-US" sz="2800" u="sng" dirty="0">
                <a:solidFill>
                  <a:schemeClr val="bg2"/>
                </a:solidFill>
              </a:rPr>
              <a:t>problem solving and decision making.</a:t>
            </a:r>
            <a:r>
              <a:rPr lang="en-US" sz="2800" dirty="0">
                <a:solidFill>
                  <a:schemeClr val="bg2"/>
                </a:solidFill>
              </a:rPr>
              <a:t> </a:t>
            </a:r>
          </a:p>
        </p:txBody>
      </p:sp>
    </p:spTree>
    <p:extLst>
      <p:ext uri="{BB962C8B-B14F-4D97-AF65-F5344CB8AC3E}">
        <p14:creationId xmlns:p14="http://schemas.microsoft.com/office/powerpoint/2010/main" val="102560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C4CA-3D4D-F44C-3D28-1B29CA9576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29144B-2EC7-5960-3276-BF8BA973D909}"/>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25</a:t>
            </a:fld>
            <a:endParaRPr lang="en-US" sz="1600" dirty="0"/>
          </a:p>
        </p:txBody>
      </p:sp>
      <p:cxnSp>
        <p:nvCxnSpPr>
          <p:cNvPr id="5" name="Straight Connector 4">
            <a:extLst>
              <a:ext uri="{FF2B5EF4-FFF2-40B4-BE49-F238E27FC236}">
                <a16:creationId xmlns:a16="http://schemas.microsoft.com/office/drawing/2014/main" id="{2D611D30-2237-1A1E-41F8-86FB5F68C32C}"/>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3F8D2BCD-0A3E-07D3-1AAE-09237F6E1160}"/>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About New Skills-Based Projections</a:t>
            </a:r>
          </a:p>
        </p:txBody>
      </p:sp>
      <p:sp>
        <p:nvSpPr>
          <p:cNvPr id="6" name="TextBox 5">
            <a:extLst>
              <a:ext uri="{FF2B5EF4-FFF2-40B4-BE49-F238E27FC236}">
                <a16:creationId xmlns:a16="http://schemas.microsoft.com/office/drawing/2014/main" id="{631AC0AA-2A65-69B6-B5AA-3B216B5EB50E}"/>
              </a:ext>
            </a:extLst>
          </p:cNvPr>
          <p:cNvSpPr txBox="1"/>
          <p:nvPr/>
        </p:nvSpPr>
        <p:spPr>
          <a:xfrm>
            <a:off x="457200" y="1313675"/>
            <a:ext cx="8153399" cy="4401205"/>
          </a:xfrm>
          <a:prstGeom prst="rect">
            <a:avLst/>
          </a:prstGeom>
          <a:noFill/>
        </p:spPr>
        <p:txBody>
          <a:bodyPr wrap="square">
            <a:spAutoFit/>
          </a:bodyPr>
          <a:lstStyle/>
          <a:p>
            <a:pPr marL="800100" lvl="1" indent="-342900">
              <a:buFont typeface="Arial" panose="020B0604020202020204" pitchFamily="34" charset="0"/>
              <a:buChar char="•"/>
            </a:pPr>
            <a:r>
              <a:rPr lang="en-US" sz="2800" dirty="0"/>
              <a:t>Details and definitions are important, but for jobs that require less than bachelor’s degree, </a:t>
            </a:r>
            <a:r>
              <a:rPr lang="en-US" sz="2800" u="sng" dirty="0"/>
              <a:t>adaptability</a:t>
            </a:r>
            <a:r>
              <a:rPr lang="en-US" sz="2800" dirty="0"/>
              <a:t> had the highest skill score followed by </a:t>
            </a:r>
            <a:r>
              <a:rPr lang="en-US" sz="2800" u="sng" dirty="0"/>
              <a:t>problem solving and decision making</a:t>
            </a:r>
            <a:r>
              <a:rPr lang="en-US" sz="2800" dirty="0"/>
              <a:t>, and then </a:t>
            </a:r>
            <a:r>
              <a:rPr lang="en-US" sz="2800" u="sng" dirty="0"/>
              <a:t>customer service</a:t>
            </a:r>
            <a:r>
              <a:rPr lang="en-US" sz="2800" dirty="0"/>
              <a:t>.</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For jobs that require bachelor’s degree or higher, </a:t>
            </a:r>
            <a:r>
              <a:rPr lang="en-US" sz="2800" u="sng" dirty="0"/>
              <a:t>adaptability</a:t>
            </a:r>
            <a:r>
              <a:rPr lang="en-US" sz="2800" i="1" dirty="0"/>
              <a:t> </a:t>
            </a:r>
            <a:r>
              <a:rPr lang="en-US" sz="2800" dirty="0"/>
              <a:t>also had highest score, followed by </a:t>
            </a:r>
            <a:r>
              <a:rPr lang="en-US" sz="2800" u="sng" dirty="0"/>
              <a:t>writing and reading</a:t>
            </a:r>
            <a:r>
              <a:rPr lang="en-US" sz="2800" dirty="0"/>
              <a:t>, </a:t>
            </a:r>
            <a:r>
              <a:rPr lang="en-US" sz="2800" u="sng" dirty="0"/>
              <a:t>problem solving and decision making.</a:t>
            </a:r>
            <a:r>
              <a:rPr lang="en-US" sz="2800" dirty="0"/>
              <a:t> </a:t>
            </a:r>
          </a:p>
        </p:txBody>
      </p:sp>
    </p:spTree>
    <p:extLst>
      <p:ext uri="{BB962C8B-B14F-4D97-AF65-F5344CB8AC3E}">
        <p14:creationId xmlns:p14="http://schemas.microsoft.com/office/powerpoint/2010/main" val="307617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C67E6-CB96-0591-EA6F-8C514CC4AD8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4CF95-6220-EBC9-D247-534848EE0171}"/>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26</a:t>
            </a:fld>
            <a:endParaRPr lang="en-US" sz="1600" dirty="0"/>
          </a:p>
        </p:txBody>
      </p:sp>
      <p:cxnSp>
        <p:nvCxnSpPr>
          <p:cNvPr id="5" name="Straight Connector 4">
            <a:extLst>
              <a:ext uri="{FF2B5EF4-FFF2-40B4-BE49-F238E27FC236}">
                <a16:creationId xmlns:a16="http://schemas.microsoft.com/office/drawing/2014/main" id="{F3DA701E-23E9-2CE8-3407-1B27387BD202}"/>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C3E13F4-B91B-07E4-FF6E-45653022BE61}"/>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A Quick Comment About Wages and Retention</a:t>
            </a:r>
          </a:p>
        </p:txBody>
      </p:sp>
      <p:pic>
        <p:nvPicPr>
          <p:cNvPr id="4" name="Picture 3">
            <a:extLst>
              <a:ext uri="{FF2B5EF4-FFF2-40B4-BE49-F238E27FC236}">
                <a16:creationId xmlns:a16="http://schemas.microsoft.com/office/drawing/2014/main" id="{44505103-CBB7-CE2D-8A8C-590C3F24B43D}"/>
              </a:ext>
            </a:extLst>
          </p:cNvPr>
          <p:cNvPicPr>
            <a:picLocks noChangeAspect="1"/>
          </p:cNvPicPr>
          <p:nvPr/>
        </p:nvPicPr>
        <p:blipFill>
          <a:blip r:embed="rId3"/>
          <a:stretch>
            <a:fillRect/>
          </a:stretch>
        </p:blipFill>
        <p:spPr>
          <a:xfrm>
            <a:off x="2743200" y="1315092"/>
            <a:ext cx="4010247" cy="5222993"/>
          </a:xfrm>
          <a:prstGeom prst="rect">
            <a:avLst/>
          </a:prstGeom>
        </p:spPr>
      </p:pic>
    </p:spTree>
    <p:extLst>
      <p:ext uri="{BB962C8B-B14F-4D97-AF65-F5344CB8AC3E}">
        <p14:creationId xmlns:p14="http://schemas.microsoft.com/office/powerpoint/2010/main" val="1615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0CE9-3144-4AB3-6EC1-1D4DA3031F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7CD0A-854A-EAB9-603D-E0752A8B0826}"/>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27</a:t>
            </a:fld>
            <a:endParaRPr lang="en-US" sz="1600" dirty="0"/>
          </a:p>
        </p:txBody>
      </p:sp>
      <p:cxnSp>
        <p:nvCxnSpPr>
          <p:cNvPr id="5" name="Straight Connector 4">
            <a:extLst>
              <a:ext uri="{FF2B5EF4-FFF2-40B4-BE49-F238E27FC236}">
                <a16:creationId xmlns:a16="http://schemas.microsoft.com/office/drawing/2014/main" id="{AFA30C26-E0B7-04AA-D06D-E1EAA9BC16C0}"/>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7EFAEF9-CA6C-1DFD-32EA-7DBF0D72C7F5}"/>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A Quick Comment About Wages and Retention</a:t>
            </a:r>
          </a:p>
        </p:txBody>
      </p:sp>
      <p:sp>
        <p:nvSpPr>
          <p:cNvPr id="6" name="TextBox 5">
            <a:extLst>
              <a:ext uri="{FF2B5EF4-FFF2-40B4-BE49-F238E27FC236}">
                <a16:creationId xmlns:a16="http://schemas.microsoft.com/office/drawing/2014/main" id="{87C43618-E045-1B3A-45F5-C134E4C31962}"/>
              </a:ext>
            </a:extLst>
          </p:cNvPr>
          <p:cNvSpPr txBox="1"/>
          <p:nvPr/>
        </p:nvSpPr>
        <p:spPr>
          <a:xfrm>
            <a:off x="457200" y="1313675"/>
            <a:ext cx="8229599" cy="3970318"/>
          </a:xfrm>
          <a:prstGeom prst="rect">
            <a:avLst/>
          </a:prstGeom>
          <a:noFill/>
        </p:spPr>
        <p:txBody>
          <a:bodyPr wrap="square">
            <a:spAutoFit/>
          </a:bodyPr>
          <a:lstStyle/>
          <a:p>
            <a:pPr marL="800100" lvl="1" indent="-342900">
              <a:buFont typeface="Arial" panose="020B0604020202020204" pitchFamily="34" charset="0"/>
              <a:buChar char="•"/>
            </a:pPr>
            <a:r>
              <a:rPr lang="en-US" sz="2800" dirty="0"/>
              <a:t>Wages matter (of course they do) and high wages were a big part of what </a:t>
            </a:r>
            <a:r>
              <a:rPr lang="en-US" sz="2800" i="1" dirty="0"/>
              <a:t>used</a:t>
            </a:r>
            <a:r>
              <a:rPr lang="en-US" sz="2800" dirty="0"/>
              <a:t> to attract people to Alaska for work across a wide range of industries</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i="1" dirty="0"/>
              <a:t>BUT</a:t>
            </a:r>
            <a:r>
              <a:rPr lang="en-US" sz="2800" dirty="0"/>
              <a:t>, an MIT analysis of millions of online profiles that identified employees who had recently left their employers found that four factors were at least three times more likely to contribute to attrition than wages and compensation</a:t>
            </a:r>
            <a:endParaRPr lang="en-US" sz="2800" i="1" dirty="0"/>
          </a:p>
        </p:txBody>
      </p:sp>
    </p:spTree>
    <p:extLst>
      <p:ext uri="{BB962C8B-B14F-4D97-AF65-F5344CB8AC3E}">
        <p14:creationId xmlns:p14="http://schemas.microsoft.com/office/powerpoint/2010/main" val="45921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B973A-96CD-9F92-D69C-1B7AD9798C1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438B58-CC2F-66CF-75AB-DC1DE55FA070}"/>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28</a:t>
            </a:fld>
            <a:endParaRPr lang="en-US" sz="1600" dirty="0"/>
          </a:p>
        </p:txBody>
      </p:sp>
      <p:cxnSp>
        <p:nvCxnSpPr>
          <p:cNvPr id="5" name="Straight Connector 4">
            <a:extLst>
              <a:ext uri="{FF2B5EF4-FFF2-40B4-BE49-F238E27FC236}">
                <a16:creationId xmlns:a16="http://schemas.microsoft.com/office/drawing/2014/main" id="{CBCA5891-8F02-FFEA-A48C-137AD3A38A3F}"/>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DC0E01A5-DE9E-14CA-F830-B72CD7F2E279}"/>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Four Key Factors in Low Retention of Workers</a:t>
            </a:r>
          </a:p>
        </p:txBody>
      </p:sp>
      <p:sp>
        <p:nvSpPr>
          <p:cNvPr id="2" name="TextBox 1">
            <a:extLst>
              <a:ext uri="{FF2B5EF4-FFF2-40B4-BE49-F238E27FC236}">
                <a16:creationId xmlns:a16="http://schemas.microsoft.com/office/drawing/2014/main" id="{B1C4FA10-4FDF-20B6-3DCB-EC4E992BABDD}"/>
              </a:ext>
            </a:extLst>
          </p:cNvPr>
          <p:cNvSpPr txBox="1"/>
          <p:nvPr/>
        </p:nvSpPr>
        <p:spPr>
          <a:xfrm>
            <a:off x="457200" y="1313675"/>
            <a:ext cx="8229599" cy="3970318"/>
          </a:xfrm>
          <a:prstGeom prst="rect">
            <a:avLst/>
          </a:prstGeom>
          <a:noFill/>
        </p:spPr>
        <p:txBody>
          <a:bodyPr wrap="square">
            <a:spAutoFit/>
          </a:bodyPr>
          <a:lstStyle/>
          <a:p>
            <a:pPr marL="971550" lvl="1" indent="-514350">
              <a:buAutoNum type="arabicPeriod"/>
            </a:pPr>
            <a:r>
              <a:rPr lang="en-US" sz="2800" dirty="0"/>
              <a:t>Toxic work culture</a:t>
            </a:r>
          </a:p>
          <a:p>
            <a:pPr marL="971550" lvl="1" indent="-514350">
              <a:buAutoNum type="arabicPeriod"/>
            </a:pPr>
            <a:endParaRPr lang="en-US" sz="2800" dirty="0"/>
          </a:p>
          <a:p>
            <a:pPr marL="971550" lvl="1" indent="-514350">
              <a:buAutoNum type="arabicPeriod"/>
            </a:pPr>
            <a:r>
              <a:rPr lang="en-US" sz="2800" dirty="0"/>
              <a:t>Job insecurity</a:t>
            </a:r>
          </a:p>
          <a:p>
            <a:pPr marL="971550" lvl="1" indent="-514350">
              <a:buAutoNum type="arabicPeriod"/>
            </a:pPr>
            <a:endParaRPr lang="en-US" sz="2800" dirty="0"/>
          </a:p>
          <a:p>
            <a:pPr marL="971550" lvl="1" indent="-514350">
              <a:buAutoNum type="arabicPeriod"/>
            </a:pPr>
            <a:r>
              <a:rPr lang="en-US" sz="2800" dirty="0"/>
              <a:t>Failure to distinguish between high performers and low performers when it came to recognition and rewards</a:t>
            </a:r>
          </a:p>
          <a:p>
            <a:pPr marL="971550" lvl="1" indent="-514350">
              <a:buAutoNum type="arabicPeriod"/>
            </a:pPr>
            <a:endParaRPr lang="en-US" sz="2800" dirty="0"/>
          </a:p>
          <a:p>
            <a:pPr marL="971550" lvl="1" indent="-514350">
              <a:buAutoNum type="arabicPeriod"/>
            </a:pPr>
            <a:r>
              <a:rPr lang="en-US" sz="2800" dirty="0"/>
              <a:t>High levels of innovation (?!)</a:t>
            </a:r>
          </a:p>
        </p:txBody>
      </p:sp>
    </p:spTree>
    <p:extLst>
      <p:ext uri="{BB962C8B-B14F-4D97-AF65-F5344CB8AC3E}">
        <p14:creationId xmlns:p14="http://schemas.microsoft.com/office/powerpoint/2010/main" val="34906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217E-7562-79E1-ADC0-DF07A732F4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5C55CA-D906-2712-1A6B-ACDDD0083013}"/>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29</a:t>
            </a:fld>
            <a:endParaRPr lang="en-US" sz="1600" dirty="0"/>
          </a:p>
        </p:txBody>
      </p:sp>
      <p:cxnSp>
        <p:nvCxnSpPr>
          <p:cNvPr id="5" name="Straight Connector 4">
            <a:extLst>
              <a:ext uri="{FF2B5EF4-FFF2-40B4-BE49-F238E27FC236}">
                <a16:creationId xmlns:a16="http://schemas.microsoft.com/office/drawing/2014/main" id="{412ADF43-4A85-F29D-16E5-B662E3B8076F}"/>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760FD84F-355F-3101-077A-4241E9A49C86}"/>
              </a:ext>
            </a:extLst>
          </p:cNvPr>
          <p:cNvSpPr txBox="1"/>
          <p:nvPr/>
        </p:nvSpPr>
        <p:spPr>
          <a:xfrm>
            <a:off x="351502" y="319915"/>
            <a:ext cx="8640098"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Let’s End On This:</a:t>
            </a:r>
          </a:p>
        </p:txBody>
      </p:sp>
      <p:sp>
        <p:nvSpPr>
          <p:cNvPr id="4" name="TextBox 3">
            <a:extLst>
              <a:ext uri="{FF2B5EF4-FFF2-40B4-BE49-F238E27FC236}">
                <a16:creationId xmlns:a16="http://schemas.microsoft.com/office/drawing/2014/main" id="{DA9A58DC-8FF9-E990-9E53-A9DFB2956D30}"/>
              </a:ext>
            </a:extLst>
          </p:cNvPr>
          <p:cNvSpPr txBox="1"/>
          <p:nvPr/>
        </p:nvSpPr>
        <p:spPr>
          <a:xfrm>
            <a:off x="556751" y="2272605"/>
            <a:ext cx="8229599" cy="2554545"/>
          </a:xfrm>
          <a:prstGeom prst="rect">
            <a:avLst/>
          </a:prstGeom>
          <a:noFill/>
          <a:ln>
            <a:solidFill>
              <a:schemeClr val="accent1"/>
            </a:solidFill>
          </a:ln>
        </p:spPr>
        <p:txBody>
          <a:bodyPr wrap="square">
            <a:spAutoFit/>
          </a:bodyPr>
          <a:lstStyle/>
          <a:p>
            <a:pPr lvl="1"/>
            <a:r>
              <a:rPr lang="en-US" sz="4000" dirty="0"/>
              <a:t>“What we focus on is what we can control.”</a:t>
            </a:r>
          </a:p>
          <a:p>
            <a:pPr lvl="1"/>
            <a:endParaRPr lang="en-US" sz="4000" dirty="0"/>
          </a:p>
          <a:p>
            <a:pPr lvl="1"/>
            <a:r>
              <a:rPr lang="en-US" sz="4000" dirty="0"/>
              <a:t>- Wael Sawan, Shell CEO</a:t>
            </a:r>
          </a:p>
        </p:txBody>
      </p:sp>
    </p:spTree>
    <p:extLst>
      <p:ext uri="{BB962C8B-B14F-4D97-AF65-F5344CB8AC3E}">
        <p14:creationId xmlns:p14="http://schemas.microsoft.com/office/powerpoint/2010/main" val="108426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DF34-03B1-1B11-8E8E-E07604C386D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5FD572-93A7-E91C-EFBC-A7A46E0F08C2}"/>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3</a:t>
            </a:fld>
            <a:endParaRPr lang="en-US" sz="1600" dirty="0"/>
          </a:p>
        </p:txBody>
      </p:sp>
      <p:cxnSp>
        <p:nvCxnSpPr>
          <p:cNvPr id="5" name="Straight Connector 4">
            <a:extLst>
              <a:ext uri="{FF2B5EF4-FFF2-40B4-BE49-F238E27FC236}">
                <a16:creationId xmlns:a16="http://schemas.microsoft.com/office/drawing/2014/main" id="{4CE4062D-8597-CA47-4EFD-298C4271B96E}"/>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CF77CB2B-83AE-ADC1-54E9-DB2C48B8B1F6}"/>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Different Ways to Measure an Economy</a:t>
            </a:r>
          </a:p>
        </p:txBody>
      </p:sp>
      <p:sp>
        <p:nvSpPr>
          <p:cNvPr id="4" name="TextBox 3">
            <a:extLst>
              <a:ext uri="{FF2B5EF4-FFF2-40B4-BE49-F238E27FC236}">
                <a16:creationId xmlns:a16="http://schemas.microsoft.com/office/drawing/2014/main" id="{BA877390-33F0-3395-1E3E-9A311BFA0C13}"/>
              </a:ext>
            </a:extLst>
          </p:cNvPr>
          <p:cNvSpPr txBox="1"/>
          <p:nvPr/>
        </p:nvSpPr>
        <p:spPr>
          <a:xfrm>
            <a:off x="361334" y="1447800"/>
            <a:ext cx="7696200" cy="3970318"/>
          </a:xfrm>
          <a:prstGeom prst="rect">
            <a:avLst/>
          </a:prstGeom>
          <a:noFill/>
        </p:spPr>
        <p:txBody>
          <a:bodyPr wrap="square" rtlCol="0">
            <a:spAutoFit/>
          </a:bodyPr>
          <a:lstStyle/>
          <a:p>
            <a:pPr marL="514350" indent="-514350">
              <a:buAutoNum type="arabicPeriod"/>
            </a:pPr>
            <a:r>
              <a:rPr lang="en-US" sz="2800" dirty="0"/>
              <a:t>How many jobs does it have and is that number growing or shrinking?</a:t>
            </a:r>
          </a:p>
          <a:p>
            <a:pPr marL="514350" indent="-514350">
              <a:buAutoNum type="arabicPeriod"/>
            </a:pPr>
            <a:endParaRPr lang="en-US" sz="2800" dirty="0"/>
          </a:p>
          <a:p>
            <a:pPr marL="514350" indent="-514350">
              <a:buAutoNum type="arabicPeriod"/>
            </a:pPr>
            <a:r>
              <a:rPr lang="en-US" sz="2800" dirty="0"/>
              <a:t>What is the value of the goods and services it produces (aka “Gross Domestic Product” or GDP)</a:t>
            </a:r>
          </a:p>
          <a:p>
            <a:pPr marL="514350" indent="-514350">
              <a:buAutoNum type="arabicPeriod"/>
            </a:pPr>
            <a:endParaRPr lang="en-US" sz="2800" dirty="0"/>
          </a:p>
          <a:p>
            <a:pPr marL="514350" indent="-514350">
              <a:buAutoNum type="arabicPeriod"/>
            </a:pPr>
            <a:r>
              <a:rPr lang="en-US" sz="2800" dirty="0"/>
              <a:t>Others: personal income, total wages, average wages, unemployment rate, etc.</a:t>
            </a:r>
          </a:p>
        </p:txBody>
      </p:sp>
    </p:spTree>
    <p:extLst>
      <p:ext uri="{BB962C8B-B14F-4D97-AF65-F5344CB8AC3E}">
        <p14:creationId xmlns:p14="http://schemas.microsoft.com/office/powerpoint/2010/main" val="316053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42DF-C0C1-8BEA-629C-3748ADDE3E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812B9-2F70-575B-21E7-CD90356B60DE}"/>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30</a:t>
            </a:fld>
            <a:endParaRPr lang="en-US" sz="1600" dirty="0"/>
          </a:p>
        </p:txBody>
      </p:sp>
      <p:cxnSp>
        <p:nvCxnSpPr>
          <p:cNvPr id="5" name="Straight Connector 4">
            <a:extLst>
              <a:ext uri="{FF2B5EF4-FFF2-40B4-BE49-F238E27FC236}">
                <a16:creationId xmlns:a16="http://schemas.microsoft.com/office/drawing/2014/main" id="{64AC43DA-DD35-292D-45ED-49093C458901}"/>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1C5DD03-2464-A82E-8C4A-22FE9338EB39}"/>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Questions or Comments:</a:t>
            </a:r>
          </a:p>
        </p:txBody>
      </p:sp>
      <p:sp>
        <p:nvSpPr>
          <p:cNvPr id="2" name="TextBox 1">
            <a:extLst>
              <a:ext uri="{FF2B5EF4-FFF2-40B4-BE49-F238E27FC236}">
                <a16:creationId xmlns:a16="http://schemas.microsoft.com/office/drawing/2014/main" id="{B37B35CB-3EFD-AAE9-6E20-A01530D851CA}"/>
              </a:ext>
            </a:extLst>
          </p:cNvPr>
          <p:cNvSpPr txBox="1"/>
          <p:nvPr/>
        </p:nvSpPr>
        <p:spPr>
          <a:xfrm>
            <a:off x="228600" y="2489641"/>
            <a:ext cx="8153399" cy="954107"/>
          </a:xfrm>
          <a:prstGeom prst="rect">
            <a:avLst/>
          </a:prstGeom>
          <a:noFill/>
        </p:spPr>
        <p:txBody>
          <a:bodyPr wrap="square">
            <a:spAutoFit/>
          </a:bodyPr>
          <a:lstStyle/>
          <a:p>
            <a:pPr lvl="1"/>
            <a:r>
              <a:rPr lang="en-US" sz="2800" dirty="0">
                <a:hlinkClick r:id="rId3"/>
              </a:rPr>
              <a:t>Dan.Robinson@Alaska.gov</a:t>
            </a:r>
            <a:endParaRPr lang="en-US" sz="2800" dirty="0"/>
          </a:p>
          <a:p>
            <a:pPr lvl="1"/>
            <a:r>
              <a:rPr lang="en-US" sz="2800" dirty="0"/>
              <a:t>907-465-6040</a:t>
            </a:r>
          </a:p>
        </p:txBody>
      </p:sp>
    </p:spTree>
    <p:extLst>
      <p:ext uri="{BB962C8B-B14F-4D97-AF65-F5344CB8AC3E}">
        <p14:creationId xmlns:p14="http://schemas.microsoft.com/office/powerpoint/2010/main" val="246215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F8562-F948-F3D4-8BC1-2354447AA53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322CB-14C8-3514-5EC3-969CE99DAF6E}"/>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4</a:t>
            </a:fld>
            <a:endParaRPr lang="en-US" sz="1600" dirty="0"/>
          </a:p>
        </p:txBody>
      </p:sp>
      <p:cxnSp>
        <p:nvCxnSpPr>
          <p:cNvPr id="5" name="Straight Connector 4">
            <a:extLst>
              <a:ext uri="{FF2B5EF4-FFF2-40B4-BE49-F238E27FC236}">
                <a16:creationId xmlns:a16="http://schemas.microsoft.com/office/drawing/2014/main" id="{49D64C68-4DA5-B0F1-A12A-816D3C6CF356}"/>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E710CF29-7049-BE8F-4DA3-032349CFB7DB}"/>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Alaska and U.S. Job Growth, 1961-2024</a:t>
            </a:r>
          </a:p>
        </p:txBody>
      </p:sp>
      <p:graphicFrame>
        <p:nvGraphicFramePr>
          <p:cNvPr id="2" name="Chart 1">
            <a:extLst>
              <a:ext uri="{FF2B5EF4-FFF2-40B4-BE49-F238E27FC236}">
                <a16:creationId xmlns:a16="http://schemas.microsoft.com/office/drawing/2014/main" id="{BBA199F8-95D0-B36B-012E-C77649C9D17C}"/>
              </a:ext>
            </a:extLst>
          </p:cNvPr>
          <p:cNvGraphicFramePr>
            <a:graphicFrameLocks/>
          </p:cNvGraphicFramePr>
          <p:nvPr>
            <p:extLst>
              <p:ext uri="{D42A27DB-BD31-4B8C-83A1-F6EECF244321}">
                <p14:modId xmlns:p14="http://schemas.microsoft.com/office/powerpoint/2010/main" val="2007739940"/>
              </p:ext>
            </p:extLst>
          </p:nvPr>
        </p:nvGraphicFramePr>
        <p:xfrm>
          <a:off x="362134" y="1280287"/>
          <a:ext cx="8172265" cy="5257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82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4034-520C-5261-3AF1-F05B504477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DFE4C9-A230-FE9B-84A8-0DBA3B1810A6}"/>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5</a:t>
            </a:fld>
            <a:endParaRPr lang="en-US" sz="1600" dirty="0"/>
          </a:p>
        </p:txBody>
      </p:sp>
      <p:cxnSp>
        <p:nvCxnSpPr>
          <p:cNvPr id="5" name="Straight Connector 4">
            <a:extLst>
              <a:ext uri="{FF2B5EF4-FFF2-40B4-BE49-F238E27FC236}">
                <a16:creationId xmlns:a16="http://schemas.microsoft.com/office/drawing/2014/main" id="{0930F87B-BD41-937C-87C5-9078B879E5AB}"/>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1A5D6145-D408-EFE1-BBC3-832A7046698F}"/>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Alaska and U.S. Job Growth, 2015-2024</a:t>
            </a:r>
          </a:p>
        </p:txBody>
      </p:sp>
      <p:graphicFrame>
        <p:nvGraphicFramePr>
          <p:cNvPr id="4" name="Chart 3">
            <a:extLst>
              <a:ext uri="{FF2B5EF4-FFF2-40B4-BE49-F238E27FC236}">
                <a16:creationId xmlns:a16="http://schemas.microsoft.com/office/drawing/2014/main" id="{F8B7A1F6-CA83-14BD-7F8D-16079630E7A3}"/>
              </a:ext>
            </a:extLst>
          </p:cNvPr>
          <p:cNvGraphicFramePr>
            <a:graphicFrameLocks/>
          </p:cNvGraphicFramePr>
          <p:nvPr>
            <p:extLst>
              <p:ext uri="{D42A27DB-BD31-4B8C-83A1-F6EECF244321}">
                <p14:modId xmlns:p14="http://schemas.microsoft.com/office/powerpoint/2010/main" val="592103084"/>
              </p:ext>
            </p:extLst>
          </p:nvPr>
        </p:nvGraphicFramePr>
        <p:xfrm>
          <a:off x="228600" y="1143001"/>
          <a:ext cx="8610600" cy="5267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93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11798-E146-C314-75EF-721EED6F39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508E7F-360F-4232-F558-CB4A89D4EC67}"/>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6</a:t>
            </a:fld>
            <a:endParaRPr lang="en-US" sz="1600" dirty="0"/>
          </a:p>
        </p:txBody>
      </p:sp>
      <p:cxnSp>
        <p:nvCxnSpPr>
          <p:cNvPr id="5" name="Straight Connector 4">
            <a:extLst>
              <a:ext uri="{FF2B5EF4-FFF2-40B4-BE49-F238E27FC236}">
                <a16:creationId xmlns:a16="http://schemas.microsoft.com/office/drawing/2014/main" id="{9F08A7BA-9676-F7E3-5A2A-99F85DACF7AD}"/>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8467C53-9D1B-33C5-94BD-451246A54EF1}"/>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Alaska and U.S. Job Growth, 2015-2024</a:t>
            </a:r>
          </a:p>
        </p:txBody>
      </p:sp>
      <p:graphicFrame>
        <p:nvGraphicFramePr>
          <p:cNvPr id="4" name="Chart 3">
            <a:extLst>
              <a:ext uri="{FF2B5EF4-FFF2-40B4-BE49-F238E27FC236}">
                <a16:creationId xmlns:a16="http://schemas.microsoft.com/office/drawing/2014/main" id="{80402D3F-CF5E-12A0-B001-488CF5493435}"/>
              </a:ext>
            </a:extLst>
          </p:cNvPr>
          <p:cNvGraphicFramePr>
            <a:graphicFrameLocks/>
          </p:cNvGraphicFramePr>
          <p:nvPr>
            <p:extLst>
              <p:ext uri="{D42A27DB-BD31-4B8C-83A1-F6EECF244321}">
                <p14:modId xmlns:p14="http://schemas.microsoft.com/office/powerpoint/2010/main" val="2603622115"/>
              </p:ext>
            </p:extLst>
          </p:nvPr>
        </p:nvGraphicFramePr>
        <p:xfrm>
          <a:off x="228600" y="1143001"/>
          <a:ext cx="8610600" cy="526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C4FCA52D-7BBC-457F-21D6-752C0D3BAACA}"/>
              </a:ext>
            </a:extLst>
          </p:cNvPr>
          <p:cNvSpPr/>
          <p:nvPr/>
        </p:nvSpPr>
        <p:spPr>
          <a:xfrm>
            <a:off x="7129130" y="2057400"/>
            <a:ext cx="1405270" cy="1066800"/>
          </a:xfrm>
          <a:prstGeom prst="ellipse">
            <a:avLst/>
          </a:prstGeom>
          <a:noFill/>
          <a:ln w="31750">
            <a:solidFill>
              <a:srgbClr val="008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64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841F-3451-8344-0DAB-3A7E7F6B2C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3B9CDA-CBD8-EE98-5ED3-DDC94023E845}"/>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7</a:t>
            </a:fld>
            <a:endParaRPr lang="en-US" sz="1600" dirty="0"/>
          </a:p>
        </p:txBody>
      </p:sp>
      <p:cxnSp>
        <p:nvCxnSpPr>
          <p:cNvPr id="5" name="Straight Connector 4">
            <a:extLst>
              <a:ext uri="{FF2B5EF4-FFF2-40B4-BE49-F238E27FC236}">
                <a16:creationId xmlns:a16="http://schemas.microsoft.com/office/drawing/2014/main" id="{6F29C9AF-9616-EFE1-187F-5D14FDCE3A40}"/>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C11DDF4-BC92-CADC-8EE2-260F702EEAD6}"/>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Alaska and U.S. GDP Growth, 1998-2024</a:t>
            </a:r>
          </a:p>
        </p:txBody>
      </p:sp>
      <p:graphicFrame>
        <p:nvGraphicFramePr>
          <p:cNvPr id="8" name="Chart 7">
            <a:extLst>
              <a:ext uri="{FF2B5EF4-FFF2-40B4-BE49-F238E27FC236}">
                <a16:creationId xmlns:a16="http://schemas.microsoft.com/office/drawing/2014/main" id="{FF043F2D-FA17-86F3-E251-D91B5B07FDC5}"/>
              </a:ext>
            </a:extLst>
          </p:cNvPr>
          <p:cNvGraphicFramePr>
            <a:graphicFrameLocks/>
          </p:cNvGraphicFramePr>
          <p:nvPr>
            <p:extLst>
              <p:ext uri="{D42A27DB-BD31-4B8C-83A1-F6EECF244321}">
                <p14:modId xmlns:p14="http://schemas.microsoft.com/office/powerpoint/2010/main" val="1539172926"/>
              </p:ext>
            </p:extLst>
          </p:nvPr>
        </p:nvGraphicFramePr>
        <p:xfrm>
          <a:off x="457200" y="1066800"/>
          <a:ext cx="8382000" cy="5257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26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470C-FD47-CF65-BD14-E82B122738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5E0BC0-4E7A-8266-2CCD-FC81B2C4BA24}"/>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8</a:t>
            </a:fld>
            <a:endParaRPr lang="en-US" sz="1600" dirty="0"/>
          </a:p>
        </p:txBody>
      </p:sp>
      <p:cxnSp>
        <p:nvCxnSpPr>
          <p:cNvPr id="5" name="Straight Connector 4">
            <a:extLst>
              <a:ext uri="{FF2B5EF4-FFF2-40B4-BE49-F238E27FC236}">
                <a16:creationId xmlns:a16="http://schemas.microsoft.com/office/drawing/2014/main" id="{D3EF6529-0367-96DE-1824-CE1ECAEAC524}"/>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3AE17786-74B4-B0D9-6794-21F64A39CC5F}"/>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 Alaska and U.S. GDP Growth, 1998-2024</a:t>
            </a:r>
          </a:p>
        </p:txBody>
      </p:sp>
      <p:graphicFrame>
        <p:nvGraphicFramePr>
          <p:cNvPr id="8" name="Chart 7">
            <a:extLst>
              <a:ext uri="{FF2B5EF4-FFF2-40B4-BE49-F238E27FC236}">
                <a16:creationId xmlns:a16="http://schemas.microsoft.com/office/drawing/2014/main" id="{E52B3890-963C-1184-5330-D42441987D13}"/>
              </a:ext>
            </a:extLst>
          </p:cNvPr>
          <p:cNvGraphicFramePr>
            <a:graphicFrameLocks/>
          </p:cNvGraphicFramePr>
          <p:nvPr/>
        </p:nvGraphicFramePr>
        <p:xfrm>
          <a:off x="457200" y="1066800"/>
          <a:ext cx="8382000" cy="525779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65335C74-BC9F-6147-6CD2-80AFE3DE5FE8}"/>
              </a:ext>
            </a:extLst>
          </p:cNvPr>
          <p:cNvSpPr/>
          <p:nvPr/>
        </p:nvSpPr>
        <p:spPr>
          <a:xfrm>
            <a:off x="8153400" y="2821827"/>
            <a:ext cx="685800" cy="1214345"/>
          </a:xfrm>
          <a:prstGeom prst="ellipse">
            <a:avLst/>
          </a:prstGeom>
          <a:noFill/>
          <a:ln w="31750">
            <a:solidFill>
              <a:srgbClr val="008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79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1E5ED-6250-4CE7-288D-1F8DEEBE17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2E3F6B-5835-AC66-9BA3-BE64FFC47254}"/>
              </a:ext>
            </a:extLst>
          </p:cNvPr>
          <p:cNvSpPr>
            <a:spLocks noGrp="1"/>
          </p:cNvSpPr>
          <p:nvPr>
            <p:ph type="sldNum" sz="quarter" idx="12"/>
          </p:nvPr>
        </p:nvSpPr>
        <p:spPr>
          <a:xfrm>
            <a:off x="-1447800" y="6248400"/>
            <a:ext cx="2133600" cy="365125"/>
          </a:xfrm>
        </p:spPr>
        <p:txBody>
          <a:bodyPr/>
          <a:lstStyle/>
          <a:p>
            <a:fld id="{A75FCB1A-950A-4DB9-8813-C37C83D4786B}" type="slidenum">
              <a:rPr lang="en-US" sz="1600" smtClean="0"/>
              <a:t>9</a:t>
            </a:fld>
            <a:endParaRPr lang="en-US" sz="1600" dirty="0"/>
          </a:p>
        </p:txBody>
      </p:sp>
      <p:cxnSp>
        <p:nvCxnSpPr>
          <p:cNvPr id="5" name="Straight Connector 4">
            <a:extLst>
              <a:ext uri="{FF2B5EF4-FFF2-40B4-BE49-F238E27FC236}">
                <a16:creationId xmlns:a16="http://schemas.microsoft.com/office/drawing/2014/main" id="{6EDBC00A-01CB-D97D-01F3-ED0789EEE904}"/>
              </a:ext>
            </a:extLst>
          </p:cNvPr>
          <p:cNvCxnSpPr/>
          <p:nvPr/>
        </p:nvCxnSpPr>
        <p:spPr>
          <a:xfrm>
            <a:off x="457200" y="1066800"/>
            <a:ext cx="2209800"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E60BAD0-655A-6E67-7AA6-9FC57DD8BBEE}"/>
              </a:ext>
            </a:extLst>
          </p:cNvPr>
          <p:cNvSpPr txBox="1"/>
          <p:nvPr/>
        </p:nvSpPr>
        <p:spPr>
          <a:xfrm>
            <a:off x="351502" y="319915"/>
            <a:ext cx="8382000" cy="584775"/>
          </a:xfrm>
          <a:prstGeom prst="rect">
            <a:avLst/>
          </a:prstGeom>
          <a:noFill/>
        </p:spPr>
        <p:txBody>
          <a:bodyPr wrap="square" rtlCol="0">
            <a:spAutoFit/>
          </a:bodyPr>
          <a:lstStyle/>
          <a:p>
            <a:r>
              <a:rPr lang="en-US" sz="3200" dirty="0">
                <a:latin typeface="Arial" panose="020B0604020202020204" pitchFamily="34" charset="0"/>
                <a:ea typeface="Roboto" panose="02000000000000000000" pitchFamily="2" charset="0"/>
                <a:cs typeface="Arial" panose="020B0604020202020204" pitchFamily="34" charset="0"/>
              </a:rPr>
              <a:t>In Words Instead of Pictures</a:t>
            </a:r>
          </a:p>
        </p:txBody>
      </p:sp>
      <p:sp>
        <p:nvSpPr>
          <p:cNvPr id="4" name="TextBox 3">
            <a:extLst>
              <a:ext uri="{FF2B5EF4-FFF2-40B4-BE49-F238E27FC236}">
                <a16:creationId xmlns:a16="http://schemas.microsoft.com/office/drawing/2014/main" id="{A7CFF22B-0A74-239E-BBD1-ADD36A70852E}"/>
              </a:ext>
            </a:extLst>
          </p:cNvPr>
          <p:cNvSpPr txBox="1"/>
          <p:nvPr/>
        </p:nvSpPr>
        <p:spPr>
          <a:xfrm>
            <a:off x="361334" y="1447800"/>
            <a:ext cx="7696200"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a:t>Our economy was weaker than the U.S. economy and most other states’ economies from about 2013 to about 2022 (probably our roughest decade since statehood)</a:t>
            </a:r>
          </a:p>
          <a:p>
            <a:endParaRPr lang="en-US" sz="2800" dirty="0"/>
          </a:p>
          <a:p>
            <a:pPr marL="342900" indent="-342900">
              <a:buFont typeface="Arial" panose="020B0604020202020204" pitchFamily="34" charset="0"/>
              <a:buChar char="•"/>
            </a:pPr>
            <a:r>
              <a:rPr lang="en-US" sz="2800" dirty="0"/>
              <a:t>For about the last two years, our economy has been slightly stronger than the U.S. economy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It’s not yet clear whether the things that have boosted us (Willow, Pikka, Infrastructure Act) are temporary or will spur longer-term growth</a:t>
            </a:r>
            <a:endParaRPr lang="en-US" sz="2400" dirty="0"/>
          </a:p>
        </p:txBody>
      </p:sp>
    </p:spTree>
    <p:extLst>
      <p:ext uri="{BB962C8B-B14F-4D97-AF65-F5344CB8AC3E}">
        <p14:creationId xmlns:p14="http://schemas.microsoft.com/office/powerpoint/2010/main" val="1590378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F0819F624B64380D4A57CCDAC7781" ma:contentTypeVersion="9" ma:contentTypeDescription="Create a new document." ma:contentTypeScope="" ma:versionID="5eca9404357a86eca7654b0866059065">
  <xsd:schema xmlns:xsd="http://www.w3.org/2001/XMLSchema" xmlns:xs="http://www.w3.org/2001/XMLSchema" xmlns:p="http://schemas.microsoft.com/office/2006/metadata/properties" xmlns:ns3="98f28830-e830-43ef-8ed3-456beba03c0a" xmlns:ns4="eac37eda-f897-49eb-801c-08fa018b6265" targetNamespace="http://schemas.microsoft.com/office/2006/metadata/properties" ma:root="true" ma:fieldsID="4ee370dfffce72c350c38a9d4f189f14" ns3:_="" ns4:_="">
    <xsd:import namespace="98f28830-e830-43ef-8ed3-456beba03c0a"/>
    <xsd:import namespace="eac37eda-f897-49eb-801c-08fa018b62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_activity" minOccurs="0"/>
                <xsd:element ref="ns4:MediaServiceSearchPropertie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28830-e830-43ef-8ed3-456beba03c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37eda-f897-49eb-801c-08fa018b62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ac37eda-f897-49eb-801c-08fa018b62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4BC493-F69B-4952-BE3F-BCE51D6AB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28830-e830-43ef-8ed3-456beba03c0a"/>
    <ds:schemaRef ds:uri="eac37eda-f897-49eb-801c-08fa018b6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8B5C2-9466-4A9F-A30F-A381EA581153}">
  <ds:schemaRefs>
    <ds:schemaRef ds:uri="http://www.w3.org/XML/1998/namespace"/>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eac37eda-f897-49eb-801c-08fa018b6265"/>
    <ds:schemaRef ds:uri="http://schemas.openxmlformats.org/package/2006/metadata/core-properties"/>
    <ds:schemaRef ds:uri="98f28830-e830-43ef-8ed3-456beba03c0a"/>
  </ds:schemaRefs>
</ds:datastoreItem>
</file>

<file path=customXml/itemProps3.xml><?xml version="1.0" encoding="utf-8"?>
<ds:datastoreItem xmlns:ds="http://schemas.openxmlformats.org/officeDocument/2006/customXml" ds:itemID="{BDC1E878-F1F3-4457-ADB6-11584FF96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88343</TotalTime>
  <Words>1034</Words>
  <Application>Microsoft Office PowerPoint</Application>
  <PresentationFormat>On-screen Show (4:3)</PresentationFormat>
  <Paragraphs>162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Behavioral Health Workforce</dc:title>
  <dc:creator>Robinson, Dan C (DOL)</dc:creator>
  <cp:lastModifiedBy>Jann Mylet</cp:lastModifiedBy>
  <cp:revision>928</cp:revision>
  <cp:lastPrinted>2025-02-05T02:07:49Z</cp:lastPrinted>
  <dcterms:created xsi:type="dcterms:W3CDTF">2016-10-18T18:47:18Z</dcterms:created>
  <dcterms:modified xsi:type="dcterms:W3CDTF">2025-02-05T11:43:29Z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0x010100627F0819F624B64380D4A57CCDAC7781</vt:lpwstr>
  </property>
</Properties>
</file>