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817100" cy="5518150"/>
  <p:notesSz cx="9817100" cy="55181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7900" y="3437380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 h="0">
                <a:moveTo>
                  <a:pt x="0" y="0"/>
                </a:moveTo>
                <a:lnTo>
                  <a:pt x="8280413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77900" y="2116579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 h="0">
                <a:moveTo>
                  <a:pt x="0" y="0"/>
                </a:moveTo>
                <a:lnTo>
                  <a:pt x="8280413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84250" y="4770880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 h="0">
                <a:moveTo>
                  <a:pt x="0" y="0"/>
                </a:moveTo>
                <a:lnTo>
                  <a:pt x="8280393" y="0"/>
                </a:lnTo>
              </a:path>
            </a:pathLst>
          </a:custGeom>
          <a:ln w="51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273" y="712089"/>
            <a:ext cx="6263640" cy="47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2565" y="3090164"/>
            <a:ext cx="6871970" cy="1379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0855" y="1269174"/>
            <a:ext cx="4270438" cy="364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55806" y="1269174"/>
            <a:ext cx="4270438" cy="364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5117" y="222885"/>
            <a:ext cx="8886865" cy="693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6725" y="1702851"/>
            <a:ext cx="5802630" cy="272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37814" y="5131879"/>
            <a:ext cx="3141472" cy="275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0855" y="5131879"/>
            <a:ext cx="2257933" cy="275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68312" y="5131879"/>
            <a:ext cx="2257933" cy="275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3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3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0"/>
            <a:ext cx="4766271" cy="551383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118100" y="827532"/>
            <a:ext cx="4000500" cy="1371600"/>
            <a:chOff x="5118100" y="827532"/>
            <a:chExt cx="4000500" cy="13716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0800" y="827532"/>
              <a:ext cx="1206500" cy="4699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8100" y="1297432"/>
              <a:ext cx="3721100" cy="406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8100" y="1703832"/>
              <a:ext cx="4000500" cy="4953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46624" y="731977"/>
            <a:ext cx="3959225" cy="14427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4410"/>
              </a:lnSpc>
              <a:spcBef>
                <a:spcPts val="110"/>
              </a:spcBef>
            </a:pPr>
            <a:r>
              <a:rPr dirty="0" sz="4050" spc="-20">
                <a:solidFill>
                  <a:srgbClr val="B386A5"/>
                </a:solidFill>
              </a:rPr>
              <a:t>2024</a:t>
            </a:r>
            <a:endParaRPr sz="4050"/>
          </a:p>
          <a:p>
            <a:pPr marL="12700" marR="5080">
              <a:lnSpc>
                <a:spcPts val="3220"/>
              </a:lnSpc>
              <a:spcBef>
                <a:spcPts val="275"/>
              </a:spcBef>
            </a:pPr>
            <a:r>
              <a:rPr dirty="0" sz="3300">
                <a:solidFill>
                  <a:srgbClr val="3D5669"/>
                </a:solidFill>
              </a:rPr>
              <a:t>Alaska</a:t>
            </a:r>
            <a:r>
              <a:rPr dirty="0" sz="3300" spc="10">
                <a:solidFill>
                  <a:srgbClr val="3D5669"/>
                </a:solidFill>
              </a:rPr>
              <a:t> </a:t>
            </a:r>
            <a:r>
              <a:rPr dirty="0" sz="3300" spc="-10">
                <a:solidFill>
                  <a:srgbClr val="3D5669"/>
                </a:solidFill>
              </a:rPr>
              <a:t>Healthcare </a:t>
            </a:r>
            <a:r>
              <a:rPr dirty="0" sz="3300">
                <a:solidFill>
                  <a:srgbClr val="3D5669"/>
                </a:solidFill>
              </a:rPr>
              <a:t>Workforce</a:t>
            </a:r>
            <a:r>
              <a:rPr dirty="0" sz="3300" spc="-105">
                <a:solidFill>
                  <a:srgbClr val="3D5669"/>
                </a:solidFill>
              </a:rPr>
              <a:t> </a:t>
            </a:r>
            <a:r>
              <a:rPr dirty="0" sz="3300" spc="-10">
                <a:solidFill>
                  <a:srgbClr val="3D5669"/>
                </a:solidFill>
              </a:rPr>
              <a:t>Analysis</a:t>
            </a:r>
            <a:endParaRPr sz="3300"/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8163" y="2429776"/>
            <a:ext cx="3569820" cy="93592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3849" y="3670836"/>
            <a:ext cx="823348" cy="4463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297178" y="3661410"/>
            <a:ext cx="1194435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Prepared</a:t>
            </a:r>
            <a:r>
              <a:rPr dirty="0" sz="1000" spc="220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3D5669"/>
                </a:solidFill>
                <a:latin typeface="Arial"/>
                <a:cs typeface="Arial"/>
              </a:rPr>
              <a:t>by</a:t>
            </a:r>
            <a:endParaRPr sz="10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Rain</a:t>
            </a:r>
            <a:r>
              <a:rPr dirty="0" sz="1000" spc="90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Coast</a:t>
            </a:r>
            <a:r>
              <a:rPr dirty="0" sz="1000" spc="95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3D5669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5" y="3344435"/>
            <a:ext cx="9797745" cy="2169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75" y="31305"/>
            <a:ext cx="4737100" cy="4362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7240" algn="l"/>
                <a:tab pos="1715770" algn="l"/>
                <a:tab pos="2481580" algn="l"/>
                <a:tab pos="3029585" algn="l"/>
              </a:tabLst>
            </a:pPr>
            <a:r>
              <a:rPr dirty="0" cap="small" sz="2700" spc="-25">
                <a:solidFill>
                  <a:srgbClr val="175779"/>
                </a:solidFill>
              </a:rPr>
              <a:t>But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40">
                <a:solidFill>
                  <a:srgbClr val="175779"/>
                </a:solidFill>
              </a:rPr>
              <a:t>also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95">
                <a:solidFill>
                  <a:srgbClr val="175779"/>
                </a:solidFill>
              </a:rPr>
              <a:t>due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65">
                <a:solidFill>
                  <a:srgbClr val="175779"/>
                </a:solidFill>
              </a:rPr>
              <a:t>to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95">
                <a:solidFill>
                  <a:srgbClr val="175779"/>
                </a:solidFill>
              </a:rPr>
              <a:t>turnover</a:t>
            </a:r>
            <a:endParaRPr sz="2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584765" y="661484"/>
            <a:ext cx="4683125" cy="4586605"/>
            <a:chOff x="3584765" y="661484"/>
            <a:chExt cx="4683125" cy="4586605"/>
          </a:xfrm>
        </p:grpSpPr>
        <p:sp>
          <p:nvSpPr>
            <p:cNvPr id="4" name="object 4" descr=""/>
            <p:cNvSpPr/>
            <p:nvPr/>
          </p:nvSpPr>
          <p:spPr>
            <a:xfrm>
              <a:off x="3587752" y="662436"/>
              <a:ext cx="3975100" cy="4584700"/>
            </a:xfrm>
            <a:custGeom>
              <a:avLst/>
              <a:gdLst/>
              <a:ahLst/>
              <a:cxnLst/>
              <a:rect l="l" t="t" r="r" b="b"/>
              <a:pathLst>
                <a:path w="3975100" h="4584700">
                  <a:moveTo>
                    <a:pt x="0" y="1092195"/>
                  </a:moveTo>
                  <a:lnTo>
                    <a:pt x="0" y="4584701"/>
                  </a:lnTo>
                </a:path>
                <a:path w="3975100" h="4584700">
                  <a:moveTo>
                    <a:pt x="0" y="927095"/>
                  </a:moveTo>
                  <a:lnTo>
                    <a:pt x="0" y="977895"/>
                  </a:lnTo>
                </a:path>
                <a:path w="3975100" h="4584700">
                  <a:moveTo>
                    <a:pt x="0" y="774695"/>
                  </a:moveTo>
                  <a:lnTo>
                    <a:pt x="0" y="812795"/>
                  </a:lnTo>
                </a:path>
                <a:path w="3975100" h="4584700">
                  <a:moveTo>
                    <a:pt x="0" y="609595"/>
                  </a:moveTo>
                  <a:lnTo>
                    <a:pt x="0" y="660395"/>
                  </a:lnTo>
                </a:path>
                <a:path w="3975100" h="4584700">
                  <a:moveTo>
                    <a:pt x="0" y="457195"/>
                  </a:moveTo>
                  <a:lnTo>
                    <a:pt x="0" y="495295"/>
                  </a:lnTo>
                </a:path>
                <a:path w="3975100" h="4584700">
                  <a:moveTo>
                    <a:pt x="0" y="292095"/>
                  </a:moveTo>
                  <a:lnTo>
                    <a:pt x="0" y="342895"/>
                  </a:lnTo>
                </a:path>
                <a:path w="3975100" h="4584700">
                  <a:moveTo>
                    <a:pt x="0" y="139695"/>
                  </a:moveTo>
                  <a:lnTo>
                    <a:pt x="0" y="190495"/>
                  </a:lnTo>
                </a:path>
                <a:path w="3975100" h="4584700">
                  <a:moveTo>
                    <a:pt x="0" y="0"/>
                  </a:moveTo>
                  <a:lnTo>
                    <a:pt x="0" y="25395"/>
                  </a:lnTo>
                </a:path>
                <a:path w="3975100" h="4584700">
                  <a:moveTo>
                    <a:pt x="1320797" y="139695"/>
                  </a:moveTo>
                  <a:lnTo>
                    <a:pt x="1320797" y="190495"/>
                  </a:lnTo>
                </a:path>
                <a:path w="3975100" h="4584700">
                  <a:moveTo>
                    <a:pt x="1320797" y="0"/>
                  </a:moveTo>
                  <a:lnTo>
                    <a:pt x="1320797" y="25395"/>
                  </a:lnTo>
                </a:path>
                <a:path w="3975100" h="4584700">
                  <a:moveTo>
                    <a:pt x="1320797" y="292095"/>
                  </a:moveTo>
                  <a:lnTo>
                    <a:pt x="1320797" y="342895"/>
                  </a:lnTo>
                </a:path>
                <a:path w="3975100" h="4584700">
                  <a:moveTo>
                    <a:pt x="1320797" y="457195"/>
                  </a:moveTo>
                  <a:lnTo>
                    <a:pt x="1320797" y="495295"/>
                  </a:lnTo>
                </a:path>
                <a:path w="3975100" h="4584700">
                  <a:moveTo>
                    <a:pt x="1320797" y="609595"/>
                  </a:moveTo>
                  <a:lnTo>
                    <a:pt x="1320797" y="660395"/>
                  </a:lnTo>
                </a:path>
                <a:path w="3975100" h="4584700">
                  <a:moveTo>
                    <a:pt x="1320797" y="774695"/>
                  </a:moveTo>
                  <a:lnTo>
                    <a:pt x="1320797" y="812795"/>
                  </a:lnTo>
                </a:path>
                <a:path w="3975100" h="4584700">
                  <a:moveTo>
                    <a:pt x="1320797" y="927095"/>
                  </a:moveTo>
                  <a:lnTo>
                    <a:pt x="1320797" y="4584701"/>
                  </a:lnTo>
                </a:path>
                <a:path w="3975100" h="4584700">
                  <a:moveTo>
                    <a:pt x="2654287" y="139695"/>
                  </a:moveTo>
                  <a:lnTo>
                    <a:pt x="2654287" y="190495"/>
                  </a:lnTo>
                </a:path>
                <a:path w="3975100" h="4584700">
                  <a:moveTo>
                    <a:pt x="2654287" y="0"/>
                  </a:moveTo>
                  <a:lnTo>
                    <a:pt x="2654287" y="25395"/>
                  </a:lnTo>
                </a:path>
                <a:path w="3975100" h="4584700">
                  <a:moveTo>
                    <a:pt x="2654287" y="292095"/>
                  </a:moveTo>
                  <a:lnTo>
                    <a:pt x="2654287" y="4584701"/>
                  </a:lnTo>
                </a:path>
                <a:path w="3975100" h="4584700">
                  <a:moveTo>
                    <a:pt x="3975105" y="139695"/>
                  </a:moveTo>
                  <a:lnTo>
                    <a:pt x="3975105" y="4584701"/>
                  </a:lnTo>
                </a:path>
                <a:path w="3975100" h="4584700">
                  <a:moveTo>
                    <a:pt x="3975105" y="0"/>
                  </a:moveTo>
                  <a:lnTo>
                    <a:pt x="3975105" y="25395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84765" y="687831"/>
              <a:ext cx="4683125" cy="4216400"/>
            </a:xfrm>
            <a:custGeom>
              <a:avLst/>
              <a:gdLst/>
              <a:ahLst/>
              <a:cxnLst/>
              <a:rect l="l" t="t" r="r" b="b"/>
              <a:pathLst>
                <a:path w="4683125" h="4216400">
                  <a:moveTo>
                    <a:pt x="263334" y="4114622"/>
                  </a:moveTo>
                  <a:lnTo>
                    <a:pt x="260731" y="4107853"/>
                  </a:lnTo>
                  <a:lnTo>
                    <a:pt x="257581" y="4104716"/>
                  </a:lnTo>
                  <a:lnTo>
                    <a:pt x="250825" y="4102100"/>
                  </a:lnTo>
                  <a:lnTo>
                    <a:pt x="0" y="4102100"/>
                  </a:lnTo>
                  <a:lnTo>
                    <a:pt x="0" y="4216400"/>
                  </a:lnTo>
                  <a:lnTo>
                    <a:pt x="250825" y="4216400"/>
                  </a:lnTo>
                  <a:lnTo>
                    <a:pt x="257581" y="4213796"/>
                  </a:lnTo>
                  <a:lnTo>
                    <a:pt x="260731" y="4210647"/>
                  </a:lnTo>
                  <a:lnTo>
                    <a:pt x="263334" y="4203890"/>
                  </a:lnTo>
                  <a:lnTo>
                    <a:pt x="263334" y="4114622"/>
                  </a:lnTo>
                  <a:close/>
                </a:path>
                <a:path w="4683125" h="4216400">
                  <a:moveTo>
                    <a:pt x="263334" y="3962222"/>
                  </a:moveTo>
                  <a:lnTo>
                    <a:pt x="260731" y="3955453"/>
                  </a:lnTo>
                  <a:lnTo>
                    <a:pt x="257581" y="3952316"/>
                  </a:lnTo>
                  <a:lnTo>
                    <a:pt x="250825" y="3949700"/>
                  </a:lnTo>
                  <a:lnTo>
                    <a:pt x="0" y="3949700"/>
                  </a:lnTo>
                  <a:lnTo>
                    <a:pt x="0" y="4064000"/>
                  </a:lnTo>
                  <a:lnTo>
                    <a:pt x="250825" y="4064000"/>
                  </a:lnTo>
                  <a:lnTo>
                    <a:pt x="257581" y="4061396"/>
                  </a:lnTo>
                  <a:lnTo>
                    <a:pt x="260731" y="4058247"/>
                  </a:lnTo>
                  <a:lnTo>
                    <a:pt x="263334" y="4051490"/>
                  </a:lnTo>
                  <a:lnTo>
                    <a:pt x="263334" y="3962222"/>
                  </a:lnTo>
                  <a:close/>
                </a:path>
                <a:path w="4683125" h="4216400">
                  <a:moveTo>
                    <a:pt x="276034" y="3808425"/>
                  </a:moveTo>
                  <a:lnTo>
                    <a:pt x="273710" y="3802418"/>
                  </a:lnTo>
                  <a:lnTo>
                    <a:pt x="270916" y="3799624"/>
                  </a:lnTo>
                  <a:lnTo>
                    <a:pt x="264909" y="3797300"/>
                  </a:lnTo>
                  <a:lnTo>
                    <a:pt x="0" y="3797300"/>
                  </a:lnTo>
                  <a:lnTo>
                    <a:pt x="0" y="3898900"/>
                  </a:lnTo>
                  <a:lnTo>
                    <a:pt x="264909" y="3898900"/>
                  </a:lnTo>
                  <a:lnTo>
                    <a:pt x="270916" y="3896588"/>
                  </a:lnTo>
                  <a:lnTo>
                    <a:pt x="273710" y="3893794"/>
                  </a:lnTo>
                  <a:lnTo>
                    <a:pt x="276034" y="3887787"/>
                  </a:lnTo>
                  <a:lnTo>
                    <a:pt x="276034" y="3808425"/>
                  </a:lnTo>
                  <a:close/>
                </a:path>
                <a:path w="4683125" h="4216400">
                  <a:moveTo>
                    <a:pt x="314134" y="3644722"/>
                  </a:moveTo>
                  <a:lnTo>
                    <a:pt x="311531" y="3637953"/>
                  </a:lnTo>
                  <a:lnTo>
                    <a:pt x="308381" y="3634816"/>
                  </a:lnTo>
                  <a:lnTo>
                    <a:pt x="301625" y="3632200"/>
                  </a:lnTo>
                  <a:lnTo>
                    <a:pt x="0" y="3632200"/>
                  </a:lnTo>
                  <a:lnTo>
                    <a:pt x="0" y="3746500"/>
                  </a:lnTo>
                  <a:lnTo>
                    <a:pt x="301625" y="3746500"/>
                  </a:lnTo>
                  <a:lnTo>
                    <a:pt x="308381" y="3743896"/>
                  </a:lnTo>
                  <a:lnTo>
                    <a:pt x="311531" y="3740747"/>
                  </a:lnTo>
                  <a:lnTo>
                    <a:pt x="314134" y="3733990"/>
                  </a:lnTo>
                  <a:lnTo>
                    <a:pt x="314134" y="3644722"/>
                  </a:lnTo>
                  <a:close/>
                </a:path>
                <a:path w="4683125" h="4216400">
                  <a:moveTo>
                    <a:pt x="326834" y="3492309"/>
                  </a:moveTo>
                  <a:lnTo>
                    <a:pt x="324231" y="3485553"/>
                  </a:lnTo>
                  <a:lnTo>
                    <a:pt x="321081" y="3482403"/>
                  </a:lnTo>
                  <a:lnTo>
                    <a:pt x="314325" y="3479800"/>
                  </a:lnTo>
                  <a:lnTo>
                    <a:pt x="0" y="3479800"/>
                  </a:lnTo>
                  <a:lnTo>
                    <a:pt x="0" y="3594100"/>
                  </a:lnTo>
                  <a:lnTo>
                    <a:pt x="314325" y="3594100"/>
                  </a:lnTo>
                  <a:lnTo>
                    <a:pt x="321081" y="3591496"/>
                  </a:lnTo>
                  <a:lnTo>
                    <a:pt x="324231" y="3588347"/>
                  </a:lnTo>
                  <a:lnTo>
                    <a:pt x="326834" y="3581590"/>
                  </a:lnTo>
                  <a:lnTo>
                    <a:pt x="326834" y="3492309"/>
                  </a:lnTo>
                  <a:close/>
                </a:path>
                <a:path w="4683125" h="4216400">
                  <a:moveTo>
                    <a:pt x="339534" y="3327209"/>
                  </a:moveTo>
                  <a:lnTo>
                    <a:pt x="336931" y="3320453"/>
                  </a:lnTo>
                  <a:lnTo>
                    <a:pt x="333781" y="3317303"/>
                  </a:lnTo>
                  <a:lnTo>
                    <a:pt x="327025" y="3314700"/>
                  </a:lnTo>
                  <a:lnTo>
                    <a:pt x="0" y="3314700"/>
                  </a:lnTo>
                  <a:lnTo>
                    <a:pt x="0" y="3429000"/>
                  </a:lnTo>
                  <a:lnTo>
                    <a:pt x="327025" y="3429000"/>
                  </a:lnTo>
                  <a:lnTo>
                    <a:pt x="333781" y="3426396"/>
                  </a:lnTo>
                  <a:lnTo>
                    <a:pt x="336931" y="3423247"/>
                  </a:lnTo>
                  <a:lnTo>
                    <a:pt x="339534" y="3416490"/>
                  </a:lnTo>
                  <a:lnTo>
                    <a:pt x="339534" y="3327209"/>
                  </a:lnTo>
                  <a:close/>
                </a:path>
                <a:path w="4683125" h="4216400">
                  <a:moveTo>
                    <a:pt x="352234" y="3174822"/>
                  </a:moveTo>
                  <a:lnTo>
                    <a:pt x="349631" y="3168053"/>
                  </a:lnTo>
                  <a:lnTo>
                    <a:pt x="346481" y="3164916"/>
                  </a:lnTo>
                  <a:lnTo>
                    <a:pt x="339712" y="3162300"/>
                  </a:lnTo>
                  <a:lnTo>
                    <a:pt x="0" y="3162300"/>
                  </a:lnTo>
                  <a:lnTo>
                    <a:pt x="0" y="3276600"/>
                  </a:lnTo>
                  <a:lnTo>
                    <a:pt x="339725" y="3276600"/>
                  </a:lnTo>
                  <a:lnTo>
                    <a:pt x="346481" y="3273996"/>
                  </a:lnTo>
                  <a:lnTo>
                    <a:pt x="349631" y="3270847"/>
                  </a:lnTo>
                  <a:lnTo>
                    <a:pt x="352234" y="3264090"/>
                  </a:lnTo>
                  <a:lnTo>
                    <a:pt x="352234" y="3174822"/>
                  </a:lnTo>
                  <a:close/>
                </a:path>
                <a:path w="4683125" h="4216400">
                  <a:moveTo>
                    <a:pt x="352234" y="3009709"/>
                  </a:moveTo>
                  <a:lnTo>
                    <a:pt x="349631" y="3002953"/>
                  </a:lnTo>
                  <a:lnTo>
                    <a:pt x="346481" y="2999803"/>
                  </a:lnTo>
                  <a:lnTo>
                    <a:pt x="339712" y="2997200"/>
                  </a:lnTo>
                  <a:lnTo>
                    <a:pt x="0" y="2997200"/>
                  </a:lnTo>
                  <a:lnTo>
                    <a:pt x="0" y="3111500"/>
                  </a:lnTo>
                  <a:lnTo>
                    <a:pt x="339725" y="3111500"/>
                  </a:lnTo>
                  <a:lnTo>
                    <a:pt x="346481" y="3108896"/>
                  </a:lnTo>
                  <a:lnTo>
                    <a:pt x="349631" y="3105747"/>
                  </a:lnTo>
                  <a:lnTo>
                    <a:pt x="352234" y="3098990"/>
                  </a:lnTo>
                  <a:lnTo>
                    <a:pt x="352234" y="3009709"/>
                  </a:lnTo>
                  <a:close/>
                </a:path>
                <a:path w="4683125" h="4216400">
                  <a:moveTo>
                    <a:pt x="364934" y="2857309"/>
                  </a:moveTo>
                  <a:lnTo>
                    <a:pt x="362331" y="2850553"/>
                  </a:lnTo>
                  <a:lnTo>
                    <a:pt x="359181" y="2847403"/>
                  </a:lnTo>
                  <a:lnTo>
                    <a:pt x="352425" y="2844800"/>
                  </a:lnTo>
                  <a:lnTo>
                    <a:pt x="0" y="2844800"/>
                  </a:lnTo>
                  <a:lnTo>
                    <a:pt x="0" y="2959100"/>
                  </a:lnTo>
                  <a:lnTo>
                    <a:pt x="352425" y="2959100"/>
                  </a:lnTo>
                  <a:lnTo>
                    <a:pt x="359181" y="2956496"/>
                  </a:lnTo>
                  <a:lnTo>
                    <a:pt x="362331" y="2953347"/>
                  </a:lnTo>
                  <a:lnTo>
                    <a:pt x="364934" y="2946590"/>
                  </a:lnTo>
                  <a:lnTo>
                    <a:pt x="364934" y="2857309"/>
                  </a:lnTo>
                  <a:close/>
                </a:path>
                <a:path w="4683125" h="4216400">
                  <a:moveTo>
                    <a:pt x="364934" y="2692209"/>
                  </a:moveTo>
                  <a:lnTo>
                    <a:pt x="362331" y="2685453"/>
                  </a:lnTo>
                  <a:lnTo>
                    <a:pt x="359181" y="2682303"/>
                  </a:lnTo>
                  <a:lnTo>
                    <a:pt x="352425" y="2679700"/>
                  </a:lnTo>
                  <a:lnTo>
                    <a:pt x="0" y="2679700"/>
                  </a:lnTo>
                  <a:lnTo>
                    <a:pt x="0" y="2794000"/>
                  </a:lnTo>
                  <a:lnTo>
                    <a:pt x="352425" y="2794000"/>
                  </a:lnTo>
                  <a:lnTo>
                    <a:pt x="359181" y="2791396"/>
                  </a:lnTo>
                  <a:lnTo>
                    <a:pt x="362331" y="2788247"/>
                  </a:lnTo>
                  <a:lnTo>
                    <a:pt x="364934" y="2781490"/>
                  </a:lnTo>
                  <a:lnTo>
                    <a:pt x="364934" y="2692209"/>
                  </a:lnTo>
                  <a:close/>
                </a:path>
                <a:path w="4683125" h="4216400">
                  <a:moveTo>
                    <a:pt x="390334" y="2539809"/>
                  </a:moveTo>
                  <a:lnTo>
                    <a:pt x="387731" y="2533053"/>
                  </a:lnTo>
                  <a:lnTo>
                    <a:pt x="384581" y="2529903"/>
                  </a:lnTo>
                  <a:lnTo>
                    <a:pt x="377825" y="2527300"/>
                  </a:lnTo>
                  <a:lnTo>
                    <a:pt x="0" y="2527300"/>
                  </a:lnTo>
                  <a:lnTo>
                    <a:pt x="0" y="2641600"/>
                  </a:lnTo>
                  <a:lnTo>
                    <a:pt x="377812" y="2641600"/>
                  </a:lnTo>
                  <a:lnTo>
                    <a:pt x="384581" y="2638996"/>
                  </a:lnTo>
                  <a:lnTo>
                    <a:pt x="387731" y="2635847"/>
                  </a:lnTo>
                  <a:lnTo>
                    <a:pt x="390334" y="2629090"/>
                  </a:lnTo>
                  <a:lnTo>
                    <a:pt x="390334" y="2539809"/>
                  </a:lnTo>
                  <a:close/>
                </a:path>
                <a:path w="4683125" h="4216400">
                  <a:moveTo>
                    <a:pt x="390334" y="2386025"/>
                  </a:moveTo>
                  <a:lnTo>
                    <a:pt x="388010" y="2380018"/>
                  </a:lnTo>
                  <a:lnTo>
                    <a:pt x="385216" y="2377224"/>
                  </a:lnTo>
                  <a:lnTo>
                    <a:pt x="379209" y="2374900"/>
                  </a:lnTo>
                  <a:lnTo>
                    <a:pt x="0" y="2374900"/>
                  </a:lnTo>
                  <a:lnTo>
                    <a:pt x="0" y="2476500"/>
                  </a:lnTo>
                  <a:lnTo>
                    <a:pt x="379209" y="2476500"/>
                  </a:lnTo>
                  <a:lnTo>
                    <a:pt x="385216" y="2474176"/>
                  </a:lnTo>
                  <a:lnTo>
                    <a:pt x="388010" y="2471382"/>
                  </a:lnTo>
                  <a:lnTo>
                    <a:pt x="390334" y="2465374"/>
                  </a:lnTo>
                  <a:lnTo>
                    <a:pt x="390334" y="2386025"/>
                  </a:lnTo>
                  <a:close/>
                </a:path>
                <a:path w="4683125" h="4216400">
                  <a:moveTo>
                    <a:pt x="428434" y="2222309"/>
                  </a:moveTo>
                  <a:lnTo>
                    <a:pt x="425831" y="2215553"/>
                  </a:lnTo>
                  <a:lnTo>
                    <a:pt x="422681" y="2212403"/>
                  </a:lnTo>
                  <a:lnTo>
                    <a:pt x="415925" y="2209800"/>
                  </a:lnTo>
                  <a:lnTo>
                    <a:pt x="0" y="2209800"/>
                  </a:lnTo>
                  <a:lnTo>
                    <a:pt x="0" y="2324100"/>
                  </a:lnTo>
                  <a:lnTo>
                    <a:pt x="415912" y="2324100"/>
                  </a:lnTo>
                  <a:lnTo>
                    <a:pt x="422681" y="2321496"/>
                  </a:lnTo>
                  <a:lnTo>
                    <a:pt x="425831" y="2318347"/>
                  </a:lnTo>
                  <a:lnTo>
                    <a:pt x="428434" y="2311590"/>
                  </a:lnTo>
                  <a:lnTo>
                    <a:pt x="428434" y="2222309"/>
                  </a:lnTo>
                  <a:close/>
                </a:path>
                <a:path w="4683125" h="4216400">
                  <a:moveTo>
                    <a:pt x="441134" y="2069909"/>
                  </a:moveTo>
                  <a:lnTo>
                    <a:pt x="438531" y="2063153"/>
                  </a:lnTo>
                  <a:lnTo>
                    <a:pt x="435381" y="2060003"/>
                  </a:lnTo>
                  <a:lnTo>
                    <a:pt x="428612" y="2057400"/>
                  </a:lnTo>
                  <a:lnTo>
                    <a:pt x="0" y="2057400"/>
                  </a:lnTo>
                  <a:lnTo>
                    <a:pt x="0" y="2171700"/>
                  </a:lnTo>
                  <a:lnTo>
                    <a:pt x="428625" y="2171700"/>
                  </a:lnTo>
                  <a:lnTo>
                    <a:pt x="435381" y="2169096"/>
                  </a:lnTo>
                  <a:lnTo>
                    <a:pt x="438531" y="2165947"/>
                  </a:lnTo>
                  <a:lnTo>
                    <a:pt x="441134" y="2159190"/>
                  </a:lnTo>
                  <a:lnTo>
                    <a:pt x="441134" y="2069909"/>
                  </a:lnTo>
                  <a:close/>
                </a:path>
                <a:path w="4683125" h="4216400">
                  <a:moveTo>
                    <a:pt x="441134" y="1904809"/>
                  </a:moveTo>
                  <a:lnTo>
                    <a:pt x="438531" y="1898053"/>
                  </a:lnTo>
                  <a:lnTo>
                    <a:pt x="435381" y="1894903"/>
                  </a:lnTo>
                  <a:lnTo>
                    <a:pt x="428612" y="1892300"/>
                  </a:lnTo>
                  <a:lnTo>
                    <a:pt x="0" y="1892300"/>
                  </a:lnTo>
                  <a:lnTo>
                    <a:pt x="0" y="2006600"/>
                  </a:lnTo>
                  <a:lnTo>
                    <a:pt x="428625" y="2006600"/>
                  </a:lnTo>
                  <a:lnTo>
                    <a:pt x="435381" y="2003996"/>
                  </a:lnTo>
                  <a:lnTo>
                    <a:pt x="438531" y="2000846"/>
                  </a:lnTo>
                  <a:lnTo>
                    <a:pt x="441134" y="1994090"/>
                  </a:lnTo>
                  <a:lnTo>
                    <a:pt x="441134" y="1904809"/>
                  </a:lnTo>
                  <a:close/>
                </a:path>
                <a:path w="4683125" h="4216400">
                  <a:moveTo>
                    <a:pt x="441134" y="1752409"/>
                  </a:moveTo>
                  <a:lnTo>
                    <a:pt x="438531" y="1745653"/>
                  </a:lnTo>
                  <a:lnTo>
                    <a:pt x="435381" y="1742503"/>
                  </a:lnTo>
                  <a:lnTo>
                    <a:pt x="428612" y="1739900"/>
                  </a:lnTo>
                  <a:lnTo>
                    <a:pt x="0" y="1739900"/>
                  </a:lnTo>
                  <a:lnTo>
                    <a:pt x="0" y="1854200"/>
                  </a:lnTo>
                  <a:lnTo>
                    <a:pt x="428625" y="1854200"/>
                  </a:lnTo>
                  <a:lnTo>
                    <a:pt x="435381" y="1851596"/>
                  </a:lnTo>
                  <a:lnTo>
                    <a:pt x="438531" y="1848446"/>
                  </a:lnTo>
                  <a:lnTo>
                    <a:pt x="441134" y="1841690"/>
                  </a:lnTo>
                  <a:lnTo>
                    <a:pt x="441134" y="1752409"/>
                  </a:lnTo>
                  <a:close/>
                </a:path>
                <a:path w="4683125" h="4216400">
                  <a:moveTo>
                    <a:pt x="491934" y="1587309"/>
                  </a:moveTo>
                  <a:lnTo>
                    <a:pt x="489331" y="1580553"/>
                  </a:lnTo>
                  <a:lnTo>
                    <a:pt x="486181" y="1577403"/>
                  </a:lnTo>
                  <a:lnTo>
                    <a:pt x="479425" y="1574800"/>
                  </a:lnTo>
                  <a:lnTo>
                    <a:pt x="0" y="1574800"/>
                  </a:lnTo>
                  <a:lnTo>
                    <a:pt x="0" y="1689100"/>
                  </a:lnTo>
                  <a:lnTo>
                    <a:pt x="479425" y="1689100"/>
                  </a:lnTo>
                  <a:lnTo>
                    <a:pt x="486181" y="1686496"/>
                  </a:lnTo>
                  <a:lnTo>
                    <a:pt x="489331" y="1683346"/>
                  </a:lnTo>
                  <a:lnTo>
                    <a:pt x="491934" y="1676590"/>
                  </a:lnTo>
                  <a:lnTo>
                    <a:pt x="491934" y="1587309"/>
                  </a:lnTo>
                  <a:close/>
                </a:path>
                <a:path w="4683125" h="4216400">
                  <a:moveTo>
                    <a:pt x="491934" y="1434909"/>
                  </a:moveTo>
                  <a:lnTo>
                    <a:pt x="489331" y="1428153"/>
                  </a:lnTo>
                  <a:lnTo>
                    <a:pt x="486181" y="1425003"/>
                  </a:lnTo>
                  <a:lnTo>
                    <a:pt x="479425" y="1422400"/>
                  </a:lnTo>
                  <a:lnTo>
                    <a:pt x="0" y="1422400"/>
                  </a:lnTo>
                  <a:lnTo>
                    <a:pt x="0" y="1536700"/>
                  </a:lnTo>
                  <a:lnTo>
                    <a:pt x="479425" y="1536700"/>
                  </a:lnTo>
                  <a:lnTo>
                    <a:pt x="486181" y="1534109"/>
                  </a:lnTo>
                  <a:lnTo>
                    <a:pt x="489331" y="1530959"/>
                  </a:lnTo>
                  <a:lnTo>
                    <a:pt x="491934" y="1524190"/>
                  </a:lnTo>
                  <a:lnTo>
                    <a:pt x="491934" y="1434909"/>
                  </a:lnTo>
                  <a:close/>
                </a:path>
                <a:path w="4683125" h="4216400">
                  <a:moveTo>
                    <a:pt x="491934" y="1281125"/>
                  </a:moveTo>
                  <a:lnTo>
                    <a:pt x="489610" y="1275118"/>
                  </a:lnTo>
                  <a:lnTo>
                    <a:pt x="486816" y="1272324"/>
                  </a:lnTo>
                  <a:lnTo>
                    <a:pt x="480809" y="1270000"/>
                  </a:lnTo>
                  <a:lnTo>
                    <a:pt x="0" y="1270000"/>
                  </a:lnTo>
                  <a:lnTo>
                    <a:pt x="0" y="1371600"/>
                  </a:lnTo>
                  <a:lnTo>
                    <a:pt x="480809" y="1371600"/>
                  </a:lnTo>
                  <a:lnTo>
                    <a:pt x="486816" y="1369275"/>
                  </a:lnTo>
                  <a:lnTo>
                    <a:pt x="489610" y="1366481"/>
                  </a:lnTo>
                  <a:lnTo>
                    <a:pt x="491934" y="1360474"/>
                  </a:lnTo>
                  <a:lnTo>
                    <a:pt x="491934" y="1281125"/>
                  </a:lnTo>
                  <a:close/>
                </a:path>
                <a:path w="4683125" h="4216400">
                  <a:moveTo>
                    <a:pt x="504634" y="1117409"/>
                  </a:moveTo>
                  <a:lnTo>
                    <a:pt x="502031" y="1110653"/>
                  </a:lnTo>
                  <a:lnTo>
                    <a:pt x="498881" y="1107503"/>
                  </a:lnTo>
                  <a:lnTo>
                    <a:pt x="492125" y="1104900"/>
                  </a:lnTo>
                  <a:lnTo>
                    <a:pt x="0" y="1104900"/>
                  </a:lnTo>
                  <a:lnTo>
                    <a:pt x="0" y="1219200"/>
                  </a:lnTo>
                  <a:lnTo>
                    <a:pt x="492125" y="1219200"/>
                  </a:lnTo>
                  <a:lnTo>
                    <a:pt x="498881" y="1216596"/>
                  </a:lnTo>
                  <a:lnTo>
                    <a:pt x="502031" y="1213446"/>
                  </a:lnTo>
                  <a:lnTo>
                    <a:pt x="504634" y="1206690"/>
                  </a:lnTo>
                  <a:lnTo>
                    <a:pt x="504634" y="1117409"/>
                  </a:lnTo>
                  <a:close/>
                </a:path>
                <a:path w="4683125" h="4216400">
                  <a:moveTo>
                    <a:pt x="1292034" y="965009"/>
                  </a:moveTo>
                  <a:lnTo>
                    <a:pt x="1289431" y="958253"/>
                  </a:lnTo>
                  <a:lnTo>
                    <a:pt x="1286281" y="955103"/>
                  </a:lnTo>
                  <a:lnTo>
                    <a:pt x="1279525" y="952500"/>
                  </a:lnTo>
                  <a:lnTo>
                    <a:pt x="0" y="952500"/>
                  </a:lnTo>
                  <a:lnTo>
                    <a:pt x="0" y="1066800"/>
                  </a:lnTo>
                  <a:lnTo>
                    <a:pt x="1279525" y="1066800"/>
                  </a:lnTo>
                  <a:lnTo>
                    <a:pt x="1286281" y="1064196"/>
                  </a:lnTo>
                  <a:lnTo>
                    <a:pt x="1289431" y="1061046"/>
                  </a:lnTo>
                  <a:lnTo>
                    <a:pt x="1292034" y="1054290"/>
                  </a:lnTo>
                  <a:lnTo>
                    <a:pt x="1292034" y="965009"/>
                  </a:lnTo>
                  <a:close/>
                </a:path>
                <a:path w="4683125" h="4216400">
                  <a:moveTo>
                    <a:pt x="1419034" y="799909"/>
                  </a:moveTo>
                  <a:lnTo>
                    <a:pt x="1416431" y="793153"/>
                  </a:lnTo>
                  <a:lnTo>
                    <a:pt x="1413281" y="790003"/>
                  </a:lnTo>
                  <a:lnTo>
                    <a:pt x="1406525" y="787400"/>
                  </a:lnTo>
                  <a:lnTo>
                    <a:pt x="0" y="787400"/>
                  </a:lnTo>
                  <a:lnTo>
                    <a:pt x="0" y="901700"/>
                  </a:lnTo>
                  <a:lnTo>
                    <a:pt x="1406525" y="901700"/>
                  </a:lnTo>
                  <a:lnTo>
                    <a:pt x="1413281" y="899096"/>
                  </a:lnTo>
                  <a:lnTo>
                    <a:pt x="1416431" y="895946"/>
                  </a:lnTo>
                  <a:lnTo>
                    <a:pt x="1419034" y="889190"/>
                  </a:lnTo>
                  <a:lnTo>
                    <a:pt x="1419034" y="799909"/>
                  </a:lnTo>
                  <a:close/>
                </a:path>
                <a:path w="4683125" h="4216400">
                  <a:moveTo>
                    <a:pt x="2308034" y="647509"/>
                  </a:moveTo>
                  <a:lnTo>
                    <a:pt x="2305431" y="640753"/>
                  </a:lnTo>
                  <a:lnTo>
                    <a:pt x="2302281" y="637603"/>
                  </a:lnTo>
                  <a:lnTo>
                    <a:pt x="2295525" y="635000"/>
                  </a:lnTo>
                  <a:lnTo>
                    <a:pt x="0" y="635000"/>
                  </a:lnTo>
                  <a:lnTo>
                    <a:pt x="0" y="749300"/>
                  </a:lnTo>
                  <a:lnTo>
                    <a:pt x="2295525" y="749300"/>
                  </a:lnTo>
                  <a:lnTo>
                    <a:pt x="2302281" y="746696"/>
                  </a:lnTo>
                  <a:lnTo>
                    <a:pt x="2305431" y="743546"/>
                  </a:lnTo>
                  <a:lnTo>
                    <a:pt x="2308034" y="736790"/>
                  </a:lnTo>
                  <a:lnTo>
                    <a:pt x="2308034" y="647509"/>
                  </a:lnTo>
                  <a:close/>
                </a:path>
                <a:path w="4683125" h="4216400">
                  <a:moveTo>
                    <a:pt x="2396934" y="482409"/>
                  </a:moveTo>
                  <a:lnTo>
                    <a:pt x="2394331" y="475653"/>
                  </a:lnTo>
                  <a:lnTo>
                    <a:pt x="2391181" y="472503"/>
                  </a:lnTo>
                  <a:lnTo>
                    <a:pt x="2384412" y="469900"/>
                  </a:lnTo>
                  <a:lnTo>
                    <a:pt x="0" y="469900"/>
                  </a:lnTo>
                  <a:lnTo>
                    <a:pt x="0" y="584200"/>
                  </a:lnTo>
                  <a:lnTo>
                    <a:pt x="2384425" y="584200"/>
                  </a:lnTo>
                  <a:lnTo>
                    <a:pt x="2391181" y="581596"/>
                  </a:lnTo>
                  <a:lnTo>
                    <a:pt x="2394331" y="578446"/>
                  </a:lnTo>
                  <a:lnTo>
                    <a:pt x="2396934" y="571690"/>
                  </a:lnTo>
                  <a:lnTo>
                    <a:pt x="2396934" y="482409"/>
                  </a:lnTo>
                  <a:close/>
                </a:path>
                <a:path w="4683125" h="4216400">
                  <a:moveTo>
                    <a:pt x="2574734" y="330009"/>
                  </a:moveTo>
                  <a:lnTo>
                    <a:pt x="2572131" y="323253"/>
                  </a:lnTo>
                  <a:lnTo>
                    <a:pt x="2568981" y="320103"/>
                  </a:lnTo>
                  <a:lnTo>
                    <a:pt x="2562225" y="317500"/>
                  </a:lnTo>
                  <a:lnTo>
                    <a:pt x="0" y="317500"/>
                  </a:lnTo>
                  <a:lnTo>
                    <a:pt x="0" y="431800"/>
                  </a:lnTo>
                  <a:lnTo>
                    <a:pt x="2562225" y="431800"/>
                  </a:lnTo>
                  <a:lnTo>
                    <a:pt x="2568981" y="429196"/>
                  </a:lnTo>
                  <a:lnTo>
                    <a:pt x="2572131" y="426046"/>
                  </a:lnTo>
                  <a:lnTo>
                    <a:pt x="2574734" y="419290"/>
                  </a:lnTo>
                  <a:lnTo>
                    <a:pt x="2574734" y="330009"/>
                  </a:lnTo>
                  <a:close/>
                </a:path>
                <a:path w="4683125" h="4216400">
                  <a:moveTo>
                    <a:pt x="2828734" y="176225"/>
                  </a:moveTo>
                  <a:lnTo>
                    <a:pt x="2826410" y="170218"/>
                  </a:lnTo>
                  <a:lnTo>
                    <a:pt x="2823616" y="167424"/>
                  </a:lnTo>
                  <a:lnTo>
                    <a:pt x="2817609" y="165100"/>
                  </a:lnTo>
                  <a:lnTo>
                    <a:pt x="0" y="165100"/>
                  </a:lnTo>
                  <a:lnTo>
                    <a:pt x="0" y="266700"/>
                  </a:lnTo>
                  <a:lnTo>
                    <a:pt x="2817609" y="266700"/>
                  </a:lnTo>
                  <a:lnTo>
                    <a:pt x="2823616" y="264375"/>
                  </a:lnTo>
                  <a:lnTo>
                    <a:pt x="2826410" y="261581"/>
                  </a:lnTo>
                  <a:lnTo>
                    <a:pt x="2828734" y="255574"/>
                  </a:lnTo>
                  <a:lnTo>
                    <a:pt x="2828734" y="176225"/>
                  </a:lnTo>
                  <a:close/>
                </a:path>
                <a:path w="4683125" h="4216400">
                  <a:moveTo>
                    <a:pt x="4682934" y="12509"/>
                  </a:moveTo>
                  <a:lnTo>
                    <a:pt x="4680331" y="5753"/>
                  </a:lnTo>
                  <a:lnTo>
                    <a:pt x="4677181" y="2603"/>
                  </a:lnTo>
                  <a:lnTo>
                    <a:pt x="4670425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4670425" y="114300"/>
                  </a:lnTo>
                  <a:lnTo>
                    <a:pt x="4677181" y="111696"/>
                  </a:lnTo>
                  <a:lnTo>
                    <a:pt x="4680331" y="108546"/>
                  </a:lnTo>
                  <a:lnTo>
                    <a:pt x="4682934" y="101790"/>
                  </a:lnTo>
                  <a:lnTo>
                    <a:pt x="4682934" y="12509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4765" y="4955032"/>
              <a:ext cx="250634" cy="1143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4765" y="5107432"/>
              <a:ext cx="187134" cy="114300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8896336" y="662436"/>
            <a:ext cx="0" cy="4584700"/>
          </a:xfrm>
          <a:custGeom>
            <a:avLst/>
            <a:gdLst/>
            <a:ahLst/>
            <a:cxnLst/>
            <a:rect l="l" t="t" r="r" b="b"/>
            <a:pathLst>
              <a:path w="0" h="4584700">
                <a:moveTo>
                  <a:pt x="0" y="0"/>
                </a:moveTo>
                <a:lnTo>
                  <a:pt x="0" y="4584701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54519" y="637658"/>
            <a:ext cx="3046095" cy="46158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038985" marR="5080" indent="17145">
              <a:lnSpc>
                <a:spcPct val="115399"/>
              </a:lnSpc>
              <a:spcBef>
                <a:spcPts val="90"/>
              </a:spcBef>
            </a:pPr>
            <a:r>
              <a:rPr dirty="0" sz="900">
                <a:latin typeface="Arial"/>
                <a:cs typeface="Arial"/>
              </a:rPr>
              <a:t>Registered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 </a:t>
            </a:r>
            <a:r>
              <a:rPr dirty="0" sz="900">
                <a:latin typeface="Arial"/>
                <a:cs typeface="Arial"/>
              </a:rPr>
              <a:t>Nursing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70"/>
              </a:spcBef>
            </a:pP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Workers,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2115820" marR="5080" indent="-105410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Home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 </a:t>
            </a: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r" marL="1337945" marR="5080" indent="-374015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Services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Managers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Records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Specialists </a:t>
            </a:r>
            <a:r>
              <a:rPr dirty="0" sz="900">
                <a:latin typeface="Arial"/>
                <a:cs typeface="Arial"/>
              </a:rPr>
              <a:t>Physicians,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just" marL="1949450" marR="5080" indent="-101600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Pharmacy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>
                <a:latin typeface="Arial"/>
                <a:cs typeface="Arial"/>
              </a:rPr>
              <a:t>Physical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Nurse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Practitioners </a:t>
            </a:r>
            <a:r>
              <a:rPr dirty="0" sz="900">
                <a:latin typeface="Arial"/>
                <a:cs typeface="Arial"/>
              </a:rPr>
              <a:t>Physician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 </a:t>
            </a:r>
            <a:r>
              <a:rPr dirty="0" sz="900">
                <a:latin typeface="Arial"/>
                <a:cs typeface="Arial"/>
              </a:rPr>
              <a:t>Massage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5"/>
              </a:spcBef>
            </a:pP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Technicians,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1574165" marR="5080" indent="63500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Social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Workers </a:t>
            </a:r>
            <a:r>
              <a:rPr dirty="0" sz="900">
                <a:latin typeface="Arial"/>
                <a:cs typeface="Arial"/>
              </a:rPr>
              <a:t>Family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Medicine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Physicians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5"/>
              </a:spcBef>
            </a:pP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Practical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Vocational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</a:t>
            </a:r>
            <a:endParaRPr sz="900">
              <a:latin typeface="Arial"/>
              <a:cs typeface="Arial"/>
            </a:endParaRPr>
          </a:p>
          <a:p>
            <a:pPr algn="r" marL="12700" marR="5080" indent="1834514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Surgical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Technologists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Practitioners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Technical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Workers,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2109470" marR="5080" indent="-309880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Psychiatric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Hygienists Pharmacists </a:t>
            </a:r>
            <a:r>
              <a:rPr dirty="0" sz="900">
                <a:latin typeface="Arial"/>
                <a:cs typeface="Arial"/>
              </a:rPr>
              <a:t>Dentists,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General</a:t>
            </a:r>
            <a:endParaRPr sz="900">
              <a:latin typeface="Arial"/>
              <a:cs typeface="Arial"/>
            </a:endParaRPr>
          </a:p>
          <a:p>
            <a:pPr algn="r" marL="828040" marR="5080" indent="-228600">
              <a:lnSpc>
                <a:spcPct val="115399"/>
              </a:lnSpc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Clinical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Laboratory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Technologists </a:t>
            </a:r>
            <a:r>
              <a:rPr dirty="0" sz="900">
                <a:latin typeface="Arial"/>
                <a:cs typeface="Arial"/>
              </a:rPr>
              <a:t>Radiologic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L="1369695" marR="5080" indent="372745">
              <a:lnSpc>
                <a:spcPct val="115399"/>
              </a:lnSpc>
            </a:pPr>
            <a:r>
              <a:rPr dirty="0" sz="900" spc="10">
                <a:latin typeface="Arial"/>
                <a:cs typeface="Arial"/>
              </a:rPr>
              <a:t>Occupational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Speech-Language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Pathologists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39134" y="5293269"/>
            <a:ext cx="9144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00803" y="5293269"/>
            <a:ext cx="22352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25">
                <a:latin typeface="Arial"/>
                <a:cs typeface="Arial"/>
              </a:rPr>
              <a:t>400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28321" y="5293269"/>
            <a:ext cx="22352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25">
                <a:latin typeface="Arial"/>
                <a:cs typeface="Arial"/>
              </a:rPr>
              <a:t>800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06449" y="529326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1,200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33967" y="529326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1,600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74008" y="1732770"/>
            <a:ext cx="619760" cy="354266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27660">
              <a:lnSpc>
                <a:spcPts val="14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152</a:t>
            </a:r>
            <a:endParaRPr sz="1300">
              <a:latin typeface="Arial"/>
              <a:cs typeface="Arial"/>
            </a:endParaRPr>
          </a:p>
          <a:p>
            <a:pPr marL="31432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148</a:t>
            </a:r>
            <a:endParaRPr sz="1300">
              <a:latin typeface="Arial"/>
              <a:cs typeface="Arial"/>
            </a:endParaRPr>
          </a:p>
          <a:p>
            <a:pPr marL="31432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148</a:t>
            </a:r>
            <a:endParaRPr sz="1300">
              <a:latin typeface="Arial"/>
              <a:cs typeface="Arial"/>
            </a:endParaRPr>
          </a:p>
          <a:p>
            <a:pPr marL="31115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147</a:t>
            </a:r>
            <a:endParaRPr sz="1300">
              <a:latin typeface="Arial"/>
              <a:cs typeface="Arial"/>
            </a:endParaRPr>
          </a:p>
          <a:p>
            <a:pPr marL="26797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134</a:t>
            </a:r>
            <a:endParaRPr sz="1300">
              <a:latin typeface="Arial"/>
              <a:cs typeface="Arial"/>
            </a:endParaRPr>
          </a:p>
          <a:p>
            <a:pPr marL="26797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134</a:t>
            </a:r>
            <a:endParaRPr sz="1300">
              <a:latin typeface="Arial"/>
              <a:cs typeface="Arial"/>
            </a:endParaRPr>
          </a:p>
          <a:p>
            <a:pPr marL="26479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133</a:t>
            </a:r>
            <a:endParaRPr sz="1300">
              <a:latin typeface="Arial"/>
              <a:cs typeface="Arial"/>
            </a:endParaRPr>
          </a:p>
          <a:p>
            <a:pPr marL="25463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130</a:t>
            </a:r>
            <a:endParaRPr sz="1300">
              <a:latin typeface="Arial"/>
              <a:cs typeface="Arial"/>
            </a:endParaRPr>
          </a:p>
          <a:p>
            <a:pPr marL="214629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118</a:t>
            </a:r>
            <a:endParaRPr sz="1300">
              <a:latin typeface="Arial"/>
              <a:cs typeface="Arial"/>
            </a:endParaRPr>
          </a:p>
          <a:p>
            <a:pPr marL="211454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117</a:t>
            </a:r>
            <a:endParaRPr sz="1300">
              <a:latin typeface="Arial"/>
              <a:cs typeface="Arial"/>
            </a:endParaRPr>
          </a:p>
          <a:p>
            <a:pPr marL="19177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111</a:t>
            </a:r>
            <a:endParaRPr sz="1300">
              <a:latin typeface="Arial"/>
              <a:cs typeface="Arial"/>
            </a:endParaRPr>
          </a:p>
          <a:p>
            <a:pPr marL="18859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110</a:t>
            </a:r>
            <a:endParaRPr sz="1300">
              <a:latin typeface="Arial"/>
              <a:cs typeface="Arial"/>
            </a:endParaRPr>
          </a:p>
          <a:p>
            <a:pPr marL="17843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107</a:t>
            </a:r>
            <a:endParaRPr sz="1300">
              <a:latin typeface="Arial"/>
              <a:cs typeface="Arial"/>
            </a:endParaRPr>
          </a:p>
          <a:p>
            <a:pPr marL="17526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106</a:t>
            </a:r>
            <a:endParaRPr sz="1300">
              <a:latin typeface="Arial"/>
              <a:cs typeface="Arial"/>
            </a:endParaRPr>
          </a:p>
          <a:p>
            <a:pPr marL="15811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101</a:t>
            </a:r>
            <a:endParaRPr sz="1300">
              <a:latin typeface="Arial"/>
              <a:cs typeface="Arial"/>
            </a:endParaRPr>
          </a:p>
          <a:p>
            <a:pPr marL="15176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99</a:t>
            </a:r>
            <a:endParaRPr sz="1300">
              <a:latin typeface="Arial"/>
              <a:cs typeface="Arial"/>
            </a:endParaRPr>
          </a:p>
          <a:p>
            <a:pPr marL="13208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93</a:t>
            </a:r>
            <a:endParaRPr sz="1300">
              <a:latin typeface="Arial"/>
              <a:cs typeface="Arial"/>
            </a:endParaRPr>
          </a:p>
          <a:p>
            <a:pPr marL="10223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84</a:t>
            </a:r>
            <a:endParaRPr sz="1300">
              <a:latin typeface="Arial"/>
              <a:cs typeface="Arial"/>
            </a:endParaRPr>
          </a:p>
          <a:p>
            <a:pPr marL="8191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78</a:t>
            </a:r>
            <a:endParaRPr sz="1300">
              <a:latin typeface="Arial"/>
              <a:cs typeface="Arial"/>
            </a:endParaRPr>
          </a:p>
          <a:p>
            <a:pPr marL="81915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78</a:t>
            </a:r>
            <a:endParaRPr sz="1300">
              <a:latin typeface="Arial"/>
              <a:cs typeface="Arial"/>
            </a:endParaRPr>
          </a:p>
          <a:p>
            <a:pPr marL="68580">
              <a:lnSpc>
                <a:spcPts val="1245"/>
              </a:lnSpc>
            </a:pPr>
            <a:r>
              <a:rPr dirty="0" sz="1300" spc="-25">
                <a:latin typeface="Arial"/>
                <a:cs typeface="Arial"/>
              </a:rPr>
              <a:t>74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dirty="0" sz="1300" spc="-25">
                <a:latin typeface="Arial"/>
                <a:cs typeface="Arial"/>
              </a:rPr>
              <a:t>57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882476" y="1574845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391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08600" y="1416921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429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91403" y="1258996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695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981001" y="1101072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722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63538" y="943147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777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5773" y="785223"/>
            <a:ext cx="30416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853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70976" y="627311"/>
            <a:ext cx="44323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1,412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842000" y="4719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6016739" y="445955"/>
            <a:ext cx="248221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>
                <a:latin typeface="Arial"/>
                <a:cs typeface="Arial"/>
              </a:rPr>
              <a:t>New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workers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annually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replacement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428135" y="1942407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4" y="0"/>
                </a:moveTo>
                <a:lnTo>
                  <a:pt x="1020096" y="963"/>
                </a:lnTo>
                <a:lnTo>
                  <a:pt x="974724" y="3853"/>
                </a:lnTo>
                <a:lnTo>
                  <a:pt x="929486" y="8669"/>
                </a:lnTo>
                <a:lnTo>
                  <a:pt x="884446" y="15412"/>
                </a:lnTo>
                <a:lnTo>
                  <a:pt x="839673" y="24081"/>
                </a:lnTo>
                <a:lnTo>
                  <a:pt x="795233" y="34677"/>
                </a:lnTo>
                <a:lnTo>
                  <a:pt x="751191" y="47199"/>
                </a:lnTo>
                <a:lnTo>
                  <a:pt x="707615" y="61648"/>
                </a:lnTo>
                <a:lnTo>
                  <a:pt x="664571" y="78024"/>
                </a:lnTo>
                <a:lnTo>
                  <a:pt x="622125" y="96325"/>
                </a:lnTo>
                <a:lnTo>
                  <a:pt x="580345" y="116554"/>
                </a:lnTo>
                <a:lnTo>
                  <a:pt x="539296" y="138709"/>
                </a:lnTo>
                <a:lnTo>
                  <a:pt x="499044" y="162790"/>
                </a:lnTo>
                <a:lnTo>
                  <a:pt x="459658" y="188798"/>
                </a:lnTo>
                <a:lnTo>
                  <a:pt x="421202" y="216733"/>
                </a:lnTo>
                <a:lnTo>
                  <a:pt x="383744" y="246594"/>
                </a:lnTo>
                <a:lnTo>
                  <a:pt x="347350" y="278382"/>
                </a:lnTo>
                <a:lnTo>
                  <a:pt x="312086" y="312096"/>
                </a:lnTo>
                <a:lnTo>
                  <a:pt x="278373" y="347359"/>
                </a:lnTo>
                <a:lnTo>
                  <a:pt x="246586" y="383754"/>
                </a:lnTo>
                <a:lnTo>
                  <a:pt x="216726" y="421212"/>
                </a:lnTo>
                <a:lnTo>
                  <a:pt x="188793" y="459667"/>
                </a:lnTo>
                <a:lnTo>
                  <a:pt x="162785" y="499054"/>
                </a:lnTo>
                <a:lnTo>
                  <a:pt x="138705" y="539305"/>
                </a:lnTo>
                <a:lnTo>
                  <a:pt x="116550" y="580354"/>
                </a:lnTo>
                <a:lnTo>
                  <a:pt x="96323" y="622135"/>
                </a:lnTo>
                <a:lnTo>
                  <a:pt x="78021" y="664580"/>
                </a:lnTo>
                <a:lnTo>
                  <a:pt x="61646" y="707624"/>
                </a:lnTo>
                <a:lnTo>
                  <a:pt x="47198" y="751201"/>
                </a:lnTo>
                <a:lnTo>
                  <a:pt x="34676" y="795242"/>
                </a:lnTo>
                <a:lnTo>
                  <a:pt x="24080" y="839683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3"/>
                </a:lnTo>
                <a:lnTo>
                  <a:pt x="15411" y="1246632"/>
                </a:lnTo>
                <a:lnTo>
                  <a:pt x="24080" y="1291405"/>
                </a:lnTo>
                <a:lnTo>
                  <a:pt x="34676" y="1335846"/>
                </a:lnTo>
                <a:lnTo>
                  <a:pt x="47198" y="1379888"/>
                </a:lnTo>
                <a:lnTo>
                  <a:pt x="61646" y="1423465"/>
                </a:lnTo>
                <a:lnTo>
                  <a:pt x="78021" y="1466510"/>
                </a:lnTo>
                <a:lnTo>
                  <a:pt x="96323" y="1508956"/>
                </a:lnTo>
                <a:lnTo>
                  <a:pt x="116550" y="1550737"/>
                </a:lnTo>
                <a:lnTo>
                  <a:pt x="138705" y="1591787"/>
                </a:lnTo>
                <a:lnTo>
                  <a:pt x="162785" y="1632039"/>
                </a:lnTo>
                <a:lnTo>
                  <a:pt x="188793" y="1671426"/>
                </a:lnTo>
                <a:lnTo>
                  <a:pt x="216726" y="1709883"/>
                </a:lnTo>
                <a:lnTo>
                  <a:pt x="246586" y="1747342"/>
                </a:lnTo>
                <a:lnTo>
                  <a:pt x="278373" y="1783737"/>
                </a:lnTo>
                <a:lnTo>
                  <a:pt x="312086" y="1819001"/>
                </a:lnTo>
                <a:lnTo>
                  <a:pt x="347350" y="1852715"/>
                </a:lnTo>
                <a:lnTo>
                  <a:pt x="383744" y="1884501"/>
                </a:lnTo>
                <a:lnTo>
                  <a:pt x="421202" y="1914361"/>
                </a:lnTo>
                <a:lnTo>
                  <a:pt x="459658" y="1942295"/>
                </a:lnTo>
                <a:lnTo>
                  <a:pt x="499044" y="1968302"/>
                </a:lnTo>
                <a:lnTo>
                  <a:pt x="539296" y="1992383"/>
                </a:lnTo>
                <a:lnTo>
                  <a:pt x="580345" y="2014537"/>
                </a:lnTo>
                <a:lnTo>
                  <a:pt x="622125" y="2034765"/>
                </a:lnTo>
                <a:lnTo>
                  <a:pt x="664571" y="2053066"/>
                </a:lnTo>
                <a:lnTo>
                  <a:pt x="707615" y="2069441"/>
                </a:lnTo>
                <a:lnTo>
                  <a:pt x="751191" y="2083890"/>
                </a:lnTo>
                <a:lnTo>
                  <a:pt x="795233" y="2096412"/>
                </a:lnTo>
                <a:lnTo>
                  <a:pt x="839673" y="2107007"/>
                </a:lnTo>
                <a:lnTo>
                  <a:pt x="884446" y="2115676"/>
                </a:lnTo>
                <a:lnTo>
                  <a:pt x="929486" y="2122419"/>
                </a:lnTo>
                <a:lnTo>
                  <a:pt x="974724" y="2127235"/>
                </a:lnTo>
                <a:lnTo>
                  <a:pt x="1020096" y="2130125"/>
                </a:lnTo>
                <a:lnTo>
                  <a:pt x="1065534" y="2131088"/>
                </a:lnTo>
                <a:lnTo>
                  <a:pt x="1110973" y="2130125"/>
                </a:lnTo>
                <a:lnTo>
                  <a:pt x="1156344" y="2127235"/>
                </a:lnTo>
                <a:lnTo>
                  <a:pt x="1201583" y="2122419"/>
                </a:lnTo>
                <a:lnTo>
                  <a:pt x="1246623" y="2115676"/>
                </a:lnTo>
                <a:lnTo>
                  <a:pt x="1291396" y="2107007"/>
                </a:lnTo>
                <a:lnTo>
                  <a:pt x="1335837" y="2096412"/>
                </a:lnTo>
                <a:lnTo>
                  <a:pt x="1379879" y="2083890"/>
                </a:lnTo>
                <a:lnTo>
                  <a:pt x="1423455" y="2069441"/>
                </a:lnTo>
                <a:lnTo>
                  <a:pt x="1466500" y="2053066"/>
                </a:lnTo>
                <a:lnTo>
                  <a:pt x="1508946" y="2034765"/>
                </a:lnTo>
                <a:lnTo>
                  <a:pt x="1550727" y="2014537"/>
                </a:lnTo>
                <a:lnTo>
                  <a:pt x="1591777" y="1992383"/>
                </a:lnTo>
                <a:lnTo>
                  <a:pt x="1632029" y="1968302"/>
                </a:lnTo>
                <a:lnTo>
                  <a:pt x="1671416" y="1942295"/>
                </a:lnTo>
                <a:lnTo>
                  <a:pt x="1709873" y="1914361"/>
                </a:lnTo>
                <a:lnTo>
                  <a:pt x="1747332" y="1884501"/>
                </a:lnTo>
                <a:lnTo>
                  <a:pt x="1783727" y="1852715"/>
                </a:lnTo>
                <a:lnTo>
                  <a:pt x="1818992" y="1819001"/>
                </a:lnTo>
                <a:lnTo>
                  <a:pt x="1852705" y="1783737"/>
                </a:lnTo>
                <a:lnTo>
                  <a:pt x="1884492" y="1747342"/>
                </a:lnTo>
                <a:lnTo>
                  <a:pt x="1914352" y="1709883"/>
                </a:lnTo>
                <a:lnTo>
                  <a:pt x="1942285" y="1671426"/>
                </a:lnTo>
                <a:lnTo>
                  <a:pt x="1968293" y="1632039"/>
                </a:lnTo>
                <a:lnTo>
                  <a:pt x="1992373" y="1591787"/>
                </a:lnTo>
                <a:lnTo>
                  <a:pt x="2014528" y="1550737"/>
                </a:lnTo>
                <a:lnTo>
                  <a:pt x="2034756" y="1508956"/>
                </a:lnTo>
                <a:lnTo>
                  <a:pt x="2053057" y="1466510"/>
                </a:lnTo>
                <a:lnTo>
                  <a:pt x="2069432" y="1423465"/>
                </a:lnTo>
                <a:lnTo>
                  <a:pt x="2083880" y="1379888"/>
                </a:lnTo>
                <a:lnTo>
                  <a:pt x="2096402" y="1335846"/>
                </a:lnTo>
                <a:lnTo>
                  <a:pt x="2106998" y="1291405"/>
                </a:lnTo>
                <a:lnTo>
                  <a:pt x="2115667" y="1246632"/>
                </a:lnTo>
                <a:lnTo>
                  <a:pt x="2122409" y="1201593"/>
                </a:lnTo>
                <a:lnTo>
                  <a:pt x="2127226" y="1156354"/>
                </a:lnTo>
                <a:lnTo>
                  <a:pt x="2130115" y="1110982"/>
                </a:lnTo>
                <a:lnTo>
                  <a:pt x="2131079" y="1065544"/>
                </a:lnTo>
                <a:lnTo>
                  <a:pt x="2130115" y="1020106"/>
                </a:lnTo>
                <a:lnTo>
                  <a:pt x="2127226" y="974734"/>
                </a:lnTo>
                <a:lnTo>
                  <a:pt x="2122409" y="929495"/>
                </a:lnTo>
                <a:lnTo>
                  <a:pt x="2115667" y="884456"/>
                </a:lnTo>
                <a:lnTo>
                  <a:pt x="2106998" y="839683"/>
                </a:lnTo>
                <a:lnTo>
                  <a:pt x="2096402" y="795242"/>
                </a:lnTo>
                <a:lnTo>
                  <a:pt x="2083880" y="751201"/>
                </a:lnTo>
                <a:lnTo>
                  <a:pt x="2069432" y="707624"/>
                </a:lnTo>
                <a:lnTo>
                  <a:pt x="2053057" y="664580"/>
                </a:lnTo>
                <a:lnTo>
                  <a:pt x="2034756" y="622135"/>
                </a:lnTo>
                <a:lnTo>
                  <a:pt x="2014528" y="580354"/>
                </a:lnTo>
                <a:lnTo>
                  <a:pt x="1992373" y="539305"/>
                </a:lnTo>
                <a:lnTo>
                  <a:pt x="1968293" y="499054"/>
                </a:lnTo>
                <a:lnTo>
                  <a:pt x="1942285" y="459667"/>
                </a:lnTo>
                <a:lnTo>
                  <a:pt x="1914352" y="421212"/>
                </a:lnTo>
                <a:lnTo>
                  <a:pt x="1884492" y="383754"/>
                </a:lnTo>
                <a:lnTo>
                  <a:pt x="1852705" y="347359"/>
                </a:lnTo>
                <a:lnTo>
                  <a:pt x="1818992" y="312096"/>
                </a:lnTo>
                <a:lnTo>
                  <a:pt x="1783727" y="278382"/>
                </a:lnTo>
                <a:lnTo>
                  <a:pt x="1747332" y="246594"/>
                </a:lnTo>
                <a:lnTo>
                  <a:pt x="1709873" y="216733"/>
                </a:lnTo>
                <a:lnTo>
                  <a:pt x="1671416" y="188798"/>
                </a:lnTo>
                <a:lnTo>
                  <a:pt x="1632029" y="162790"/>
                </a:lnTo>
                <a:lnTo>
                  <a:pt x="1591777" y="138709"/>
                </a:lnTo>
                <a:lnTo>
                  <a:pt x="1550727" y="116554"/>
                </a:lnTo>
                <a:lnTo>
                  <a:pt x="1508946" y="96325"/>
                </a:lnTo>
                <a:lnTo>
                  <a:pt x="1466500" y="78024"/>
                </a:lnTo>
                <a:lnTo>
                  <a:pt x="1423455" y="61648"/>
                </a:lnTo>
                <a:lnTo>
                  <a:pt x="1379879" y="47199"/>
                </a:lnTo>
                <a:lnTo>
                  <a:pt x="1335837" y="34677"/>
                </a:lnTo>
                <a:lnTo>
                  <a:pt x="1291396" y="24081"/>
                </a:lnTo>
                <a:lnTo>
                  <a:pt x="1246623" y="15412"/>
                </a:lnTo>
                <a:lnTo>
                  <a:pt x="1201583" y="8669"/>
                </a:lnTo>
                <a:lnTo>
                  <a:pt x="1156344" y="3853"/>
                </a:lnTo>
                <a:lnTo>
                  <a:pt x="1110973" y="963"/>
                </a:lnTo>
                <a:lnTo>
                  <a:pt x="1065534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950521" y="2266048"/>
            <a:ext cx="1086485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95" b="1">
                <a:solidFill>
                  <a:srgbClr val="FFFFFF"/>
                </a:solidFill>
                <a:latin typeface="Arial"/>
                <a:cs typeface="Arial"/>
              </a:rPr>
              <a:t>9,430</a:t>
            </a:r>
            <a:endParaRPr sz="3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66447" y="2699359"/>
            <a:ext cx="105473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5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Alaska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52642" y="2888767"/>
            <a:ext cx="1682114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15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workers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730100" y="3078175"/>
            <a:ext cx="152717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dirty="0" sz="15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30" b="1">
                <a:solidFill>
                  <a:srgbClr val="FFFFFF"/>
                </a:solidFill>
                <a:latin typeface="Arial"/>
                <a:cs typeface="Arial"/>
              </a:rPr>
              <a:t>annually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052858" y="3267595"/>
            <a:ext cx="88201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(growth</a:t>
            </a:r>
            <a:r>
              <a:rPr dirty="0" sz="15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9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900039" y="3457003"/>
            <a:ext cx="118745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replacement)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368340" y="4266998"/>
            <a:ext cx="241173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70">
                <a:solidFill>
                  <a:srgbClr val="004D7F"/>
                </a:solidFill>
                <a:latin typeface="Arial"/>
                <a:cs typeface="Arial"/>
              </a:rPr>
              <a:t>Needed</a:t>
            </a:r>
            <a:r>
              <a:rPr dirty="0" sz="2100" spc="-25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004D7F"/>
                </a:solidFill>
                <a:latin typeface="Arial"/>
                <a:cs typeface="Arial"/>
              </a:rPr>
              <a:t>every</a:t>
            </a:r>
            <a:r>
              <a:rPr dirty="0" sz="2100" spc="55" b="1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100" spc="-20" b="1">
                <a:solidFill>
                  <a:srgbClr val="004D7F"/>
                </a:solidFill>
                <a:latin typeface="Arial"/>
                <a:cs typeface="Arial"/>
              </a:rPr>
              <a:t>year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564" y="221907"/>
            <a:ext cx="4840605" cy="4362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0110" algn="l"/>
                <a:tab pos="1670685" algn="l"/>
                <a:tab pos="3178810" algn="l"/>
                <a:tab pos="3579495" algn="l"/>
              </a:tabLst>
            </a:pPr>
            <a:r>
              <a:rPr dirty="0" cap="small" sz="2700" spc="185">
                <a:solidFill>
                  <a:srgbClr val="175779"/>
                </a:solidFill>
              </a:rPr>
              <a:t>And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80">
                <a:solidFill>
                  <a:srgbClr val="175779"/>
                </a:solidFill>
              </a:rPr>
              <a:t>our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105">
                <a:solidFill>
                  <a:srgbClr val="175779"/>
                </a:solidFill>
              </a:rPr>
              <a:t>pipeline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-35">
                <a:solidFill>
                  <a:srgbClr val="175779"/>
                </a:solidFill>
              </a:rPr>
              <a:t>is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105">
                <a:solidFill>
                  <a:srgbClr val="175779"/>
                </a:solidFill>
              </a:rPr>
              <a:t>limited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67234" y="4094642"/>
            <a:ext cx="6831965" cy="7302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r" marR="5080">
              <a:lnSpc>
                <a:spcPts val="3035"/>
              </a:lnSpc>
              <a:spcBef>
                <a:spcPts val="115"/>
              </a:spcBef>
            </a:pPr>
            <a:r>
              <a:rPr dirty="0" sz="2350">
                <a:latin typeface="Arial"/>
                <a:cs typeface="Arial"/>
              </a:rPr>
              <a:t>2025</a:t>
            </a:r>
            <a:r>
              <a:rPr dirty="0" sz="2350" spc="15">
                <a:latin typeface="Arial"/>
                <a:cs typeface="Arial"/>
              </a:rPr>
              <a:t> </a:t>
            </a:r>
            <a:r>
              <a:rPr dirty="0" sz="2350" spc="190">
                <a:latin typeface="Arial"/>
                <a:cs typeface="Arial"/>
              </a:rPr>
              <a:t>=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800" spc="70" b="1">
                <a:latin typeface="Arial"/>
                <a:cs typeface="Arial"/>
              </a:rPr>
              <a:t>25%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350" spc="65">
                <a:latin typeface="Arial"/>
                <a:cs typeface="Arial"/>
              </a:rPr>
              <a:t>of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needs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filled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by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new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 spc="-25">
                <a:latin typeface="Arial"/>
                <a:cs typeface="Arial"/>
              </a:rPr>
              <a:t>Alaska</a:t>
            </a:r>
            <a:r>
              <a:rPr dirty="0" sz="2350" spc="30">
                <a:latin typeface="Arial"/>
                <a:cs typeface="Arial"/>
              </a:rPr>
              <a:t> </a:t>
            </a:r>
            <a:r>
              <a:rPr dirty="0" sz="2350" spc="-10">
                <a:latin typeface="Arial"/>
                <a:cs typeface="Arial"/>
              </a:rPr>
              <a:t>trained</a:t>
            </a:r>
            <a:endParaRPr sz="2350">
              <a:latin typeface="Arial"/>
              <a:cs typeface="Arial"/>
            </a:endParaRPr>
          </a:p>
          <a:p>
            <a:pPr algn="r" marR="5080">
              <a:lnSpc>
                <a:spcPts val="2495"/>
              </a:lnSpc>
            </a:pPr>
            <a:r>
              <a:rPr dirty="0" sz="2350">
                <a:latin typeface="Arial"/>
                <a:cs typeface="Arial"/>
              </a:rPr>
              <a:t>workers</a:t>
            </a:r>
            <a:r>
              <a:rPr dirty="0" sz="2350" spc="-9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(in</a:t>
            </a:r>
            <a:r>
              <a:rPr dirty="0" sz="2350" spc="-85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8</a:t>
            </a:r>
            <a:r>
              <a:rPr dirty="0" sz="2350" spc="-90">
                <a:latin typeface="Arial"/>
                <a:cs typeface="Arial"/>
              </a:rPr>
              <a:t> </a:t>
            </a:r>
            <a:r>
              <a:rPr dirty="0" sz="2350">
                <a:latin typeface="Arial"/>
                <a:cs typeface="Arial"/>
              </a:rPr>
              <a:t>key</a:t>
            </a:r>
            <a:r>
              <a:rPr dirty="0" sz="2350" spc="-85">
                <a:latin typeface="Arial"/>
                <a:cs typeface="Arial"/>
              </a:rPr>
              <a:t> </a:t>
            </a:r>
            <a:r>
              <a:rPr dirty="0" sz="2350" spc="-10">
                <a:latin typeface="Arial"/>
                <a:cs typeface="Arial"/>
              </a:rPr>
              <a:t>occupations)</a:t>
            </a:r>
            <a:endParaRPr sz="235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14688" y="838555"/>
          <a:ext cx="8367395" cy="290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015"/>
                <a:gridCol w="1168400"/>
                <a:gridCol w="1070610"/>
                <a:gridCol w="1109345"/>
                <a:gridCol w="2275204"/>
              </a:tblGrid>
              <a:tr h="3835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Alaska</a:t>
                      </a:r>
                      <a:r>
                        <a:rPr dirty="0" sz="21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Trained</a:t>
                      </a:r>
                      <a:r>
                        <a:rPr dirty="0" sz="21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21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Workers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2E7A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12700">
                      <a:solidFill>
                        <a:srgbClr val="002E7A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  <a:solidFill>
                      <a:srgbClr val="3B56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910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50" b="1"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2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latin typeface="Arial"/>
                          <a:cs typeface="Arial"/>
                        </a:rPr>
                        <a:t>Occupations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 marR="214629" indent="-168275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dirty="0" sz="1250" spc="-10" b="1">
                          <a:latin typeface="Arial"/>
                          <a:cs typeface="Arial"/>
                        </a:rPr>
                        <a:t>Reported </a:t>
                      </a:r>
                      <a:r>
                        <a:rPr dirty="0" sz="1250" spc="35" b="1">
                          <a:latin typeface="Arial"/>
                          <a:cs typeface="Arial"/>
                        </a:rPr>
                        <a:t>2023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 marR="159385" indent="-136525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dirty="0" sz="1250" spc="-10" b="1"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250" spc="55" b="1">
                          <a:latin typeface="Arial"/>
                          <a:cs typeface="Arial"/>
                        </a:rPr>
                        <a:t>2024*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marR="178435" indent="-174625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dirty="0" sz="1250" spc="-10" b="1">
                          <a:latin typeface="Arial"/>
                          <a:cs typeface="Arial"/>
                        </a:rPr>
                        <a:t>Projected </a:t>
                      </a:r>
                      <a:r>
                        <a:rPr dirty="0" sz="1250" spc="35" b="1">
                          <a:latin typeface="Arial"/>
                          <a:cs typeface="Arial"/>
                        </a:rPr>
                        <a:t>2025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marR="24765" indent="-290195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dirty="0" sz="1250" b="1">
                          <a:latin typeface="Arial"/>
                          <a:cs typeface="Arial"/>
                        </a:rPr>
                        <a:t>Projected</a:t>
                      </a:r>
                      <a:r>
                        <a:rPr dirty="0" sz="12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60" b="1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2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55" b="1">
                          <a:latin typeface="Arial"/>
                          <a:cs typeface="Arial"/>
                        </a:rPr>
                        <a:t>2025</a:t>
                      </a:r>
                      <a:r>
                        <a:rPr dirty="0" sz="12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25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25" b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2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50" spc="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 b="1">
                          <a:latin typeface="Arial"/>
                          <a:cs typeface="Arial"/>
                        </a:rPr>
                        <a:t>Turnover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19050">
                      <a:solidFill>
                        <a:srgbClr val="1A60A0"/>
                      </a:solidFill>
                      <a:prstDash val="soli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Registered</a:t>
                      </a:r>
                      <a:r>
                        <a:rPr dirty="0" sz="12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Nurses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323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373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346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-10">
                          <a:latin typeface="Arial"/>
                          <a:cs typeface="Arial"/>
                        </a:rPr>
                        <a:t>1,412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19050">
                      <a:solidFill>
                        <a:srgbClr val="1A60A0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Certified</a:t>
                      </a:r>
                      <a:r>
                        <a:rPr dirty="0" sz="125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Nurse</a:t>
                      </a:r>
                      <a:r>
                        <a:rPr dirty="0" sz="125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0">
                          <a:latin typeface="Arial"/>
                          <a:cs typeface="Arial"/>
                        </a:rPr>
                        <a:t>Aide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392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>
                          <a:latin typeface="Arial"/>
                          <a:cs typeface="Arial"/>
                        </a:rPr>
                        <a:t>419**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>
                          <a:latin typeface="Arial"/>
                          <a:cs typeface="Arial"/>
                        </a:rPr>
                        <a:t>unknown***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828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Radiology</a:t>
                      </a:r>
                      <a:r>
                        <a:rPr dirty="0" sz="125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Technologist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25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74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Surgical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 Technologist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104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Certified</a:t>
                      </a:r>
                      <a:r>
                        <a:rPr dirty="0" sz="1250" spc="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250" spc="2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Assistants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755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Master</a:t>
                      </a:r>
                      <a:r>
                        <a:rPr dirty="0" sz="12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2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20">
                          <a:latin typeface="Arial"/>
                          <a:cs typeface="Arial"/>
                        </a:rPr>
                        <a:t>Work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113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Respiratory</a:t>
                      </a:r>
                      <a:r>
                        <a:rPr dirty="0" sz="12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Therapists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78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>
                          <a:latin typeface="Arial"/>
                          <a:cs typeface="Arial"/>
                        </a:rPr>
                        <a:t>Licensed</a:t>
                      </a:r>
                      <a:r>
                        <a:rPr dirty="0" sz="12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>
                          <a:latin typeface="Arial"/>
                          <a:cs typeface="Arial"/>
                        </a:rPr>
                        <a:t>Practical</a:t>
                      </a:r>
                      <a:r>
                        <a:rPr dirty="0" sz="12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-10">
                          <a:latin typeface="Arial"/>
                          <a:cs typeface="Arial"/>
                        </a:rPr>
                        <a:t>Nurse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30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43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Arial"/>
                          <a:cs typeface="Arial"/>
                        </a:rPr>
                        <a:t>107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6350">
                      <a:solidFill>
                        <a:srgbClr val="CBCBCB"/>
                      </a:solidFill>
                      <a:prstDash val="soli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403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Above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2E7A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002E7A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25" b="1">
                          <a:latin typeface="Arial"/>
                          <a:cs typeface="Arial"/>
                        </a:rPr>
                        <a:t>796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002E7A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25" b="1">
                          <a:latin typeface="Arial"/>
                          <a:cs typeface="Arial"/>
                        </a:rPr>
                        <a:t>891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002E7A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25" b="1">
                          <a:latin typeface="Arial"/>
                          <a:cs typeface="Arial"/>
                        </a:rPr>
                        <a:t>880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CBCBCB"/>
                      </a:solidFill>
                      <a:prstDash val="solid"/>
                    </a:lnL>
                    <a:lnR w="6350">
                      <a:solidFill>
                        <a:srgbClr val="CBCBCB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002E7A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3,471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6350">
                      <a:solidFill>
                        <a:srgbClr val="CBCBCB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6350">
                      <a:solidFill>
                        <a:srgbClr val="CBCBCB"/>
                      </a:solidFill>
                      <a:prstDash val="solid"/>
                    </a:lnT>
                    <a:lnB w="12700">
                      <a:solidFill>
                        <a:srgbClr val="002E7A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4912" y="3733057"/>
            <a:ext cx="1902028" cy="1775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41881" y="1297685"/>
            <a:ext cx="5420995" cy="20148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590675" marR="5080" indent="-1578610">
              <a:lnSpc>
                <a:spcPts val="7459"/>
              </a:lnSpc>
              <a:spcBef>
                <a:spcPts val="940"/>
              </a:spcBef>
            </a:pPr>
            <a:r>
              <a:rPr dirty="0" sz="6800" b="1">
                <a:solidFill>
                  <a:srgbClr val="0082AF"/>
                </a:solidFill>
                <a:latin typeface="Arial"/>
                <a:cs typeface="Arial"/>
              </a:rPr>
              <a:t>High</a:t>
            </a:r>
            <a:r>
              <a:rPr dirty="0" sz="6800" spc="-21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310" b="1">
                <a:solidFill>
                  <a:srgbClr val="0082AF"/>
                </a:solidFill>
                <a:latin typeface="Arial"/>
                <a:cs typeface="Arial"/>
              </a:rPr>
              <a:t>Vacancy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Rates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885" y="1718276"/>
            <a:ext cx="9800590" cy="3796029"/>
            <a:chOff x="6885" y="1718276"/>
            <a:chExt cx="9800590" cy="379602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344435"/>
              <a:ext cx="9797745" cy="21693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2930" y="1718276"/>
              <a:ext cx="3224009" cy="37790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1912" y="-33236"/>
            <a:ext cx="488378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245"/>
              <a:t>#</a:t>
            </a:r>
            <a:r>
              <a:rPr dirty="0" baseline="-11220" sz="15225" spc="367">
                <a:solidFill>
                  <a:srgbClr val="EDB009"/>
                </a:solidFill>
              </a:rPr>
              <a:t>3</a:t>
            </a:r>
            <a:endParaRPr baseline="-11220" sz="152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7790" y="730726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8" y="0"/>
                </a:moveTo>
                <a:lnTo>
                  <a:pt x="1020100" y="963"/>
                </a:lnTo>
                <a:lnTo>
                  <a:pt x="974728" y="3853"/>
                </a:lnTo>
                <a:lnTo>
                  <a:pt x="929489" y="8669"/>
                </a:lnTo>
                <a:lnTo>
                  <a:pt x="884450" y="15412"/>
                </a:lnTo>
                <a:lnTo>
                  <a:pt x="839677" y="24081"/>
                </a:lnTo>
                <a:lnTo>
                  <a:pt x="795237" y="34677"/>
                </a:lnTo>
                <a:lnTo>
                  <a:pt x="751195" y="47199"/>
                </a:lnTo>
                <a:lnTo>
                  <a:pt x="707619" y="61648"/>
                </a:lnTo>
                <a:lnTo>
                  <a:pt x="664575" y="78024"/>
                </a:lnTo>
                <a:lnTo>
                  <a:pt x="622129" y="96325"/>
                </a:lnTo>
                <a:lnTo>
                  <a:pt x="580348" y="116554"/>
                </a:lnTo>
                <a:lnTo>
                  <a:pt x="539299" y="138709"/>
                </a:lnTo>
                <a:lnTo>
                  <a:pt x="499048" y="162790"/>
                </a:lnTo>
                <a:lnTo>
                  <a:pt x="459662" y="188798"/>
                </a:lnTo>
                <a:lnTo>
                  <a:pt x="421206" y="216733"/>
                </a:lnTo>
                <a:lnTo>
                  <a:pt x="383748" y="246594"/>
                </a:lnTo>
                <a:lnTo>
                  <a:pt x="347354" y="278382"/>
                </a:lnTo>
                <a:lnTo>
                  <a:pt x="312090" y="312096"/>
                </a:lnTo>
                <a:lnTo>
                  <a:pt x="278376" y="347359"/>
                </a:lnTo>
                <a:lnTo>
                  <a:pt x="246589" y="383754"/>
                </a:lnTo>
                <a:lnTo>
                  <a:pt x="216729" y="421212"/>
                </a:lnTo>
                <a:lnTo>
                  <a:pt x="188795" y="459667"/>
                </a:lnTo>
                <a:lnTo>
                  <a:pt x="162787" y="499054"/>
                </a:lnTo>
                <a:lnTo>
                  <a:pt x="138706" y="539305"/>
                </a:lnTo>
                <a:lnTo>
                  <a:pt x="116552" y="580354"/>
                </a:lnTo>
                <a:lnTo>
                  <a:pt x="96324" y="622135"/>
                </a:lnTo>
                <a:lnTo>
                  <a:pt x="78022" y="664580"/>
                </a:lnTo>
                <a:lnTo>
                  <a:pt x="61647" y="707624"/>
                </a:lnTo>
                <a:lnTo>
                  <a:pt x="47198" y="751201"/>
                </a:lnTo>
                <a:lnTo>
                  <a:pt x="34676" y="795242"/>
                </a:lnTo>
                <a:lnTo>
                  <a:pt x="24081" y="839683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3"/>
                </a:lnTo>
                <a:lnTo>
                  <a:pt x="15411" y="1246632"/>
                </a:lnTo>
                <a:lnTo>
                  <a:pt x="24081" y="1291405"/>
                </a:lnTo>
                <a:lnTo>
                  <a:pt x="34676" y="1335846"/>
                </a:lnTo>
                <a:lnTo>
                  <a:pt x="47198" y="1379888"/>
                </a:lnTo>
                <a:lnTo>
                  <a:pt x="61647" y="1423465"/>
                </a:lnTo>
                <a:lnTo>
                  <a:pt x="78022" y="1466510"/>
                </a:lnTo>
                <a:lnTo>
                  <a:pt x="96324" y="1508956"/>
                </a:lnTo>
                <a:lnTo>
                  <a:pt x="116552" y="1550737"/>
                </a:lnTo>
                <a:lnTo>
                  <a:pt x="138706" y="1591787"/>
                </a:lnTo>
                <a:lnTo>
                  <a:pt x="162787" y="1632039"/>
                </a:lnTo>
                <a:lnTo>
                  <a:pt x="188795" y="1671426"/>
                </a:lnTo>
                <a:lnTo>
                  <a:pt x="216729" y="1709883"/>
                </a:lnTo>
                <a:lnTo>
                  <a:pt x="246589" y="1747342"/>
                </a:lnTo>
                <a:lnTo>
                  <a:pt x="278376" y="1783737"/>
                </a:lnTo>
                <a:lnTo>
                  <a:pt x="312090" y="1819001"/>
                </a:lnTo>
                <a:lnTo>
                  <a:pt x="347354" y="1852715"/>
                </a:lnTo>
                <a:lnTo>
                  <a:pt x="383748" y="1884501"/>
                </a:lnTo>
                <a:lnTo>
                  <a:pt x="421206" y="1914361"/>
                </a:lnTo>
                <a:lnTo>
                  <a:pt x="459662" y="1942295"/>
                </a:lnTo>
                <a:lnTo>
                  <a:pt x="499048" y="1968302"/>
                </a:lnTo>
                <a:lnTo>
                  <a:pt x="539299" y="1992383"/>
                </a:lnTo>
                <a:lnTo>
                  <a:pt x="580348" y="2014537"/>
                </a:lnTo>
                <a:lnTo>
                  <a:pt x="622129" y="2034765"/>
                </a:lnTo>
                <a:lnTo>
                  <a:pt x="664575" y="2053066"/>
                </a:lnTo>
                <a:lnTo>
                  <a:pt x="707619" y="2069441"/>
                </a:lnTo>
                <a:lnTo>
                  <a:pt x="751195" y="2083890"/>
                </a:lnTo>
                <a:lnTo>
                  <a:pt x="795237" y="2096412"/>
                </a:lnTo>
                <a:lnTo>
                  <a:pt x="839677" y="2107007"/>
                </a:lnTo>
                <a:lnTo>
                  <a:pt x="884450" y="2115676"/>
                </a:lnTo>
                <a:lnTo>
                  <a:pt x="929489" y="2122419"/>
                </a:lnTo>
                <a:lnTo>
                  <a:pt x="974728" y="2127235"/>
                </a:lnTo>
                <a:lnTo>
                  <a:pt x="1020100" y="2130125"/>
                </a:lnTo>
                <a:lnTo>
                  <a:pt x="1065538" y="2131088"/>
                </a:lnTo>
                <a:lnTo>
                  <a:pt x="1110976" y="2130125"/>
                </a:lnTo>
                <a:lnTo>
                  <a:pt x="1156348" y="2127235"/>
                </a:lnTo>
                <a:lnTo>
                  <a:pt x="1201587" y="2122419"/>
                </a:lnTo>
                <a:lnTo>
                  <a:pt x="1246626" y="2115676"/>
                </a:lnTo>
                <a:lnTo>
                  <a:pt x="1291400" y="2107007"/>
                </a:lnTo>
                <a:lnTo>
                  <a:pt x="1335841" y="2096412"/>
                </a:lnTo>
                <a:lnTo>
                  <a:pt x="1379883" y="2083890"/>
                </a:lnTo>
                <a:lnTo>
                  <a:pt x="1423459" y="2069441"/>
                </a:lnTo>
                <a:lnTo>
                  <a:pt x="1466504" y="2053066"/>
                </a:lnTo>
                <a:lnTo>
                  <a:pt x="1508950" y="2034765"/>
                </a:lnTo>
                <a:lnTo>
                  <a:pt x="1550731" y="2014537"/>
                </a:lnTo>
                <a:lnTo>
                  <a:pt x="1591781" y="1992383"/>
                </a:lnTo>
                <a:lnTo>
                  <a:pt x="1632033" y="1968302"/>
                </a:lnTo>
                <a:lnTo>
                  <a:pt x="1671420" y="1942295"/>
                </a:lnTo>
                <a:lnTo>
                  <a:pt x="1709877" y="1914361"/>
                </a:lnTo>
                <a:lnTo>
                  <a:pt x="1747336" y="1884501"/>
                </a:lnTo>
                <a:lnTo>
                  <a:pt x="1783731" y="1852715"/>
                </a:lnTo>
                <a:lnTo>
                  <a:pt x="1818996" y="1819001"/>
                </a:lnTo>
                <a:lnTo>
                  <a:pt x="1852709" y="1783737"/>
                </a:lnTo>
                <a:lnTo>
                  <a:pt x="1884495" y="1747342"/>
                </a:lnTo>
                <a:lnTo>
                  <a:pt x="1914356" y="1709883"/>
                </a:lnTo>
                <a:lnTo>
                  <a:pt x="1942289" y="1671426"/>
                </a:lnTo>
                <a:lnTo>
                  <a:pt x="1968296" y="1632039"/>
                </a:lnTo>
                <a:lnTo>
                  <a:pt x="1992377" y="1591787"/>
                </a:lnTo>
                <a:lnTo>
                  <a:pt x="2014531" y="1550737"/>
                </a:lnTo>
                <a:lnTo>
                  <a:pt x="2034759" y="1508956"/>
                </a:lnTo>
                <a:lnTo>
                  <a:pt x="2053061" y="1466510"/>
                </a:lnTo>
                <a:lnTo>
                  <a:pt x="2069436" y="1423465"/>
                </a:lnTo>
                <a:lnTo>
                  <a:pt x="2083884" y="1379888"/>
                </a:lnTo>
                <a:lnTo>
                  <a:pt x="2096406" y="1335846"/>
                </a:lnTo>
                <a:lnTo>
                  <a:pt x="2107002" y="1291405"/>
                </a:lnTo>
                <a:lnTo>
                  <a:pt x="2115671" y="1246632"/>
                </a:lnTo>
                <a:lnTo>
                  <a:pt x="2122413" y="1201593"/>
                </a:lnTo>
                <a:lnTo>
                  <a:pt x="2127229" y="1156354"/>
                </a:lnTo>
                <a:lnTo>
                  <a:pt x="2130119" y="1110982"/>
                </a:lnTo>
                <a:lnTo>
                  <a:pt x="2131082" y="1065544"/>
                </a:lnTo>
                <a:lnTo>
                  <a:pt x="2130119" y="1020106"/>
                </a:lnTo>
                <a:lnTo>
                  <a:pt x="2127229" y="974734"/>
                </a:lnTo>
                <a:lnTo>
                  <a:pt x="2122413" y="929495"/>
                </a:lnTo>
                <a:lnTo>
                  <a:pt x="2115671" y="884456"/>
                </a:lnTo>
                <a:lnTo>
                  <a:pt x="2107002" y="839683"/>
                </a:lnTo>
                <a:lnTo>
                  <a:pt x="2096406" y="795242"/>
                </a:lnTo>
                <a:lnTo>
                  <a:pt x="2083884" y="751201"/>
                </a:lnTo>
                <a:lnTo>
                  <a:pt x="2069436" y="707624"/>
                </a:lnTo>
                <a:lnTo>
                  <a:pt x="2053061" y="664580"/>
                </a:lnTo>
                <a:lnTo>
                  <a:pt x="2034759" y="622135"/>
                </a:lnTo>
                <a:lnTo>
                  <a:pt x="2014531" y="580354"/>
                </a:lnTo>
                <a:lnTo>
                  <a:pt x="1992377" y="539305"/>
                </a:lnTo>
                <a:lnTo>
                  <a:pt x="1968296" y="499054"/>
                </a:lnTo>
                <a:lnTo>
                  <a:pt x="1942289" y="459667"/>
                </a:lnTo>
                <a:lnTo>
                  <a:pt x="1914356" y="421212"/>
                </a:lnTo>
                <a:lnTo>
                  <a:pt x="1884495" y="383754"/>
                </a:lnTo>
                <a:lnTo>
                  <a:pt x="1852709" y="347359"/>
                </a:lnTo>
                <a:lnTo>
                  <a:pt x="1818996" y="312096"/>
                </a:lnTo>
                <a:lnTo>
                  <a:pt x="1783731" y="278382"/>
                </a:lnTo>
                <a:lnTo>
                  <a:pt x="1747336" y="246594"/>
                </a:lnTo>
                <a:lnTo>
                  <a:pt x="1709877" y="216733"/>
                </a:lnTo>
                <a:lnTo>
                  <a:pt x="1671420" y="188798"/>
                </a:lnTo>
                <a:lnTo>
                  <a:pt x="1632033" y="162790"/>
                </a:lnTo>
                <a:lnTo>
                  <a:pt x="1591781" y="138709"/>
                </a:lnTo>
                <a:lnTo>
                  <a:pt x="1550731" y="116554"/>
                </a:lnTo>
                <a:lnTo>
                  <a:pt x="1508950" y="96325"/>
                </a:lnTo>
                <a:lnTo>
                  <a:pt x="1466504" y="78024"/>
                </a:lnTo>
                <a:lnTo>
                  <a:pt x="1423459" y="61648"/>
                </a:lnTo>
                <a:lnTo>
                  <a:pt x="1379883" y="47199"/>
                </a:lnTo>
                <a:lnTo>
                  <a:pt x="1335841" y="34677"/>
                </a:lnTo>
                <a:lnTo>
                  <a:pt x="1291400" y="24081"/>
                </a:lnTo>
                <a:lnTo>
                  <a:pt x="1246626" y="15412"/>
                </a:lnTo>
                <a:lnTo>
                  <a:pt x="1201587" y="8669"/>
                </a:lnTo>
                <a:lnTo>
                  <a:pt x="1156348" y="3853"/>
                </a:lnTo>
                <a:lnTo>
                  <a:pt x="1110976" y="963"/>
                </a:lnTo>
                <a:lnTo>
                  <a:pt x="1065538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55070" y="863167"/>
            <a:ext cx="1757045" cy="110934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dirty="0" sz="3600" spc="95" b="1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2150" spc="-60" b="1">
                <a:solidFill>
                  <a:srgbClr val="FFFFFF"/>
                </a:solidFill>
                <a:latin typeface="Arial"/>
                <a:cs typeface="Arial"/>
              </a:rPr>
              <a:t>Vacancy</a:t>
            </a:r>
            <a:r>
              <a:rPr dirty="0" sz="21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 b="1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3158" y="1926704"/>
            <a:ext cx="1840864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dirty="0" sz="15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72505" y="2116112"/>
            <a:ext cx="922019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5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45">
                <a:solidFill>
                  <a:srgbClr val="FFFFFF"/>
                </a:solidFill>
                <a:latin typeface="Arial"/>
                <a:cs typeface="Arial"/>
              </a:rPr>
              <a:t>Alaska’s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7858" y="2305532"/>
            <a:ext cx="81089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67790" y="3014541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8" y="0"/>
                </a:moveTo>
                <a:lnTo>
                  <a:pt x="1020100" y="963"/>
                </a:lnTo>
                <a:lnTo>
                  <a:pt x="974728" y="3853"/>
                </a:lnTo>
                <a:lnTo>
                  <a:pt x="929489" y="8669"/>
                </a:lnTo>
                <a:lnTo>
                  <a:pt x="884450" y="15412"/>
                </a:lnTo>
                <a:lnTo>
                  <a:pt x="839677" y="24081"/>
                </a:lnTo>
                <a:lnTo>
                  <a:pt x="795237" y="34677"/>
                </a:lnTo>
                <a:lnTo>
                  <a:pt x="751195" y="47199"/>
                </a:lnTo>
                <a:lnTo>
                  <a:pt x="707619" y="61648"/>
                </a:lnTo>
                <a:lnTo>
                  <a:pt x="664575" y="78024"/>
                </a:lnTo>
                <a:lnTo>
                  <a:pt x="622129" y="96325"/>
                </a:lnTo>
                <a:lnTo>
                  <a:pt x="580348" y="116554"/>
                </a:lnTo>
                <a:lnTo>
                  <a:pt x="539299" y="138709"/>
                </a:lnTo>
                <a:lnTo>
                  <a:pt x="499048" y="162790"/>
                </a:lnTo>
                <a:lnTo>
                  <a:pt x="459662" y="188798"/>
                </a:lnTo>
                <a:lnTo>
                  <a:pt x="421206" y="216733"/>
                </a:lnTo>
                <a:lnTo>
                  <a:pt x="383748" y="246594"/>
                </a:lnTo>
                <a:lnTo>
                  <a:pt x="347354" y="278382"/>
                </a:lnTo>
                <a:lnTo>
                  <a:pt x="312090" y="312096"/>
                </a:lnTo>
                <a:lnTo>
                  <a:pt x="278376" y="347359"/>
                </a:lnTo>
                <a:lnTo>
                  <a:pt x="246589" y="383754"/>
                </a:lnTo>
                <a:lnTo>
                  <a:pt x="216729" y="421212"/>
                </a:lnTo>
                <a:lnTo>
                  <a:pt x="188795" y="459667"/>
                </a:lnTo>
                <a:lnTo>
                  <a:pt x="162787" y="499054"/>
                </a:lnTo>
                <a:lnTo>
                  <a:pt x="138706" y="539305"/>
                </a:lnTo>
                <a:lnTo>
                  <a:pt x="116552" y="580354"/>
                </a:lnTo>
                <a:lnTo>
                  <a:pt x="96324" y="622135"/>
                </a:lnTo>
                <a:lnTo>
                  <a:pt x="78022" y="664581"/>
                </a:lnTo>
                <a:lnTo>
                  <a:pt x="61647" y="707625"/>
                </a:lnTo>
                <a:lnTo>
                  <a:pt x="47198" y="751201"/>
                </a:lnTo>
                <a:lnTo>
                  <a:pt x="34676" y="795243"/>
                </a:lnTo>
                <a:lnTo>
                  <a:pt x="24081" y="839684"/>
                </a:lnTo>
                <a:lnTo>
                  <a:pt x="15411" y="884457"/>
                </a:lnTo>
                <a:lnTo>
                  <a:pt x="8669" y="929496"/>
                </a:lnTo>
                <a:lnTo>
                  <a:pt x="3852" y="974735"/>
                </a:lnTo>
                <a:lnTo>
                  <a:pt x="963" y="1020106"/>
                </a:lnTo>
                <a:lnTo>
                  <a:pt x="0" y="1065545"/>
                </a:lnTo>
                <a:lnTo>
                  <a:pt x="963" y="1110983"/>
                </a:lnTo>
                <a:lnTo>
                  <a:pt x="3852" y="1156355"/>
                </a:lnTo>
                <a:lnTo>
                  <a:pt x="8669" y="1201594"/>
                </a:lnTo>
                <a:lnTo>
                  <a:pt x="15411" y="1246633"/>
                </a:lnTo>
                <a:lnTo>
                  <a:pt x="24081" y="1291406"/>
                </a:lnTo>
                <a:lnTo>
                  <a:pt x="34676" y="1335847"/>
                </a:lnTo>
                <a:lnTo>
                  <a:pt x="47198" y="1379889"/>
                </a:lnTo>
                <a:lnTo>
                  <a:pt x="61647" y="1423465"/>
                </a:lnTo>
                <a:lnTo>
                  <a:pt x="78022" y="1466510"/>
                </a:lnTo>
                <a:lnTo>
                  <a:pt x="96324" y="1508955"/>
                </a:lnTo>
                <a:lnTo>
                  <a:pt x="116552" y="1550736"/>
                </a:lnTo>
                <a:lnTo>
                  <a:pt x="138706" y="1591786"/>
                </a:lnTo>
                <a:lnTo>
                  <a:pt x="162787" y="1632037"/>
                </a:lnTo>
                <a:lnTo>
                  <a:pt x="188795" y="1671424"/>
                </a:lnTo>
                <a:lnTo>
                  <a:pt x="216729" y="1709880"/>
                </a:lnTo>
                <a:lnTo>
                  <a:pt x="246589" y="1747339"/>
                </a:lnTo>
                <a:lnTo>
                  <a:pt x="278376" y="1783734"/>
                </a:lnTo>
                <a:lnTo>
                  <a:pt x="312090" y="1818998"/>
                </a:lnTo>
                <a:lnTo>
                  <a:pt x="347354" y="1852711"/>
                </a:lnTo>
                <a:lnTo>
                  <a:pt x="383748" y="1884498"/>
                </a:lnTo>
                <a:lnTo>
                  <a:pt x="421206" y="1914358"/>
                </a:lnTo>
                <a:lnTo>
                  <a:pt x="459662" y="1942292"/>
                </a:lnTo>
                <a:lnTo>
                  <a:pt x="499048" y="1968300"/>
                </a:lnTo>
                <a:lnTo>
                  <a:pt x="539299" y="1992381"/>
                </a:lnTo>
                <a:lnTo>
                  <a:pt x="580348" y="2014535"/>
                </a:lnTo>
                <a:lnTo>
                  <a:pt x="622129" y="2034763"/>
                </a:lnTo>
                <a:lnTo>
                  <a:pt x="664575" y="2053065"/>
                </a:lnTo>
                <a:lnTo>
                  <a:pt x="707619" y="2069440"/>
                </a:lnTo>
                <a:lnTo>
                  <a:pt x="751195" y="2083888"/>
                </a:lnTo>
                <a:lnTo>
                  <a:pt x="795237" y="2096411"/>
                </a:lnTo>
                <a:lnTo>
                  <a:pt x="839677" y="2107006"/>
                </a:lnTo>
                <a:lnTo>
                  <a:pt x="884450" y="2115675"/>
                </a:lnTo>
                <a:lnTo>
                  <a:pt x="929489" y="2122418"/>
                </a:lnTo>
                <a:lnTo>
                  <a:pt x="974728" y="2127234"/>
                </a:lnTo>
                <a:lnTo>
                  <a:pt x="1020100" y="2130124"/>
                </a:lnTo>
                <a:lnTo>
                  <a:pt x="1065538" y="2131087"/>
                </a:lnTo>
                <a:lnTo>
                  <a:pt x="1110976" y="2130124"/>
                </a:lnTo>
                <a:lnTo>
                  <a:pt x="1156348" y="2127234"/>
                </a:lnTo>
                <a:lnTo>
                  <a:pt x="1201587" y="2122418"/>
                </a:lnTo>
                <a:lnTo>
                  <a:pt x="1246626" y="2115675"/>
                </a:lnTo>
                <a:lnTo>
                  <a:pt x="1291400" y="2107006"/>
                </a:lnTo>
                <a:lnTo>
                  <a:pt x="1335841" y="2096411"/>
                </a:lnTo>
                <a:lnTo>
                  <a:pt x="1379883" y="2083888"/>
                </a:lnTo>
                <a:lnTo>
                  <a:pt x="1423459" y="2069440"/>
                </a:lnTo>
                <a:lnTo>
                  <a:pt x="1466504" y="2053065"/>
                </a:lnTo>
                <a:lnTo>
                  <a:pt x="1508950" y="2034763"/>
                </a:lnTo>
                <a:lnTo>
                  <a:pt x="1550731" y="2014535"/>
                </a:lnTo>
                <a:lnTo>
                  <a:pt x="1591781" y="1992381"/>
                </a:lnTo>
                <a:lnTo>
                  <a:pt x="1632033" y="1968300"/>
                </a:lnTo>
                <a:lnTo>
                  <a:pt x="1671420" y="1942292"/>
                </a:lnTo>
                <a:lnTo>
                  <a:pt x="1709877" y="1914358"/>
                </a:lnTo>
                <a:lnTo>
                  <a:pt x="1747336" y="1884498"/>
                </a:lnTo>
                <a:lnTo>
                  <a:pt x="1783731" y="1852711"/>
                </a:lnTo>
                <a:lnTo>
                  <a:pt x="1818996" y="1818998"/>
                </a:lnTo>
                <a:lnTo>
                  <a:pt x="1852709" y="1783734"/>
                </a:lnTo>
                <a:lnTo>
                  <a:pt x="1884495" y="1747339"/>
                </a:lnTo>
                <a:lnTo>
                  <a:pt x="1914356" y="1709880"/>
                </a:lnTo>
                <a:lnTo>
                  <a:pt x="1942289" y="1671424"/>
                </a:lnTo>
                <a:lnTo>
                  <a:pt x="1968296" y="1632037"/>
                </a:lnTo>
                <a:lnTo>
                  <a:pt x="1992377" y="1591786"/>
                </a:lnTo>
                <a:lnTo>
                  <a:pt x="2014531" y="1550736"/>
                </a:lnTo>
                <a:lnTo>
                  <a:pt x="2034759" y="1508955"/>
                </a:lnTo>
                <a:lnTo>
                  <a:pt x="2053061" y="1466510"/>
                </a:lnTo>
                <a:lnTo>
                  <a:pt x="2069436" y="1423465"/>
                </a:lnTo>
                <a:lnTo>
                  <a:pt x="2083884" y="1379889"/>
                </a:lnTo>
                <a:lnTo>
                  <a:pt x="2096406" y="1335847"/>
                </a:lnTo>
                <a:lnTo>
                  <a:pt x="2107002" y="1291406"/>
                </a:lnTo>
                <a:lnTo>
                  <a:pt x="2115671" y="1246633"/>
                </a:lnTo>
                <a:lnTo>
                  <a:pt x="2122413" y="1201594"/>
                </a:lnTo>
                <a:lnTo>
                  <a:pt x="2127229" y="1156355"/>
                </a:lnTo>
                <a:lnTo>
                  <a:pt x="2130119" y="1110983"/>
                </a:lnTo>
                <a:lnTo>
                  <a:pt x="2131082" y="1065545"/>
                </a:lnTo>
                <a:lnTo>
                  <a:pt x="2130119" y="1020106"/>
                </a:lnTo>
                <a:lnTo>
                  <a:pt x="2127229" y="974735"/>
                </a:lnTo>
                <a:lnTo>
                  <a:pt x="2122413" y="929496"/>
                </a:lnTo>
                <a:lnTo>
                  <a:pt x="2115671" y="884457"/>
                </a:lnTo>
                <a:lnTo>
                  <a:pt x="2107002" y="839684"/>
                </a:lnTo>
                <a:lnTo>
                  <a:pt x="2096406" y="795243"/>
                </a:lnTo>
                <a:lnTo>
                  <a:pt x="2083884" y="751201"/>
                </a:lnTo>
                <a:lnTo>
                  <a:pt x="2069436" y="707625"/>
                </a:lnTo>
                <a:lnTo>
                  <a:pt x="2053061" y="664581"/>
                </a:lnTo>
                <a:lnTo>
                  <a:pt x="2034759" y="622135"/>
                </a:lnTo>
                <a:lnTo>
                  <a:pt x="2014531" y="580354"/>
                </a:lnTo>
                <a:lnTo>
                  <a:pt x="1992377" y="539305"/>
                </a:lnTo>
                <a:lnTo>
                  <a:pt x="1968296" y="499054"/>
                </a:lnTo>
                <a:lnTo>
                  <a:pt x="1942289" y="459667"/>
                </a:lnTo>
                <a:lnTo>
                  <a:pt x="1914356" y="421212"/>
                </a:lnTo>
                <a:lnTo>
                  <a:pt x="1884495" y="383754"/>
                </a:lnTo>
                <a:lnTo>
                  <a:pt x="1852709" y="347359"/>
                </a:lnTo>
                <a:lnTo>
                  <a:pt x="1818996" y="312096"/>
                </a:lnTo>
                <a:lnTo>
                  <a:pt x="1783731" y="278382"/>
                </a:lnTo>
                <a:lnTo>
                  <a:pt x="1747336" y="246594"/>
                </a:lnTo>
                <a:lnTo>
                  <a:pt x="1709877" y="216733"/>
                </a:lnTo>
                <a:lnTo>
                  <a:pt x="1671420" y="188798"/>
                </a:lnTo>
                <a:lnTo>
                  <a:pt x="1632033" y="162790"/>
                </a:lnTo>
                <a:lnTo>
                  <a:pt x="1591781" y="138709"/>
                </a:lnTo>
                <a:lnTo>
                  <a:pt x="1550731" y="116554"/>
                </a:lnTo>
                <a:lnTo>
                  <a:pt x="1508950" y="96325"/>
                </a:lnTo>
                <a:lnTo>
                  <a:pt x="1466504" y="78024"/>
                </a:lnTo>
                <a:lnTo>
                  <a:pt x="1423459" y="61648"/>
                </a:lnTo>
                <a:lnTo>
                  <a:pt x="1379883" y="47199"/>
                </a:lnTo>
                <a:lnTo>
                  <a:pt x="1335841" y="34677"/>
                </a:lnTo>
                <a:lnTo>
                  <a:pt x="1291400" y="24081"/>
                </a:lnTo>
                <a:lnTo>
                  <a:pt x="1246626" y="15412"/>
                </a:lnTo>
                <a:lnTo>
                  <a:pt x="1201587" y="8669"/>
                </a:lnTo>
                <a:lnTo>
                  <a:pt x="1156348" y="3853"/>
                </a:lnTo>
                <a:lnTo>
                  <a:pt x="1110976" y="963"/>
                </a:lnTo>
                <a:lnTo>
                  <a:pt x="1065538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25463" y="3585781"/>
            <a:ext cx="1616075" cy="577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600" spc="140" b="1">
                <a:solidFill>
                  <a:srgbClr val="FFFFFF"/>
                </a:solidFill>
                <a:latin typeface="Arial"/>
                <a:cs typeface="Arial"/>
              </a:rPr>
              <a:t>138</a:t>
            </a:r>
            <a:r>
              <a:rPr dirty="0" sz="36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9548" y="4086452"/>
            <a:ext cx="156781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7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dirty="0" sz="15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vacant</a:t>
            </a:r>
            <a:r>
              <a:rPr dirty="0" sz="15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RN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5964" y="4275862"/>
            <a:ext cx="157480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dirty="0" sz="15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5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Alaska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86163" y="2046615"/>
            <a:ext cx="6304280" cy="25647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78765" marR="426720" indent="-214629">
              <a:lnSpc>
                <a:spcPct val="115700"/>
              </a:lnSpc>
              <a:spcBef>
                <a:spcPts val="90"/>
              </a:spcBef>
              <a:buSzPct val="124242"/>
              <a:buChar char="•"/>
              <a:tabLst>
                <a:tab pos="278765" algn="l"/>
              </a:tabLst>
            </a:pPr>
            <a:r>
              <a:rPr dirty="0" sz="1650" spc="-10">
                <a:latin typeface="Arial"/>
                <a:cs typeface="Arial"/>
              </a:rPr>
              <a:t>Because</a:t>
            </a:r>
            <a:r>
              <a:rPr dirty="0" sz="1650" spc="1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registered</a:t>
            </a:r>
            <a:r>
              <a:rPr dirty="0" sz="1650" spc="10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nurses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represent</a:t>
            </a:r>
            <a:r>
              <a:rPr dirty="0" sz="1650" spc="1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highest</a:t>
            </a:r>
            <a:r>
              <a:rPr dirty="0" sz="1650" spc="10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workforce </a:t>
            </a:r>
            <a:r>
              <a:rPr dirty="0" sz="1650">
                <a:latin typeface="Arial"/>
                <a:cs typeface="Arial"/>
              </a:rPr>
              <a:t>need,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 spc="70">
                <a:latin typeface="Arial"/>
                <a:cs typeface="Arial"/>
              </a:rPr>
              <a:t>it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can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 spc="60">
                <a:latin typeface="Arial"/>
                <a:cs typeface="Arial"/>
              </a:rPr>
              <a:t>be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most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useful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single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position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 spc="85">
                <a:latin typeface="Arial"/>
                <a:cs typeface="Arial"/>
              </a:rPr>
              <a:t>to</a:t>
            </a:r>
            <a:r>
              <a:rPr dirty="0" sz="1650" spc="11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track.</a:t>
            </a:r>
            <a:endParaRPr sz="1650">
              <a:latin typeface="Arial"/>
              <a:cs typeface="Arial"/>
            </a:endParaRPr>
          </a:p>
          <a:p>
            <a:pPr marL="278765" marR="241300" indent="-214629">
              <a:lnSpc>
                <a:spcPct val="115700"/>
              </a:lnSpc>
              <a:spcBef>
                <a:spcPts val="325"/>
              </a:spcBef>
              <a:buSzPct val="124242"/>
              <a:buChar char="•"/>
              <a:tabLst>
                <a:tab pos="278765" algn="l"/>
              </a:tabLst>
            </a:pP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Alaska,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hospital</a:t>
            </a:r>
            <a:r>
              <a:rPr dirty="0" sz="1650" spc="6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registered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nurses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had</a:t>
            </a:r>
            <a:r>
              <a:rPr dirty="0" sz="1650" spc="6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average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vacancy </a:t>
            </a:r>
            <a:r>
              <a:rPr dirty="0" sz="1650">
                <a:latin typeface="Arial"/>
                <a:cs typeface="Arial"/>
              </a:rPr>
              <a:t>rate</a:t>
            </a:r>
            <a:r>
              <a:rPr dirty="0" sz="1650" spc="35">
                <a:latin typeface="Arial"/>
                <a:cs typeface="Arial"/>
              </a:rPr>
              <a:t> </a:t>
            </a:r>
            <a:r>
              <a:rPr dirty="0" sz="1650" spc="60">
                <a:latin typeface="Arial"/>
                <a:cs typeface="Arial"/>
              </a:rPr>
              <a:t>of</a:t>
            </a:r>
            <a:r>
              <a:rPr dirty="0" sz="1650" spc="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22%</a:t>
            </a:r>
            <a:r>
              <a:rPr dirty="0" sz="1650" spc="4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4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2024</a:t>
            </a:r>
            <a:endParaRPr sz="1650">
              <a:latin typeface="Arial"/>
              <a:cs typeface="Arial"/>
            </a:endParaRPr>
          </a:p>
          <a:p>
            <a:pPr marL="278765" marR="361315" indent="-214629">
              <a:lnSpc>
                <a:spcPct val="115700"/>
              </a:lnSpc>
              <a:spcBef>
                <a:spcPts val="320"/>
              </a:spcBef>
              <a:buSzPct val="124242"/>
              <a:buChar char="•"/>
              <a:tabLst>
                <a:tab pos="278765" algn="l"/>
              </a:tabLst>
            </a:pPr>
            <a:r>
              <a:rPr dirty="0" sz="1650">
                <a:latin typeface="Arial"/>
                <a:cs typeface="Arial"/>
              </a:rPr>
              <a:t>It</a:t>
            </a:r>
            <a:r>
              <a:rPr dirty="0" sz="1650" spc="60">
                <a:latin typeface="Arial"/>
                <a:cs typeface="Arial"/>
              </a:rPr>
              <a:t> took </a:t>
            </a:r>
            <a:r>
              <a:rPr dirty="0" sz="1650">
                <a:latin typeface="Arial"/>
                <a:cs typeface="Arial"/>
              </a:rPr>
              <a:t>138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days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on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average</a:t>
            </a:r>
            <a:r>
              <a:rPr dirty="0" sz="1650" spc="65">
                <a:latin typeface="Arial"/>
                <a:cs typeface="Arial"/>
              </a:rPr>
              <a:t> </a:t>
            </a:r>
            <a:r>
              <a:rPr dirty="0" sz="1650" spc="85">
                <a:latin typeface="Arial"/>
                <a:cs typeface="Arial"/>
              </a:rPr>
              <a:t>to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fill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vacant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registered</a:t>
            </a:r>
            <a:r>
              <a:rPr dirty="0" sz="1650" spc="6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nurse position.</a:t>
            </a:r>
            <a:endParaRPr sz="1650">
              <a:latin typeface="Arial"/>
              <a:cs typeface="Arial"/>
            </a:endParaRPr>
          </a:p>
          <a:p>
            <a:pPr marL="226695" marR="5080" indent="-214629">
              <a:lnSpc>
                <a:spcPct val="115700"/>
              </a:lnSpc>
              <a:spcBef>
                <a:spcPts val="1019"/>
              </a:spcBef>
              <a:buSzPct val="124242"/>
              <a:buChar char="•"/>
              <a:tabLst>
                <a:tab pos="226695" algn="l"/>
              </a:tabLst>
            </a:pPr>
            <a:r>
              <a:rPr dirty="0" sz="1650">
                <a:latin typeface="Arial"/>
                <a:cs typeface="Arial"/>
              </a:rPr>
              <a:t>survey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 spc="60">
                <a:latin typeface="Arial"/>
                <a:cs typeface="Arial"/>
              </a:rPr>
              <a:t>of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26</a:t>
            </a:r>
            <a:r>
              <a:rPr dirty="0" sz="1650" spc="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Alaska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hospitals,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nursing</a:t>
            </a:r>
            <a:r>
              <a:rPr dirty="0" sz="1650" spc="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homes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assisted</a:t>
            </a:r>
            <a:r>
              <a:rPr dirty="0" sz="1650" spc="3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living </a:t>
            </a:r>
            <a:r>
              <a:rPr dirty="0" sz="1650">
                <a:latin typeface="Arial"/>
                <a:cs typeface="Arial"/>
              </a:rPr>
              <a:t>facilities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9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2024</a:t>
            </a:r>
            <a:r>
              <a:rPr dirty="0" sz="1650" spc="9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by</a:t>
            </a:r>
            <a:r>
              <a:rPr dirty="0" sz="1650" spc="9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AHHA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12567" y="602961"/>
            <a:ext cx="6350000" cy="9264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</a:pPr>
            <a:r>
              <a:rPr dirty="0" sz="2100">
                <a:solidFill>
                  <a:srgbClr val="2D74A2"/>
                </a:solidFill>
              </a:rPr>
              <a:t>The</a:t>
            </a:r>
            <a:r>
              <a:rPr dirty="0" sz="2100" spc="2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average</a:t>
            </a:r>
            <a:r>
              <a:rPr dirty="0" sz="2100" spc="30">
                <a:solidFill>
                  <a:srgbClr val="2D74A2"/>
                </a:solidFill>
              </a:rPr>
              <a:t> </a:t>
            </a:r>
            <a:r>
              <a:rPr dirty="0" sz="2100" spc="-60">
                <a:solidFill>
                  <a:srgbClr val="2D74A2"/>
                </a:solidFill>
              </a:rPr>
              <a:t>vacancy</a:t>
            </a:r>
            <a:r>
              <a:rPr dirty="0" sz="2100" spc="2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rates</a:t>
            </a:r>
            <a:r>
              <a:rPr dirty="0" sz="2100" spc="3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for</a:t>
            </a:r>
            <a:r>
              <a:rPr dirty="0" sz="2100" spc="3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key</a:t>
            </a:r>
            <a:r>
              <a:rPr dirty="0" sz="2100" spc="25">
                <a:solidFill>
                  <a:srgbClr val="2D74A2"/>
                </a:solidFill>
              </a:rPr>
              <a:t> </a:t>
            </a:r>
            <a:r>
              <a:rPr dirty="0" sz="2100" spc="-10">
                <a:solidFill>
                  <a:srgbClr val="2D74A2"/>
                </a:solidFill>
              </a:rPr>
              <a:t>healthcare </a:t>
            </a:r>
            <a:r>
              <a:rPr dirty="0" sz="2100" spc="-30">
                <a:solidFill>
                  <a:srgbClr val="2D74A2"/>
                </a:solidFill>
              </a:rPr>
              <a:t>positions</a:t>
            </a:r>
            <a:r>
              <a:rPr dirty="0" sz="2100" spc="1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ranged</a:t>
            </a:r>
            <a:r>
              <a:rPr dirty="0" sz="2100" spc="3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from</a:t>
            </a:r>
            <a:r>
              <a:rPr dirty="0" sz="2100" spc="30">
                <a:solidFill>
                  <a:srgbClr val="2D74A2"/>
                </a:solidFill>
              </a:rPr>
              <a:t> </a:t>
            </a:r>
            <a:r>
              <a:rPr dirty="0" sz="3300" spc="85">
                <a:solidFill>
                  <a:srgbClr val="7F0C03"/>
                </a:solidFill>
              </a:rPr>
              <a:t>17%</a:t>
            </a:r>
            <a:r>
              <a:rPr dirty="0" sz="3300" spc="30">
                <a:solidFill>
                  <a:srgbClr val="7F0C03"/>
                </a:solidFill>
              </a:rPr>
              <a:t> </a:t>
            </a:r>
            <a:r>
              <a:rPr dirty="0" sz="3300" spc="75">
                <a:solidFill>
                  <a:srgbClr val="7F0C03"/>
                </a:solidFill>
              </a:rPr>
              <a:t>to</a:t>
            </a:r>
            <a:r>
              <a:rPr dirty="0" sz="3300" spc="30">
                <a:solidFill>
                  <a:srgbClr val="7F0C03"/>
                </a:solidFill>
              </a:rPr>
              <a:t> </a:t>
            </a:r>
            <a:r>
              <a:rPr dirty="0" sz="3300" spc="85">
                <a:solidFill>
                  <a:srgbClr val="7F0C03"/>
                </a:solidFill>
              </a:rPr>
              <a:t>39%</a:t>
            </a:r>
            <a:r>
              <a:rPr dirty="0" sz="3300" spc="-290">
                <a:solidFill>
                  <a:srgbClr val="7F0C03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in</a:t>
            </a:r>
            <a:r>
              <a:rPr dirty="0" sz="2100" spc="25">
                <a:solidFill>
                  <a:srgbClr val="2D74A2"/>
                </a:solidFill>
              </a:rPr>
              <a:t> </a:t>
            </a:r>
            <a:r>
              <a:rPr dirty="0" sz="2100" spc="70">
                <a:solidFill>
                  <a:srgbClr val="2D74A2"/>
                </a:solidFill>
              </a:rPr>
              <a:t>2024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11354" y="662226"/>
            <a:ext cx="3477895" cy="427355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40335" marR="27305" indent="-127635">
              <a:lnSpc>
                <a:spcPts val="2570"/>
              </a:lnSpc>
              <a:spcBef>
                <a:spcPts val="235"/>
              </a:spcBef>
              <a:buSzPct val="121621"/>
              <a:buFont typeface="Times New Roman"/>
              <a:buChar char="•"/>
              <a:tabLst>
                <a:tab pos="140335" algn="l"/>
              </a:tabLst>
            </a:pPr>
            <a:r>
              <a:rPr dirty="0" sz="1850" spc="75">
                <a:latin typeface="Arial"/>
                <a:cs typeface="Arial"/>
              </a:rPr>
              <a:t>Aging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population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increases </a:t>
            </a:r>
            <a:r>
              <a:rPr dirty="0" sz="1850">
                <a:latin typeface="Arial"/>
                <a:cs typeface="Arial"/>
              </a:rPr>
              <a:t>health</a:t>
            </a:r>
            <a:r>
              <a:rPr dirty="0" sz="1850" spc="8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care</a:t>
            </a:r>
            <a:r>
              <a:rPr dirty="0" sz="1850" spc="8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demand.</a:t>
            </a:r>
            <a:r>
              <a:rPr dirty="0" sz="1850" spc="9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By</a:t>
            </a:r>
            <a:r>
              <a:rPr dirty="0" sz="1850" spc="8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2050, </a:t>
            </a:r>
            <a:r>
              <a:rPr dirty="0" sz="1850">
                <a:latin typeface="Arial"/>
                <a:cs typeface="Arial"/>
              </a:rPr>
              <a:t>23%</a:t>
            </a:r>
            <a:r>
              <a:rPr dirty="0" sz="1850" spc="-5">
                <a:latin typeface="Arial"/>
                <a:cs typeface="Arial"/>
              </a:rPr>
              <a:t> </a:t>
            </a:r>
            <a:r>
              <a:rPr dirty="0" sz="1850" spc="65">
                <a:latin typeface="Arial"/>
                <a:cs typeface="Arial"/>
              </a:rPr>
              <a:t>of</a:t>
            </a:r>
            <a:r>
              <a:rPr dirty="0" sz="1850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the</a:t>
            </a:r>
            <a:r>
              <a:rPr dirty="0" sz="1850">
                <a:latin typeface="Arial"/>
                <a:cs typeface="Arial"/>
              </a:rPr>
              <a:t> </a:t>
            </a:r>
            <a:r>
              <a:rPr dirty="0" sz="1850" spc="-35">
                <a:latin typeface="Arial"/>
                <a:cs typeface="Arial"/>
              </a:rPr>
              <a:t>U.S.</a:t>
            </a:r>
            <a:r>
              <a:rPr dirty="0" sz="185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population</a:t>
            </a:r>
            <a:r>
              <a:rPr dirty="0" sz="185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will </a:t>
            </a:r>
            <a:r>
              <a:rPr dirty="0" sz="1850" spc="70">
                <a:latin typeface="Arial"/>
                <a:cs typeface="Arial"/>
              </a:rPr>
              <a:t>be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 spc="70">
                <a:latin typeface="Arial"/>
                <a:cs typeface="Arial"/>
              </a:rPr>
              <a:t>65+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(by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2035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in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 spc="-25">
                <a:latin typeface="Arial"/>
                <a:cs typeface="Arial"/>
              </a:rPr>
              <a:t>SE)</a:t>
            </a:r>
            <a:endParaRPr sz="1850">
              <a:latin typeface="Arial"/>
              <a:cs typeface="Arial"/>
            </a:endParaRPr>
          </a:p>
          <a:p>
            <a:pPr marL="140335" marR="5080" indent="-127635">
              <a:lnSpc>
                <a:spcPts val="2570"/>
              </a:lnSpc>
              <a:spcBef>
                <a:spcPts val="15"/>
              </a:spcBef>
              <a:buSzPct val="121621"/>
              <a:buFont typeface="Times New Roman"/>
              <a:buChar char="•"/>
              <a:tabLst>
                <a:tab pos="140335" algn="l"/>
              </a:tabLst>
            </a:pPr>
            <a:r>
              <a:rPr dirty="0" sz="1850" spc="55">
                <a:latin typeface="Arial"/>
                <a:cs typeface="Arial"/>
              </a:rPr>
              <a:t>More</a:t>
            </a:r>
            <a:r>
              <a:rPr dirty="0" sz="1850" spc="4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than</a:t>
            </a:r>
            <a:r>
              <a:rPr dirty="0" sz="1850" spc="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</a:t>
            </a:r>
            <a:r>
              <a:rPr dirty="0" sz="1850" spc="5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quarter</a:t>
            </a:r>
            <a:r>
              <a:rPr dirty="0" sz="1850" spc="50">
                <a:latin typeface="Arial"/>
                <a:cs typeface="Arial"/>
              </a:rPr>
              <a:t> </a:t>
            </a:r>
            <a:r>
              <a:rPr dirty="0" sz="1850" spc="65">
                <a:latin typeface="Arial"/>
                <a:cs typeface="Arial"/>
              </a:rPr>
              <a:t>of</a:t>
            </a:r>
            <a:r>
              <a:rPr dirty="0" sz="1850" spc="50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RNs</a:t>
            </a:r>
            <a:r>
              <a:rPr dirty="0" sz="1850" spc="50">
                <a:latin typeface="Arial"/>
                <a:cs typeface="Arial"/>
              </a:rPr>
              <a:t> </a:t>
            </a:r>
            <a:r>
              <a:rPr dirty="0" sz="1850" spc="-45">
                <a:latin typeface="Arial"/>
                <a:cs typeface="Arial"/>
              </a:rPr>
              <a:t>say </a:t>
            </a:r>
            <a:r>
              <a:rPr dirty="0" sz="1850">
                <a:latin typeface="Arial"/>
                <a:cs typeface="Arial"/>
              </a:rPr>
              <a:t>they</a:t>
            </a:r>
            <a:r>
              <a:rPr dirty="0" sz="1850" spc="15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will</a:t>
            </a:r>
            <a:r>
              <a:rPr dirty="0" sz="1850" spc="15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retire</a:t>
            </a:r>
            <a:r>
              <a:rPr dirty="0" sz="1850" spc="15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from</a:t>
            </a:r>
            <a:r>
              <a:rPr dirty="0" sz="1850" spc="16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nursing </a:t>
            </a:r>
            <a:r>
              <a:rPr dirty="0" sz="1850">
                <a:latin typeface="Arial"/>
                <a:cs typeface="Arial"/>
              </a:rPr>
              <a:t>over</a:t>
            </a:r>
            <a:r>
              <a:rPr dirty="0" sz="1850" spc="75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the</a:t>
            </a:r>
            <a:r>
              <a:rPr dirty="0" sz="1850" spc="8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next</a:t>
            </a:r>
            <a:r>
              <a:rPr dirty="0" sz="1850" spc="7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5</a:t>
            </a:r>
            <a:r>
              <a:rPr dirty="0" sz="1850" spc="8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years</a:t>
            </a:r>
            <a:endParaRPr sz="1850">
              <a:latin typeface="Arial"/>
              <a:cs typeface="Arial"/>
            </a:endParaRPr>
          </a:p>
          <a:p>
            <a:pPr marL="140335" marR="90170" indent="-127635">
              <a:lnSpc>
                <a:spcPts val="2570"/>
              </a:lnSpc>
              <a:spcBef>
                <a:spcPts val="5"/>
              </a:spcBef>
              <a:buSzPct val="121621"/>
              <a:buFont typeface="Times New Roman"/>
              <a:buChar char="•"/>
              <a:tabLst>
                <a:tab pos="140335" algn="l"/>
              </a:tabLst>
            </a:pPr>
            <a:r>
              <a:rPr dirty="0" sz="1850">
                <a:latin typeface="Arial"/>
                <a:cs typeface="Arial"/>
              </a:rPr>
              <a:t>Nursing</a:t>
            </a:r>
            <a:r>
              <a:rPr dirty="0" sz="1850" spc="229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school</a:t>
            </a:r>
            <a:r>
              <a:rPr dirty="0" sz="1850" spc="2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enrollment</a:t>
            </a:r>
            <a:r>
              <a:rPr dirty="0" sz="1850" spc="235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not </a:t>
            </a:r>
            <a:r>
              <a:rPr dirty="0" sz="1850" spc="55">
                <a:latin typeface="Arial"/>
                <a:cs typeface="Arial"/>
              </a:rPr>
              <a:t>growing</a:t>
            </a:r>
            <a:r>
              <a:rPr dirty="0" sz="1850" spc="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fast</a:t>
            </a:r>
            <a:r>
              <a:rPr dirty="0" sz="1850" spc="5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enough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 spc="95">
                <a:latin typeface="Arial"/>
                <a:cs typeface="Arial"/>
              </a:rPr>
              <a:t>to</a:t>
            </a:r>
            <a:r>
              <a:rPr dirty="0" sz="1850" spc="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train replacement</a:t>
            </a:r>
            <a:endParaRPr sz="1850">
              <a:latin typeface="Arial"/>
              <a:cs typeface="Arial"/>
            </a:endParaRPr>
          </a:p>
          <a:p>
            <a:pPr marL="139700" indent="-127000">
              <a:lnSpc>
                <a:spcPts val="2450"/>
              </a:lnSpc>
              <a:buSzPct val="121621"/>
              <a:buFont typeface="Times New Roman"/>
              <a:buChar char="•"/>
              <a:tabLst>
                <a:tab pos="139700" algn="l"/>
              </a:tabLst>
            </a:pPr>
            <a:r>
              <a:rPr dirty="0" sz="1850">
                <a:latin typeface="Arial"/>
                <a:cs typeface="Arial"/>
              </a:rPr>
              <a:t>Nursing</a:t>
            </a:r>
            <a:r>
              <a:rPr dirty="0" sz="1850" spc="15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faculty</a:t>
            </a:r>
            <a:r>
              <a:rPr dirty="0" sz="1850" spc="16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shortage</a:t>
            </a:r>
            <a:endParaRPr sz="1850">
              <a:latin typeface="Arial"/>
              <a:cs typeface="Arial"/>
            </a:endParaRPr>
          </a:p>
          <a:p>
            <a:pPr marL="140335" marR="414655" indent="-127635">
              <a:lnSpc>
                <a:spcPts val="2570"/>
              </a:lnSpc>
              <a:spcBef>
                <a:spcPts val="100"/>
              </a:spcBef>
              <a:buSzPct val="121621"/>
              <a:buFont typeface="Times New Roman"/>
              <a:buChar char="•"/>
              <a:tabLst>
                <a:tab pos="140335" algn="l"/>
              </a:tabLst>
            </a:pPr>
            <a:r>
              <a:rPr dirty="0" sz="1850">
                <a:latin typeface="Arial"/>
                <a:cs typeface="Arial"/>
              </a:rPr>
              <a:t>Burnout</a:t>
            </a:r>
            <a:r>
              <a:rPr dirty="0" sz="1850" spc="10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and</a:t>
            </a:r>
            <a:r>
              <a:rPr dirty="0" sz="1850" spc="105">
                <a:latin typeface="Arial"/>
                <a:cs typeface="Arial"/>
              </a:rPr>
              <a:t> </a:t>
            </a:r>
            <a:r>
              <a:rPr dirty="0" sz="1850" spc="-30">
                <a:latin typeface="Arial"/>
                <a:cs typeface="Arial"/>
              </a:rPr>
              <a:t>stress</a:t>
            </a:r>
            <a:r>
              <a:rPr dirty="0" sz="1850" spc="10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level</a:t>
            </a:r>
            <a:r>
              <a:rPr dirty="0" sz="1850" spc="100">
                <a:latin typeface="Arial"/>
                <a:cs typeface="Arial"/>
              </a:rPr>
              <a:t> </a:t>
            </a:r>
            <a:r>
              <a:rPr dirty="0" sz="1850" spc="25">
                <a:latin typeface="Arial"/>
                <a:cs typeface="Arial"/>
              </a:rPr>
              <a:t>for </a:t>
            </a:r>
            <a:r>
              <a:rPr dirty="0" sz="1850" spc="-10">
                <a:latin typeface="Arial"/>
                <a:cs typeface="Arial"/>
              </a:rPr>
              <a:t>nurses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0"/>
            <a:ext cx="5675261" cy="55138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6043" y="366471"/>
            <a:ext cx="2381885" cy="3505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>
                <a:solidFill>
                  <a:srgbClr val="2D74A2"/>
                </a:solidFill>
              </a:rPr>
              <a:t>Nursing</a:t>
            </a:r>
            <a:r>
              <a:rPr dirty="0" sz="2100" spc="-114">
                <a:solidFill>
                  <a:srgbClr val="2D74A2"/>
                </a:solidFill>
              </a:rPr>
              <a:t> </a:t>
            </a:r>
            <a:r>
              <a:rPr dirty="0" sz="2100" spc="-10">
                <a:solidFill>
                  <a:srgbClr val="2D74A2"/>
                </a:solidFill>
              </a:rPr>
              <a:t>Nationally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" y="996657"/>
            <a:ext cx="2275205" cy="4071620"/>
            <a:chOff x="4571" y="996657"/>
            <a:chExt cx="2275205" cy="40716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" y="2201912"/>
              <a:ext cx="2275052" cy="28663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576" y="996657"/>
              <a:ext cx="844233" cy="229273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26695" marR="302260" indent="-214629">
              <a:lnSpc>
                <a:spcPct val="115700"/>
              </a:lnSpc>
              <a:spcBef>
                <a:spcPts val="90"/>
              </a:spcBef>
              <a:buSzPct val="124242"/>
              <a:buChar char="•"/>
              <a:tabLst>
                <a:tab pos="226695" algn="l"/>
              </a:tabLst>
            </a:pPr>
            <a:r>
              <a:rPr dirty="0" sz="1650"/>
              <a:t>In</a:t>
            </a:r>
            <a:r>
              <a:rPr dirty="0" sz="1650" spc="25"/>
              <a:t> </a:t>
            </a:r>
            <a:r>
              <a:rPr dirty="0" sz="1650"/>
              <a:t>a</a:t>
            </a:r>
            <a:r>
              <a:rPr dirty="0" sz="1650" spc="25"/>
              <a:t> </a:t>
            </a:r>
            <a:r>
              <a:rPr dirty="0" sz="1650"/>
              <a:t>survey</a:t>
            </a:r>
            <a:r>
              <a:rPr dirty="0" sz="1650" spc="30"/>
              <a:t> </a:t>
            </a:r>
            <a:r>
              <a:rPr dirty="0" sz="1650" spc="60"/>
              <a:t>of</a:t>
            </a:r>
            <a:r>
              <a:rPr dirty="0" sz="1650" spc="25"/>
              <a:t> </a:t>
            </a:r>
            <a:r>
              <a:rPr dirty="0" sz="1650"/>
              <a:t>26</a:t>
            </a:r>
            <a:r>
              <a:rPr dirty="0" sz="1650" spc="30"/>
              <a:t> </a:t>
            </a:r>
            <a:r>
              <a:rPr dirty="0" sz="1650"/>
              <a:t>Alaska</a:t>
            </a:r>
            <a:r>
              <a:rPr dirty="0" sz="1650" spc="25"/>
              <a:t> </a:t>
            </a:r>
            <a:r>
              <a:rPr dirty="0" sz="1650"/>
              <a:t>hospitals,</a:t>
            </a:r>
            <a:r>
              <a:rPr dirty="0" sz="1650" spc="25"/>
              <a:t> </a:t>
            </a:r>
            <a:r>
              <a:rPr dirty="0" sz="1650"/>
              <a:t>nursing</a:t>
            </a:r>
            <a:r>
              <a:rPr dirty="0" sz="1650" spc="30"/>
              <a:t> </a:t>
            </a:r>
            <a:r>
              <a:rPr dirty="0" sz="1650"/>
              <a:t>homes</a:t>
            </a:r>
            <a:r>
              <a:rPr dirty="0" sz="1650" spc="25"/>
              <a:t> </a:t>
            </a:r>
            <a:r>
              <a:rPr dirty="0" sz="1650" spc="-25"/>
              <a:t>and </a:t>
            </a:r>
            <a:r>
              <a:rPr dirty="0" sz="1650"/>
              <a:t>assisted</a:t>
            </a:r>
            <a:r>
              <a:rPr dirty="0" sz="1650" spc="95"/>
              <a:t> </a:t>
            </a:r>
            <a:r>
              <a:rPr dirty="0" sz="1650"/>
              <a:t>living</a:t>
            </a:r>
            <a:r>
              <a:rPr dirty="0" sz="1650" spc="95"/>
              <a:t> </a:t>
            </a:r>
            <a:r>
              <a:rPr dirty="0" sz="1650"/>
              <a:t>facilities</a:t>
            </a:r>
            <a:r>
              <a:rPr dirty="0" sz="1650" spc="100"/>
              <a:t> </a:t>
            </a:r>
            <a:r>
              <a:rPr dirty="0" sz="1650"/>
              <a:t>in</a:t>
            </a:r>
            <a:r>
              <a:rPr dirty="0" sz="1650" spc="95"/>
              <a:t> </a:t>
            </a:r>
            <a:r>
              <a:rPr dirty="0" sz="1650"/>
              <a:t>2024</a:t>
            </a:r>
            <a:r>
              <a:rPr dirty="0" sz="1650" spc="95"/>
              <a:t> </a:t>
            </a:r>
            <a:r>
              <a:rPr dirty="0" sz="1650" spc="50"/>
              <a:t>by</a:t>
            </a:r>
            <a:r>
              <a:rPr dirty="0" sz="1650" spc="100"/>
              <a:t> </a:t>
            </a:r>
            <a:r>
              <a:rPr dirty="0" sz="1650"/>
              <a:t>AHHA,</a:t>
            </a:r>
            <a:r>
              <a:rPr dirty="0" sz="1650" spc="95"/>
              <a:t> </a:t>
            </a:r>
            <a:r>
              <a:rPr dirty="0" sz="1650" spc="-10"/>
              <a:t>organizations </a:t>
            </a:r>
            <a:r>
              <a:rPr dirty="0" sz="1650" spc="50"/>
              <a:t>reported</a:t>
            </a:r>
            <a:r>
              <a:rPr dirty="0" sz="1650" spc="125"/>
              <a:t> </a:t>
            </a:r>
            <a:r>
              <a:rPr dirty="0" sz="1650"/>
              <a:t>traveling</a:t>
            </a:r>
            <a:r>
              <a:rPr dirty="0" sz="1650" spc="125"/>
              <a:t> </a:t>
            </a:r>
            <a:r>
              <a:rPr dirty="0" sz="1650"/>
              <a:t>registered</a:t>
            </a:r>
            <a:r>
              <a:rPr dirty="0" sz="1650" spc="125"/>
              <a:t> </a:t>
            </a:r>
            <a:r>
              <a:rPr dirty="0" sz="1650" spc="-10"/>
              <a:t>nurses</a:t>
            </a:r>
            <a:r>
              <a:rPr dirty="0" sz="1650" spc="130"/>
              <a:t> </a:t>
            </a:r>
            <a:r>
              <a:rPr dirty="0" sz="1650"/>
              <a:t>comprise</a:t>
            </a:r>
            <a:r>
              <a:rPr dirty="0" sz="1650" spc="125"/>
              <a:t> </a:t>
            </a:r>
            <a:r>
              <a:rPr dirty="0" sz="1650" spc="75" b="1">
                <a:latin typeface="Arial"/>
                <a:cs typeface="Arial"/>
              </a:rPr>
              <a:t>20%</a:t>
            </a:r>
            <a:r>
              <a:rPr dirty="0" sz="1650" spc="165" b="1">
                <a:latin typeface="Arial"/>
                <a:cs typeface="Arial"/>
              </a:rPr>
              <a:t> </a:t>
            </a:r>
            <a:r>
              <a:rPr dirty="0" sz="1650" spc="-25" b="1">
                <a:latin typeface="Arial"/>
                <a:cs typeface="Arial"/>
              </a:rPr>
              <a:t>of </a:t>
            </a:r>
            <a:r>
              <a:rPr dirty="0" sz="1650" b="1">
                <a:latin typeface="Arial"/>
                <a:cs typeface="Arial"/>
              </a:rPr>
              <a:t>their</a:t>
            </a:r>
            <a:r>
              <a:rPr dirty="0" sz="1650" spc="10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RN</a:t>
            </a:r>
            <a:r>
              <a:rPr dirty="0" sz="1650" spc="70" b="1">
                <a:latin typeface="Arial"/>
                <a:cs typeface="Arial"/>
              </a:rPr>
              <a:t> </a:t>
            </a:r>
            <a:r>
              <a:rPr dirty="0" sz="1650"/>
              <a:t>staff</a:t>
            </a:r>
            <a:r>
              <a:rPr dirty="0" sz="1650" spc="65"/>
              <a:t> </a:t>
            </a:r>
            <a:r>
              <a:rPr dirty="0" sz="1650"/>
              <a:t>(down</a:t>
            </a:r>
            <a:r>
              <a:rPr dirty="0" sz="1650" spc="70"/>
              <a:t> </a:t>
            </a:r>
            <a:r>
              <a:rPr dirty="0" sz="1650"/>
              <a:t>from</a:t>
            </a:r>
            <a:r>
              <a:rPr dirty="0" sz="1650" spc="70"/>
              <a:t> </a:t>
            </a:r>
            <a:r>
              <a:rPr dirty="0" sz="1650"/>
              <a:t>22%</a:t>
            </a:r>
            <a:r>
              <a:rPr dirty="0" sz="1650" spc="65"/>
              <a:t> </a:t>
            </a:r>
            <a:r>
              <a:rPr dirty="0" sz="1650"/>
              <a:t>in</a:t>
            </a:r>
            <a:r>
              <a:rPr dirty="0" sz="1650" spc="70"/>
              <a:t> </a:t>
            </a:r>
            <a:r>
              <a:rPr dirty="0" sz="1650" spc="-10"/>
              <a:t>2023).</a:t>
            </a:r>
            <a:endParaRPr sz="1650">
              <a:latin typeface="Arial"/>
              <a:cs typeface="Arial"/>
            </a:endParaRPr>
          </a:p>
          <a:p>
            <a:pPr marL="226695" marR="24130" indent="-214629">
              <a:lnSpc>
                <a:spcPct val="115700"/>
              </a:lnSpc>
              <a:spcBef>
                <a:spcPts val="325"/>
              </a:spcBef>
              <a:buSzPct val="124242"/>
              <a:buChar char="•"/>
              <a:tabLst>
                <a:tab pos="226695" algn="l"/>
              </a:tabLst>
            </a:pPr>
            <a:r>
              <a:rPr dirty="0" sz="1650"/>
              <a:t>The</a:t>
            </a:r>
            <a:r>
              <a:rPr dirty="0" sz="1650" spc="60"/>
              <a:t> </a:t>
            </a:r>
            <a:r>
              <a:rPr dirty="0" sz="1650"/>
              <a:t>premium</a:t>
            </a:r>
            <a:r>
              <a:rPr dirty="0" sz="1650" spc="65"/>
              <a:t> </a:t>
            </a:r>
            <a:r>
              <a:rPr dirty="0" sz="1650"/>
              <a:t>for</a:t>
            </a:r>
            <a:r>
              <a:rPr dirty="0" sz="1650" spc="60"/>
              <a:t> </a:t>
            </a:r>
            <a:r>
              <a:rPr dirty="0" sz="1650"/>
              <a:t>using</a:t>
            </a:r>
            <a:r>
              <a:rPr dirty="0" sz="1650" spc="65"/>
              <a:t> </a:t>
            </a:r>
            <a:r>
              <a:rPr dirty="0" sz="1650"/>
              <a:t>traveling</a:t>
            </a:r>
            <a:r>
              <a:rPr dirty="0" sz="1650" spc="60"/>
              <a:t> </a:t>
            </a:r>
            <a:r>
              <a:rPr dirty="0" sz="1650" spc="-10"/>
              <a:t>nurses</a:t>
            </a:r>
            <a:r>
              <a:rPr dirty="0" sz="1650" spc="65"/>
              <a:t> </a:t>
            </a:r>
            <a:r>
              <a:rPr dirty="0" sz="1650"/>
              <a:t>was</a:t>
            </a:r>
            <a:r>
              <a:rPr dirty="0" sz="1650" spc="65"/>
              <a:t> </a:t>
            </a:r>
            <a:r>
              <a:rPr dirty="0" sz="1650" spc="80" b="1">
                <a:latin typeface="Arial"/>
                <a:cs typeface="Arial"/>
              </a:rPr>
              <a:t>$66</a:t>
            </a:r>
            <a:r>
              <a:rPr dirty="0" sz="1650" spc="9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million</a:t>
            </a:r>
            <a:r>
              <a:rPr dirty="0" sz="1650" spc="60" b="1">
                <a:latin typeface="Arial"/>
                <a:cs typeface="Arial"/>
              </a:rPr>
              <a:t> </a:t>
            </a:r>
            <a:r>
              <a:rPr dirty="0" sz="1650" spc="-25"/>
              <a:t>in </a:t>
            </a:r>
            <a:r>
              <a:rPr dirty="0" sz="1650"/>
              <a:t>Alaska</a:t>
            </a:r>
            <a:r>
              <a:rPr dirty="0" sz="1650" spc="-55"/>
              <a:t> </a:t>
            </a:r>
            <a:r>
              <a:rPr dirty="0" sz="1650"/>
              <a:t>last</a:t>
            </a:r>
            <a:r>
              <a:rPr dirty="0" sz="1650" spc="-50"/>
              <a:t> </a:t>
            </a:r>
            <a:r>
              <a:rPr dirty="0" sz="1650" spc="-20"/>
              <a:t>year.</a:t>
            </a:r>
            <a:endParaRPr sz="1650">
              <a:latin typeface="Arial"/>
              <a:cs typeface="Arial"/>
            </a:endParaRPr>
          </a:p>
          <a:p>
            <a:pPr marL="226695" marR="5080" indent="-214629">
              <a:lnSpc>
                <a:spcPct val="115700"/>
              </a:lnSpc>
              <a:spcBef>
                <a:spcPts val="320"/>
              </a:spcBef>
              <a:buSzPct val="124242"/>
              <a:buChar char="•"/>
              <a:tabLst>
                <a:tab pos="226695" algn="l"/>
              </a:tabLst>
            </a:pPr>
            <a:r>
              <a:rPr dirty="0" sz="1650"/>
              <a:t>The</a:t>
            </a:r>
            <a:r>
              <a:rPr dirty="0" sz="1650" spc="105"/>
              <a:t> </a:t>
            </a:r>
            <a:r>
              <a:rPr dirty="0" sz="1650"/>
              <a:t>ability</a:t>
            </a:r>
            <a:r>
              <a:rPr dirty="0" sz="1650" spc="105"/>
              <a:t> </a:t>
            </a:r>
            <a:r>
              <a:rPr dirty="0" sz="1650" spc="85"/>
              <a:t>to</a:t>
            </a:r>
            <a:r>
              <a:rPr dirty="0" sz="1650" spc="110"/>
              <a:t> </a:t>
            </a:r>
            <a:r>
              <a:rPr dirty="0" sz="1650"/>
              <a:t>operate</a:t>
            </a:r>
            <a:r>
              <a:rPr dirty="0" sz="1650" spc="105"/>
              <a:t> </a:t>
            </a:r>
            <a:r>
              <a:rPr dirty="0" sz="1650"/>
              <a:t>at</a:t>
            </a:r>
            <a:r>
              <a:rPr dirty="0" sz="1650" spc="110"/>
              <a:t> </a:t>
            </a:r>
            <a:r>
              <a:rPr dirty="0" sz="1650"/>
              <a:t>a</a:t>
            </a:r>
            <a:r>
              <a:rPr dirty="0" sz="1650" spc="105"/>
              <a:t> </a:t>
            </a:r>
            <a:r>
              <a:rPr dirty="0" sz="1650"/>
              <a:t>higher</a:t>
            </a:r>
            <a:r>
              <a:rPr dirty="0" sz="1650" spc="110"/>
              <a:t> </a:t>
            </a:r>
            <a:r>
              <a:rPr dirty="0" sz="1650"/>
              <a:t>capacity</a:t>
            </a:r>
            <a:r>
              <a:rPr dirty="0" sz="1650" spc="105"/>
              <a:t> </a:t>
            </a:r>
            <a:r>
              <a:rPr dirty="0" sz="1650" spc="50"/>
              <a:t>due</a:t>
            </a:r>
            <a:r>
              <a:rPr dirty="0" sz="1650" spc="105"/>
              <a:t> </a:t>
            </a:r>
            <a:r>
              <a:rPr dirty="0" sz="1650" spc="85"/>
              <a:t>to</a:t>
            </a:r>
            <a:r>
              <a:rPr dirty="0" sz="1650" spc="110"/>
              <a:t> </a:t>
            </a:r>
            <a:r>
              <a:rPr dirty="0" sz="1650" spc="-25"/>
              <a:t>the </a:t>
            </a:r>
            <a:r>
              <a:rPr dirty="0" sz="1650"/>
              <a:t>contributions</a:t>
            </a:r>
            <a:r>
              <a:rPr dirty="0" sz="1650" spc="95"/>
              <a:t> </a:t>
            </a:r>
            <a:r>
              <a:rPr dirty="0" sz="1650" spc="60"/>
              <a:t>of</a:t>
            </a:r>
            <a:r>
              <a:rPr dirty="0" sz="1650" spc="100"/>
              <a:t> </a:t>
            </a:r>
            <a:r>
              <a:rPr dirty="0" sz="1650"/>
              <a:t>traveling</a:t>
            </a:r>
            <a:r>
              <a:rPr dirty="0" sz="1650" spc="95"/>
              <a:t> </a:t>
            </a:r>
            <a:r>
              <a:rPr dirty="0" sz="1650" spc="-10"/>
              <a:t>nurses</a:t>
            </a:r>
            <a:r>
              <a:rPr dirty="0" sz="1650" spc="100"/>
              <a:t> </a:t>
            </a:r>
            <a:r>
              <a:rPr dirty="0" sz="1650"/>
              <a:t>is</a:t>
            </a:r>
            <a:r>
              <a:rPr dirty="0" sz="1650" spc="95"/>
              <a:t> </a:t>
            </a:r>
            <a:r>
              <a:rPr dirty="0" sz="1650"/>
              <a:t>likely</a:t>
            </a:r>
            <a:r>
              <a:rPr dirty="0" sz="1650" spc="100"/>
              <a:t> </a:t>
            </a:r>
            <a:r>
              <a:rPr dirty="0" sz="1650"/>
              <a:t>also</a:t>
            </a:r>
            <a:r>
              <a:rPr dirty="0" sz="1650" spc="95"/>
              <a:t> </a:t>
            </a:r>
            <a:r>
              <a:rPr dirty="0" sz="1650"/>
              <a:t>very</a:t>
            </a:r>
            <a:r>
              <a:rPr dirty="0" sz="1650" spc="100"/>
              <a:t> </a:t>
            </a:r>
            <a:r>
              <a:rPr dirty="0" sz="1650" spc="-10"/>
              <a:t>valuable </a:t>
            </a:r>
            <a:r>
              <a:rPr dirty="0" sz="1650"/>
              <a:t>for</a:t>
            </a:r>
            <a:r>
              <a:rPr dirty="0" sz="1650" spc="85"/>
              <a:t> </a:t>
            </a:r>
            <a:r>
              <a:rPr dirty="0" sz="1650"/>
              <a:t>the</a:t>
            </a:r>
            <a:r>
              <a:rPr dirty="0" sz="1650" spc="90"/>
              <a:t> </a:t>
            </a:r>
            <a:r>
              <a:rPr dirty="0" sz="1650" spc="-10"/>
              <a:t>state’s</a:t>
            </a:r>
            <a:r>
              <a:rPr dirty="0" sz="1650" spc="85"/>
              <a:t> </a:t>
            </a:r>
            <a:r>
              <a:rPr dirty="0" sz="1650"/>
              <a:t>healthcare</a:t>
            </a:r>
            <a:r>
              <a:rPr dirty="0" sz="1650" spc="90"/>
              <a:t> </a:t>
            </a:r>
            <a:r>
              <a:rPr dirty="0" sz="1650" spc="-10"/>
              <a:t>providers.</a:t>
            </a:r>
            <a:endParaRPr sz="16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71450" marR="5080" indent="80010">
              <a:lnSpc>
                <a:spcPct val="114900"/>
              </a:lnSpc>
              <a:spcBef>
                <a:spcPts val="90"/>
              </a:spcBef>
            </a:pPr>
            <a:r>
              <a:rPr dirty="0" sz="2100">
                <a:solidFill>
                  <a:srgbClr val="2D74A2"/>
                </a:solidFill>
              </a:rPr>
              <a:t>Use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of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traveling</a:t>
            </a:r>
            <a:r>
              <a:rPr dirty="0" sz="2100" spc="4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healthcare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workers</a:t>
            </a:r>
            <a:r>
              <a:rPr dirty="0" sz="2100" spc="40">
                <a:solidFill>
                  <a:srgbClr val="2D74A2"/>
                </a:solidFill>
              </a:rPr>
              <a:t> </a:t>
            </a:r>
            <a:r>
              <a:rPr dirty="0" sz="2100" spc="-80">
                <a:solidFill>
                  <a:srgbClr val="2D74A2"/>
                </a:solidFill>
              </a:rPr>
              <a:t>is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an</a:t>
            </a:r>
            <a:r>
              <a:rPr dirty="0" sz="2100" spc="4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important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tool</a:t>
            </a:r>
            <a:r>
              <a:rPr dirty="0" sz="2100" spc="4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that</a:t>
            </a:r>
            <a:r>
              <a:rPr dirty="0" sz="2100" spc="35">
                <a:solidFill>
                  <a:srgbClr val="2D74A2"/>
                </a:solidFill>
              </a:rPr>
              <a:t> </a:t>
            </a:r>
            <a:r>
              <a:rPr dirty="0" sz="2100" spc="-25">
                <a:solidFill>
                  <a:srgbClr val="2D74A2"/>
                </a:solidFill>
              </a:rPr>
              <a:t>the </a:t>
            </a:r>
            <a:r>
              <a:rPr dirty="0" sz="2100" spc="-30">
                <a:solidFill>
                  <a:srgbClr val="2D74A2"/>
                </a:solidFill>
              </a:rPr>
              <a:t>Alaska</a:t>
            </a:r>
            <a:r>
              <a:rPr dirty="0" sz="2100" spc="-80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healthcare</a:t>
            </a:r>
            <a:r>
              <a:rPr dirty="0" sz="2100" spc="-75">
                <a:solidFill>
                  <a:srgbClr val="2D74A2"/>
                </a:solidFill>
              </a:rPr>
              <a:t> </a:t>
            </a:r>
            <a:r>
              <a:rPr dirty="0" sz="2100" spc="-10">
                <a:solidFill>
                  <a:srgbClr val="2D74A2"/>
                </a:solidFill>
              </a:rPr>
              <a:t>industry</a:t>
            </a:r>
            <a:r>
              <a:rPr dirty="0" sz="2100" spc="-80">
                <a:solidFill>
                  <a:srgbClr val="2D74A2"/>
                </a:solidFill>
              </a:rPr>
              <a:t> </a:t>
            </a:r>
            <a:r>
              <a:rPr dirty="0" sz="2100" spc="-40">
                <a:solidFill>
                  <a:srgbClr val="2D74A2"/>
                </a:solidFill>
              </a:rPr>
              <a:t>can</a:t>
            </a:r>
            <a:r>
              <a:rPr dirty="0" sz="2100" spc="-75">
                <a:solidFill>
                  <a:srgbClr val="2D74A2"/>
                </a:solidFill>
              </a:rPr>
              <a:t> </a:t>
            </a:r>
            <a:r>
              <a:rPr dirty="0" sz="2100" spc="-40">
                <a:solidFill>
                  <a:srgbClr val="2D74A2"/>
                </a:solidFill>
              </a:rPr>
              <a:t>use</a:t>
            </a:r>
            <a:r>
              <a:rPr dirty="0" sz="2100" spc="-80">
                <a:solidFill>
                  <a:srgbClr val="2D74A2"/>
                </a:solidFill>
              </a:rPr>
              <a:t> </a:t>
            </a:r>
            <a:r>
              <a:rPr dirty="0" sz="2100" spc="65">
                <a:solidFill>
                  <a:srgbClr val="2D74A2"/>
                </a:solidFill>
              </a:rPr>
              <a:t>to</a:t>
            </a:r>
            <a:r>
              <a:rPr dirty="0" sz="2100" spc="-75">
                <a:solidFill>
                  <a:srgbClr val="2D74A2"/>
                </a:solidFill>
              </a:rPr>
              <a:t> </a:t>
            </a:r>
            <a:r>
              <a:rPr dirty="0" sz="2100">
                <a:solidFill>
                  <a:srgbClr val="2D74A2"/>
                </a:solidFill>
              </a:rPr>
              <a:t>fill</a:t>
            </a:r>
            <a:r>
              <a:rPr dirty="0" sz="2100" spc="-80">
                <a:solidFill>
                  <a:srgbClr val="2D74A2"/>
                </a:solidFill>
              </a:rPr>
              <a:t> </a:t>
            </a:r>
            <a:r>
              <a:rPr dirty="0" sz="2100" spc="-10">
                <a:solidFill>
                  <a:srgbClr val="2D74A2"/>
                </a:solidFill>
              </a:rPr>
              <a:t>vacant</a:t>
            </a:r>
            <a:r>
              <a:rPr dirty="0" sz="2100" spc="-75">
                <a:solidFill>
                  <a:srgbClr val="2D74A2"/>
                </a:solidFill>
              </a:rPr>
              <a:t> </a:t>
            </a:r>
            <a:r>
              <a:rPr dirty="0" sz="2100" spc="-10">
                <a:solidFill>
                  <a:srgbClr val="2D74A2"/>
                </a:solidFill>
              </a:rPr>
              <a:t>positions</a:t>
            </a:r>
            <a:endParaRPr sz="2100"/>
          </a:p>
        </p:txBody>
      </p:sp>
      <p:grpSp>
        <p:nvGrpSpPr>
          <p:cNvPr id="7" name="object 7" descr=""/>
          <p:cNvGrpSpPr/>
          <p:nvPr/>
        </p:nvGrpSpPr>
        <p:grpSpPr>
          <a:xfrm>
            <a:off x="7853616" y="1014501"/>
            <a:ext cx="1450340" cy="1450340"/>
            <a:chOff x="7853616" y="1014501"/>
            <a:chExt cx="1450340" cy="14503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616" y="1014501"/>
              <a:ext cx="1449933" cy="144993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940408" y="1057833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>
                  <a:moveTo>
                    <a:pt x="638175" y="0"/>
                  </a:moveTo>
                  <a:lnTo>
                    <a:pt x="593661" y="1544"/>
                  </a:lnTo>
                  <a:lnTo>
                    <a:pt x="549322" y="6179"/>
                  </a:lnTo>
                  <a:lnTo>
                    <a:pt x="505333" y="13903"/>
                  </a:lnTo>
                  <a:lnTo>
                    <a:pt x="461866" y="24716"/>
                  </a:lnTo>
                  <a:lnTo>
                    <a:pt x="419098" y="38619"/>
                  </a:lnTo>
                  <a:lnTo>
                    <a:pt x="377202" y="55612"/>
                  </a:lnTo>
                  <a:lnTo>
                    <a:pt x="336353" y="75694"/>
                  </a:lnTo>
                  <a:lnTo>
                    <a:pt x="296726" y="98866"/>
                  </a:lnTo>
                  <a:lnTo>
                    <a:pt x="258495" y="125127"/>
                  </a:lnTo>
                  <a:lnTo>
                    <a:pt x="221834" y="154478"/>
                  </a:lnTo>
                  <a:lnTo>
                    <a:pt x="186918" y="186918"/>
                  </a:lnTo>
                  <a:lnTo>
                    <a:pt x="154478" y="221834"/>
                  </a:lnTo>
                  <a:lnTo>
                    <a:pt x="125127" y="258495"/>
                  </a:lnTo>
                  <a:lnTo>
                    <a:pt x="98866" y="296727"/>
                  </a:lnTo>
                  <a:lnTo>
                    <a:pt x="75694" y="336354"/>
                  </a:lnTo>
                  <a:lnTo>
                    <a:pt x="55612" y="377204"/>
                  </a:lnTo>
                  <a:lnTo>
                    <a:pt x="38619" y="419100"/>
                  </a:lnTo>
                  <a:lnTo>
                    <a:pt x="24716" y="461869"/>
                  </a:lnTo>
                  <a:lnTo>
                    <a:pt x="13903" y="505336"/>
                  </a:lnTo>
                  <a:lnTo>
                    <a:pt x="6179" y="549326"/>
                  </a:lnTo>
                  <a:lnTo>
                    <a:pt x="1544" y="593666"/>
                  </a:lnTo>
                  <a:lnTo>
                    <a:pt x="0" y="638179"/>
                  </a:lnTo>
                  <a:lnTo>
                    <a:pt x="1544" y="682693"/>
                  </a:lnTo>
                  <a:lnTo>
                    <a:pt x="6179" y="727032"/>
                  </a:lnTo>
                  <a:lnTo>
                    <a:pt x="13903" y="771022"/>
                  </a:lnTo>
                  <a:lnTo>
                    <a:pt x="24716" y="814488"/>
                  </a:lnTo>
                  <a:lnTo>
                    <a:pt x="38619" y="857256"/>
                  </a:lnTo>
                  <a:lnTo>
                    <a:pt x="55612" y="899152"/>
                  </a:lnTo>
                  <a:lnTo>
                    <a:pt x="75694" y="940000"/>
                  </a:lnTo>
                  <a:lnTo>
                    <a:pt x="98866" y="979627"/>
                  </a:lnTo>
                  <a:lnTo>
                    <a:pt x="125127" y="1017857"/>
                  </a:lnTo>
                  <a:lnTo>
                    <a:pt x="154478" y="1054517"/>
                  </a:lnTo>
                  <a:lnTo>
                    <a:pt x="186918" y="1089431"/>
                  </a:lnTo>
                  <a:lnTo>
                    <a:pt x="221834" y="1121871"/>
                  </a:lnTo>
                  <a:lnTo>
                    <a:pt x="258495" y="1151222"/>
                  </a:lnTo>
                  <a:lnTo>
                    <a:pt x="296726" y="1177483"/>
                  </a:lnTo>
                  <a:lnTo>
                    <a:pt x="336353" y="1200655"/>
                  </a:lnTo>
                  <a:lnTo>
                    <a:pt x="377202" y="1220737"/>
                  </a:lnTo>
                  <a:lnTo>
                    <a:pt x="419098" y="1237730"/>
                  </a:lnTo>
                  <a:lnTo>
                    <a:pt x="461866" y="1251633"/>
                  </a:lnTo>
                  <a:lnTo>
                    <a:pt x="505333" y="1262446"/>
                  </a:lnTo>
                  <a:lnTo>
                    <a:pt x="549322" y="1270170"/>
                  </a:lnTo>
                  <a:lnTo>
                    <a:pt x="593661" y="1274805"/>
                  </a:lnTo>
                  <a:lnTo>
                    <a:pt x="638175" y="1276349"/>
                  </a:lnTo>
                  <a:lnTo>
                    <a:pt x="682688" y="1274805"/>
                  </a:lnTo>
                  <a:lnTo>
                    <a:pt x="727027" y="1270170"/>
                  </a:lnTo>
                  <a:lnTo>
                    <a:pt x="771016" y="1262446"/>
                  </a:lnTo>
                  <a:lnTo>
                    <a:pt x="814483" y="1251633"/>
                  </a:lnTo>
                  <a:lnTo>
                    <a:pt x="857251" y="1237730"/>
                  </a:lnTo>
                  <a:lnTo>
                    <a:pt x="899147" y="1220737"/>
                  </a:lnTo>
                  <a:lnTo>
                    <a:pt x="939996" y="1200655"/>
                  </a:lnTo>
                  <a:lnTo>
                    <a:pt x="979623" y="1177483"/>
                  </a:lnTo>
                  <a:lnTo>
                    <a:pt x="1017854" y="1151222"/>
                  </a:lnTo>
                  <a:lnTo>
                    <a:pt x="1054515" y="1121871"/>
                  </a:lnTo>
                  <a:lnTo>
                    <a:pt x="1089431" y="1089431"/>
                  </a:lnTo>
                  <a:lnTo>
                    <a:pt x="1121871" y="1054517"/>
                  </a:lnTo>
                  <a:lnTo>
                    <a:pt x="1151222" y="1017857"/>
                  </a:lnTo>
                  <a:lnTo>
                    <a:pt x="1177483" y="979627"/>
                  </a:lnTo>
                  <a:lnTo>
                    <a:pt x="1200655" y="940000"/>
                  </a:lnTo>
                  <a:lnTo>
                    <a:pt x="1220737" y="899152"/>
                  </a:lnTo>
                  <a:lnTo>
                    <a:pt x="1237730" y="857256"/>
                  </a:lnTo>
                  <a:lnTo>
                    <a:pt x="1251633" y="814488"/>
                  </a:lnTo>
                  <a:lnTo>
                    <a:pt x="1262446" y="771022"/>
                  </a:lnTo>
                  <a:lnTo>
                    <a:pt x="1270170" y="727032"/>
                  </a:lnTo>
                  <a:lnTo>
                    <a:pt x="1274805" y="682693"/>
                  </a:lnTo>
                  <a:lnTo>
                    <a:pt x="1276350" y="638179"/>
                  </a:lnTo>
                  <a:lnTo>
                    <a:pt x="1274805" y="593666"/>
                  </a:lnTo>
                  <a:lnTo>
                    <a:pt x="1270170" y="549326"/>
                  </a:lnTo>
                  <a:lnTo>
                    <a:pt x="1262446" y="505336"/>
                  </a:lnTo>
                  <a:lnTo>
                    <a:pt x="1251633" y="461869"/>
                  </a:lnTo>
                  <a:lnTo>
                    <a:pt x="1237730" y="419100"/>
                  </a:lnTo>
                  <a:lnTo>
                    <a:pt x="1220737" y="377204"/>
                  </a:lnTo>
                  <a:lnTo>
                    <a:pt x="1200655" y="336354"/>
                  </a:lnTo>
                  <a:lnTo>
                    <a:pt x="1177483" y="296727"/>
                  </a:lnTo>
                  <a:lnTo>
                    <a:pt x="1151222" y="258495"/>
                  </a:lnTo>
                  <a:lnTo>
                    <a:pt x="1121871" y="221834"/>
                  </a:lnTo>
                  <a:lnTo>
                    <a:pt x="1089431" y="186918"/>
                  </a:lnTo>
                  <a:lnTo>
                    <a:pt x="1054515" y="154478"/>
                  </a:lnTo>
                  <a:lnTo>
                    <a:pt x="1017854" y="125127"/>
                  </a:lnTo>
                  <a:lnTo>
                    <a:pt x="979623" y="98866"/>
                  </a:lnTo>
                  <a:lnTo>
                    <a:pt x="939996" y="75694"/>
                  </a:lnTo>
                  <a:lnTo>
                    <a:pt x="899147" y="55612"/>
                  </a:lnTo>
                  <a:lnTo>
                    <a:pt x="857251" y="38619"/>
                  </a:lnTo>
                  <a:lnTo>
                    <a:pt x="814483" y="24716"/>
                  </a:lnTo>
                  <a:lnTo>
                    <a:pt x="771016" y="13903"/>
                  </a:lnTo>
                  <a:lnTo>
                    <a:pt x="727027" y="6179"/>
                  </a:lnTo>
                  <a:lnTo>
                    <a:pt x="682688" y="1544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324354" y="1314996"/>
            <a:ext cx="506095" cy="301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80514" y="1569008"/>
            <a:ext cx="993775" cy="4787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>
              <a:lnSpc>
                <a:spcPts val="1160"/>
              </a:lnSpc>
              <a:spcBef>
                <a:spcPts val="215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registered 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nursing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 staff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RNs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853616" y="2426309"/>
            <a:ext cx="1450340" cy="1450340"/>
            <a:chOff x="7853616" y="2426309"/>
            <a:chExt cx="1450340" cy="145034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616" y="2426309"/>
              <a:ext cx="1449933" cy="144993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940408" y="2469654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>
                  <a:moveTo>
                    <a:pt x="638175" y="0"/>
                  </a:moveTo>
                  <a:lnTo>
                    <a:pt x="593661" y="1544"/>
                  </a:lnTo>
                  <a:lnTo>
                    <a:pt x="549322" y="6179"/>
                  </a:lnTo>
                  <a:lnTo>
                    <a:pt x="505333" y="13903"/>
                  </a:lnTo>
                  <a:lnTo>
                    <a:pt x="461866" y="24716"/>
                  </a:lnTo>
                  <a:lnTo>
                    <a:pt x="419098" y="38619"/>
                  </a:lnTo>
                  <a:lnTo>
                    <a:pt x="377202" y="55612"/>
                  </a:lnTo>
                  <a:lnTo>
                    <a:pt x="336353" y="75694"/>
                  </a:lnTo>
                  <a:lnTo>
                    <a:pt x="296726" y="98866"/>
                  </a:lnTo>
                  <a:lnTo>
                    <a:pt x="258495" y="125127"/>
                  </a:lnTo>
                  <a:lnTo>
                    <a:pt x="221834" y="154478"/>
                  </a:lnTo>
                  <a:lnTo>
                    <a:pt x="186918" y="186918"/>
                  </a:lnTo>
                  <a:lnTo>
                    <a:pt x="154478" y="221832"/>
                  </a:lnTo>
                  <a:lnTo>
                    <a:pt x="125127" y="258492"/>
                  </a:lnTo>
                  <a:lnTo>
                    <a:pt x="98866" y="296722"/>
                  </a:lnTo>
                  <a:lnTo>
                    <a:pt x="75694" y="336349"/>
                  </a:lnTo>
                  <a:lnTo>
                    <a:pt x="55612" y="377197"/>
                  </a:lnTo>
                  <a:lnTo>
                    <a:pt x="38619" y="419093"/>
                  </a:lnTo>
                  <a:lnTo>
                    <a:pt x="24716" y="461861"/>
                  </a:lnTo>
                  <a:lnTo>
                    <a:pt x="13903" y="505327"/>
                  </a:lnTo>
                  <a:lnTo>
                    <a:pt x="6179" y="549317"/>
                  </a:lnTo>
                  <a:lnTo>
                    <a:pt x="1544" y="593656"/>
                  </a:lnTo>
                  <a:lnTo>
                    <a:pt x="0" y="638170"/>
                  </a:lnTo>
                  <a:lnTo>
                    <a:pt x="1544" y="682683"/>
                  </a:lnTo>
                  <a:lnTo>
                    <a:pt x="6179" y="727023"/>
                  </a:lnTo>
                  <a:lnTo>
                    <a:pt x="13903" y="771013"/>
                  </a:lnTo>
                  <a:lnTo>
                    <a:pt x="24716" y="814480"/>
                  </a:lnTo>
                  <a:lnTo>
                    <a:pt x="38619" y="857249"/>
                  </a:lnTo>
                  <a:lnTo>
                    <a:pt x="55612" y="899145"/>
                  </a:lnTo>
                  <a:lnTo>
                    <a:pt x="75694" y="939995"/>
                  </a:lnTo>
                  <a:lnTo>
                    <a:pt x="98866" y="979622"/>
                  </a:lnTo>
                  <a:lnTo>
                    <a:pt x="125127" y="1017854"/>
                  </a:lnTo>
                  <a:lnTo>
                    <a:pt x="154478" y="1054515"/>
                  </a:lnTo>
                  <a:lnTo>
                    <a:pt x="186918" y="1089431"/>
                  </a:lnTo>
                  <a:lnTo>
                    <a:pt x="221834" y="1121871"/>
                  </a:lnTo>
                  <a:lnTo>
                    <a:pt x="258495" y="1151222"/>
                  </a:lnTo>
                  <a:lnTo>
                    <a:pt x="296726" y="1177483"/>
                  </a:lnTo>
                  <a:lnTo>
                    <a:pt x="336353" y="1200655"/>
                  </a:lnTo>
                  <a:lnTo>
                    <a:pt x="377202" y="1220737"/>
                  </a:lnTo>
                  <a:lnTo>
                    <a:pt x="419098" y="1237730"/>
                  </a:lnTo>
                  <a:lnTo>
                    <a:pt x="461866" y="1251633"/>
                  </a:lnTo>
                  <a:lnTo>
                    <a:pt x="505333" y="1262446"/>
                  </a:lnTo>
                  <a:lnTo>
                    <a:pt x="549322" y="1270170"/>
                  </a:lnTo>
                  <a:lnTo>
                    <a:pt x="593661" y="1274805"/>
                  </a:lnTo>
                  <a:lnTo>
                    <a:pt x="638175" y="1276349"/>
                  </a:lnTo>
                  <a:lnTo>
                    <a:pt x="682688" y="1274805"/>
                  </a:lnTo>
                  <a:lnTo>
                    <a:pt x="727027" y="1270170"/>
                  </a:lnTo>
                  <a:lnTo>
                    <a:pt x="771016" y="1262446"/>
                  </a:lnTo>
                  <a:lnTo>
                    <a:pt x="814483" y="1251633"/>
                  </a:lnTo>
                  <a:lnTo>
                    <a:pt x="857251" y="1237730"/>
                  </a:lnTo>
                  <a:lnTo>
                    <a:pt x="899147" y="1220737"/>
                  </a:lnTo>
                  <a:lnTo>
                    <a:pt x="939996" y="1200655"/>
                  </a:lnTo>
                  <a:lnTo>
                    <a:pt x="979623" y="1177483"/>
                  </a:lnTo>
                  <a:lnTo>
                    <a:pt x="1017854" y="1151222"/>
                  </a:lnTo>
                  <a:lnTo>
                    <a:pt x="1054515" y="1121871"/>
                  </a:lnTo>
                  <a:lnTo>
                    <a:pt x="1089431" y="1089431"/>
                  </a:lnTo>
                  <a:lnTo>
                    <a:pt x="1121871" y="1054515"/>
                  </a:lnTo>
                  <a:lnTo>
                    <a:pt x="1151222" y="1017854"/>
                  </a:lnTo>
                  <a:lnTo>
                    <a:pt x="1177483" y="979622"/>
                  </a:lnTo>
                  <a:lnTo>
                    <a:pt x="1200655" y="939995"/>
                  </a:lnTo>
                  <a:lnTo>
                    <a:pt x="1220737" y="899145"/>
                  </a:lnTo>
                  <a:lnTo>
                    <a:pt x="1237730" y="857249"/>
                  </a:lnTo>
                  <a:lnTo>
                    <a:pt x="1251633" y="814480"/>
                  </a:lnTo>
                  <a:lnTo>
                    <a:pt x="1262446" y="771013"/>
                  </a:lnTo>
                  <a:lnTo>
                    <a:pt x="1270170" y="727023"/>
                  </a:lnTo>
                  <a:lnTo>
                    <a:pt x="1274805" y="682683"/>
                  </a:lnTo>
                  <a:lnTo>
                    <a:pt x="1276350" y="638170"/>
                  </a:lnTo>
                  <a:lnTo>
                    <a:pt x="1274805" y="593656"/>
                  </a:lnTo>
                  <a:lnTo>
                    <a:pt x="1270170" y="549317"/>
                  </a:lnTo>
                  <a:lnTo>
                    <a:pt x="1262446" y="505327"/>
                  </a:lnTo>
                  <a:lnTo>
                    <a:pt x="1251633" y="461861"/>
                  </a:lnTo>
                  <a:lnTo>
                    <a:pt x="1237730" y="419093"/>
                  </a:lnTo>
                  <a:lnTo>
                    <a:pt x="1220737" y="377197"/>
                  </a:lnTo>
                  <a:lnTo>
                    <a:pt x="1200655" y="336349"/>
                  </a:lnTo>
                  <a:lnTo>
                    <a:pt x="1177483" y="296722"/>
                  </a:lnTo>
                  <a:lnTo>
                    <a:pt x="1151222" y="258492"/>
                  </a:lnTo>
                  <a:lnTo>
                    <a:pt x="1121871" y="221832"/>
                  </a:lnTo>
                  <a:lnTo>
                    <a:pt x="1089431" y="186918"/>
                  </a:lnTo>
                  <a:lnTo>
                    <a:pt x="1054515" y="154478"/>
                  </a:lnTo>
                  <a:lnTo>
                    <a:pt x="1017854" y="125127"/>
                  </a:lnTo>
                  <a:lnTo>
                    <a:pt x="979623" y="98866"/>
                  </a:lnTo>
                  <a:lnTo>
                    <a:pt x="939996" y="75694"/>
                  </a:lnTo>
                  <a:lnTo>
                    <a:pt x="899147" y="55612"/>
                  </a:lnTo>
                  <a:lnTo>
                    <a:pt x="857251" y="38619"/>
                  </a:lnTo>
                  <a:lnTo>
                    <a:pt x="814483" y="24716"/>
                  </a:lnTo>
                  <a:lnTo>
                    <a:pt x="771016" y="13903"/>
                  </a:lnTo>
                  <a:lnTo>
                    <a:pt x="727027" y="6179"/>
                  </a:lnTo>
                  <a:lnTo>
                    <a:pt x="682688" y="1544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325687" y="2585948"/>
            <a:ext cx="50609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56%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43544" y="2839961"/>
            <a:ext cx="1070610" cy="62611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>
              <a:lnSpc>
                <a:spcPts val="1160"/>
              </a:lnSpc>
              <a:spcBef>
                <a:spcPts val="215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Higher cost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nurses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dirty="0" sz="10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staff 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Alaska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853616" y="3838126"/>
            <a:ext cx="1450340" cy="1450340"/>
            <a:chOff x="7853616" y="3838126"/>
            <a:chExt cx="1450340" cy="1450340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3616" y="3838126"/>
              <a:ext cx="1449933" cy="144993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940408" y="3881462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>
                  <a:moveTo>
                    <a:pt x="638175" y="0"/>
                  </a:moveTo>
                  <a:lnTo>
                    <a:pt x="593661" y="1544"/>
                  </a:lnTo>
                  <a:lnTo>
                    <a:pt x="549322" y="6179"/>
                  </a:lnTo>
                  <a:lnTo>
                    <a:pt x="505333" y="13903"/>
                  </a:lnTo>
                  <a:lnTo>
                    <a:pt x="461866" y="24716"/>
                  </a:lnTo>
                  <a:lnTo>
                    <a:pt x="419098" y="38619"/>
                  </a:lnTo>
                  <a:lnTo>
                    <a:pt x="377202" y="55612"/>
                  </a:lnTo>
                  <a:lnTo>
                    <a:pt x="336353" y="75694"/>
                  </a:lnTo>
                  <a:lnTo>
                    <a:pt x="296726" y="98866"/>
                  </a:lnTo>
                  <a:lnTo>
                    <a:pt x="258495" y="125127"/>
                  </a:lnTo>
                  <a:lnTo>
                    <a:pt x="221834" y="154478"/>
                  </a:lnTo>
                  <a:lnTo>
                    <a:pt x="186918" y="186918"/>
                  </a:lnTo>
                  <a:lnTo>
                    <a:pt x="154478" y="221834"/>
                  </a:lnTo>
                  <a:lnTo>
                    <a:pt x="125127" y="258495"/>
                  </a:lnTo>
                  <a:lnTo>
                    <a:pt x="98866" y="296726"/>
                  </a:lnTo>
                  <a:lnTo>
                    <a:pt x="75694" y="336354"/>
                  </a:lnTo>
                  <a:lnTo>
                    <a:pt x="55612" y="377203"/>
                  </a:lnTo>
                  <a:lnTo>
                    <a:pt x="38619" y="419099"/>
                  </a:lnTo>
                  <a:lnTo>
                    <a:pt x="24716" y="461867"/>
                  </a:lnTo>
                  <a:lnTo>
                    <a:pt x="13903" y="505334"/>
                  </a:lnTo>
                  <a:lnTo>
                    <a:pt x="6179" y="549324"/>
                  </a:lnTo>
                  <a:lnTo>
                    <a:pt x="1544" y="593663"/>
                  </a:lnTo>
                  <a:lnTo>
                    <a:pt x="0" y="638177"/>
                  </a:lnTo>
                  <a:lnTo>
                    <a:pt x="1544" y="682691"/>
                  </a:lnTo>
                  <a:lnTo>
                    <a:pt x="6179" y="727030"/>
                  </a:lnTo>
                  <a:lnTo>
                    <a:pt x="13903" y="771020"/>
                  </a:lnTo>
                  <a:lnTo>
                    <a:pt x="24716" y="814486"/>
                  </a:lnTo>
                  <a:lnTo>
                    <a:pt x="38619" y="857255"/>
                  </a:lnTo>
                  <a:lnTo>
                    <a:pt x="55612" y="899151"/>
                  </a:lnTo>
                  <a:lnTo>
                    <a:pt x="75694" y="940000"/>
                  </a:lnTo>
                  <a:lnTo>
                    <a:pt x="98866" y="979627"/>
                  </a:lnTo>
                  <a:lnTo>
                    <a:pt x="125127" y="1017858"/>
                  </a:lnTo>
                  <a:lnTo>
                    <a:pt x="154478" y="1054519"/>
                  </a:lnTo>
                  <a:lnTo>
                    <a:pt x="186918" y="1089435"/>
                  </a:lnTo>
                  <a:lnTo>
                    <a:pt x="221834" y="1121875"/>
                  </a:lnTo>
                  <a:lnTo>
                    <a:pt x="258495" y="1151226"/>
                  </a:lnTo>
                  <a:lnTo>
                    <a:pt x="296726" y="1177487"/>
                  </a:lnTo>
                  <a:lnTo>
                    <a:pt x="336353" y="1200658"/>
                  </a:lnTo>
                  <a:lnTo>
                    <a:pt x="377202" y="1220740"/>
                  </a:lnTo>
                  <a:lnTo>
                    <a:pt x="419098" y="1237733"/>
                  </a:lnTo>
                  <a:lnTo>
                    <a:pt x="461866" y="1251636"/>
                  </a:lnTo>
                  <a:lnTo>
                    <a:pt x="505333" y="1262449"/>
                  </a:lnTo>
                  <a:lnTo>
                    <a:pt x="549322" y="1270173"/>
                  </a:lnTo>
                  <a:lnTo>
                    <a:pt x="593661" y="1274808"/>
                  </a:lnTo>
                  <a:lnTo>
                    <a:pt x="638175" y="1276352"/>
                  </a:lnTo>
                  <a:lnTo>
                    <a:pt x="682688" y="1274808"/>
                  </a:lnTo>
                  <a:lnTo>
                    <a:pt x="727027" y="1270173"/>
                  </a:lnTo>
                  <a:lnTo>
                    <a:pt x="771016" y="1262449"/>
                  </a:lnTo>
                  <a:lnTo>
                    <a:pt x="814483" y="1251636"/>
                  </a:lnTo>
                  <a:lnTo>
                    <a:pt x="857251" y="1237733"/>
                  </a:lnTo>
                  <a:lnTo>
                    <a:pt x="899147" y="1220740"/>
                  </a:lnTo>
                  <a:lnTo>
                    <a:pt x="939996" y="1200658"/>
                  </a:lnTo>
                  <a:lnTo>
                    <a:pt x="979623" y="1177487"/>
                  </a:lnTo>
                  <a:lnTo>
                    <a:pt x="1017854" y="1151226"/>
                  </a:lnTo>
                  <a:lnTo>
                    <a:pt x="1054515" y="1121875"/>
                  </a:lnTo>
                  <a:lnTo>
                    <a:pt x="1089431" y="1089435"/>
                  </a:lnTo>
                  <a:lnTo>
                    <a:pt x="1121871" y="1054519"/>
                  </a:lnTo>
                  <a:lnTo>
                    <a:pt x="1151222" y="1017858"/>
                  </a:lnTo>
                  <a:lnTo>
                    <a:pt x="1177483" y="979627"/>
                  </a:lnTo>
                  <a:lnTo>
                    <a:pt x="1200655" y="940000"/>
                  </a:lnTo>
                  <a:lnTo>
                    <a:pt x="1220737" y="899151"/>
                  </a:lnTo>
                  <a:lnTo>
                    <a:pt x="1237730" y="857255"/>
                  </a:lnTo>
                  <a:lnTo>
                    <a:pt x="1251633" y="814486"/>
                  </a:lnTo>
                  <a:lnTo>
                    <a:pt x="1262446" y="771020"/>
                  </a:lnTo>
                  <a:lnTo>
                    <a:pt x="1270170" y="727030"/>
                  </a:lnTo>
                  <a:lnTo>
                    <a:pt x="1274805" y="682691"/>
                  </a:lnTo>
                  <a:lnTo>
                    <a:pt x="1276350" y="638177"/>
                  </a:lnTo>
                  <a:lnTo>
                    <a:pt x="1274805" y="593663"/>
                  </a:lnTo>
                  <a:lnTo>
                    <a:pt x="1270170" y="549324"/>
                  </a:lnTo>
                  <a:lnTo>
                    <a:pt x="1262446" y="505334"/>
                  </a:lnTo>
                  <a:lnTo>
                    <a:pt x="1251633" y="461867"/>
                  </a:lnTo>
                  <a:lnTo>
                    <a:pt x="1237730" y="419099"/>
                  </a:lnTo>
                  <a:lnTo>
                    <a:pt x="1220737" y="377203"/>
                  </a:lnTo>
                  <a:lnTo>
                    <a:pt x="1200655" y="336354"/>
                  </a:lnTo>
                  <a:lnTo>
                    <a:pt x="1177483" y="296726"/>
                  </a:lnTo>
                  <a:lnTo>
                    <a:pt x="1151222" y="258495"/>
                  </a:lnTo>
                  <a:lnTo>
                    <a:pt x="1121871" y="221834"/>
                  </a:lnTo>
                  <a:lnTo>
                    <a:pt x="1089431" y="186918"/>
                  </a:lnTo>
                  <a:lnTo>
                    <a:pt x="1054515" y="154478"/>
                  </a:lnTo>
                  <a:lnTo>
                    <a:pt x="1017854" y="125127"/>
                  </a:lnTo>
                  <a:lnTo>
                    <a:pt x="979623" y="98866"/>
                  </a:lnTo>
                  <a:lnTo>
                    <a:pt x="939996" y="75694"/>
                  </a:lnTo>
                  <a:lnTo>
                    <a:pt x="899147" y="55612"/>
                  </a:lnTo>
                  <a:lnTo>
                    <a:pt x="857251" y="38619"/>
                  </a:lnTo>
                  <a:lnTo>
                    <a:pt x="814483" y="24716"/>
                  </a:lnTo>
                  <a:lnTo>
                    <a:pt x="771016" y="13903"/>
                  </a:lnTo>
                  <a:lnTo>
                    <a:pt x="727027" y="6179"/>
                  </a:lnTo>
                  <a:lnTo>
                    <a:pt x="682688" y="1544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B386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360536" y="4053277"/>
            <a:ext cx="43370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$66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986077" y="4307291"/>
            <a:ext cx="1182370" cy="773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635">
              <a:lnSpc>
                <a:spcPts val="1210"/>
              </a:lnSpc>
              <a:spcBef>
                <a:spcPts val="9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endParaRPr sz="1050">
              <a:latin typeface="Arial"/>
              <a:cs typeface="Arial"/>
            </a:endParaRPr>
          </a:p>
          <a:p>
            <a:pPr marL="266700" marR="5080" indent="-254635">
              <a:lnSpc>
                <a:spcPts val="1160"/>
              </a:lnSpc>
              <a:spcBef>
                <a:spcPts val="70"/>
              </a:spcBef>
            </a:pPr>
            <a:r>
              <a:rPr dirty="0" sz="1050" spc="-55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dirty="0" sz="10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wages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spent </a:t>
            </a:r>
            <a:r>
              <a:rPr dirty="0" sz="1050" spc="-4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travel </a:t>
            </a:r>
            <a:r>
              <a:rPr dirty="0" sz="1050" spc="-30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r>
              <a:rPr dirty="0" sz="10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endParaRPr sz="1050">
              <a:latin typeface="Arial"/>
              <a:cs typeface="Arial"/>
            </a:endParaRPr>
          </a:p>
          <a:p>
            <a:pPr marL="465455">
              <a:lnSpc>
                <a:spcPts val="1130"/>
              </a:lnSpc>
            </a:pP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25154" y="739495"/>
            <a:ext cx="4368165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65" b="1">
                <a:solidFill>
                  <a:srgbClr val="0082AF"/>
                </a:solidFill>
                <a:latin typeface="Arial"/>
                <a:cs typeface="Arial"/>
              </a:rPr>
              <a:t>Healthcare</a:t>
            </a:r>
            <a:endParaRPr sz="6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77224" y="1450175"/>
            <a:ext cx="4264025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70" b="1">
                <a:solidFill>
                  <a:srgbClr val="0082AF"/>
                </a:solidFill>
                <a:latin typeface="Arial"/>
                <a:cs typeface="Arial"/>
              </a:rPr>
              <a:t>Wages</a:t>
            </a:r>
            <a:r>
              <a:rPr dirty="0" sz="6800" spc="-39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25" b="1">
                <a:solidFill>
                  <a:srgbClr val="0082AF"/>
                </a:solidFill>
                <a:latin typeface="Arial"/>
                <a:cs typeface="Arial"/>
              </a:rPr>
              <a:t>are</a:t>
            </a:r>
            <a:endParaRPr sz="6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54591" y="2160841"/>
            <a:ext cx="3500754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30" b="1">
                <a:solidFill>
                  <a:srgbClr val="0082AF"/>
                </a:solidFill>
                <a:latin typeface="Arial"/>
                <a:cs typeface="Arial"/>
              </a:rPr>
              <a:t>Growing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85" y="616095"/>
            <a:ext cx="9800590" cy="4897755"/>
            <a:chOff x="6885" y="616095"/>
            <a:chExt cx="9800590" cy="48977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058533"/>
              <a:ext cx="9797745" cy="24552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8468" y="616095"/>
              <a:ext cx="6058471" cy="48977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54465" y="-591426"/>
            <a:ext cx="4940300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130"/>
              <a:t>#</a:t>
            </a:r>
            <a:r>
              <a:rPr dirty="0" sz="3400" spc="-425"/>
              <a:t> </a:t>
            </a:r>
            <a:r>
              <a:rPr dirty="0" baseline="-16420" sz="15225" spc="427">
                <a:solidFill>
                  <a:srgbClr val="EDB009"/>
                </a:solidFill>
              </a:rPr>
              <a:t>4</a:t>
            </a:r>
            <a:endParaRPr baseline="-16420" sz="1522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7992" y="1996037"/>
            <a:ext cx="9162415" cy="3082925"/>
            <a:chOff x="447992" y="1996037"/>
            <a:chExt cx="9162415" cy="3082925"/>
          </a:xfrm>
        </p:grpSpPr>
        <p:sp>
          <p:nvSpPr>
            <p:cNvPr id="3" name="object 3" descr=""/>
            <p:cNvSpPr/>
            <p:nvPr/>
          </p:nvSpPr>
          <p:spPr>
            <a:xfrm>
              <a:off x="450850" y="5075689"/>
              <a:ext cx="9156700" cy="0"/>
            </a:xfrm>
            <a:custGeom>
              <a:avLst/>
              <a:gdLst/>
              <a:ahLst/>
              <a:cxnLst/>
              <a:rect l="l" t="t" r="r" b="b"/>
              <a:pathLst>
                <a:path w="9156700" h="0">
                  <a:moveTo>
                    <a:pt x="0" y="0"/>
                  </a:moveTo>
                  <a:lnTo>
                    <a:pt x="9156684" y="0"/>
                  </a:lnTo>
                </a:path>
              </a:pathLst>
            </a:custGeom>
            <a:ln w="5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84200" y="1996046"/>
              <a:ext cx="8890000" cy="3073400"/>
            </a:xfrm>
            <a:custGeom>
              <a:avLst/>
              <a:gdLst/>
              <a:ahLst/>
              <a:cxnLst/>
              <a:rect l="l" t="t" r="r" b="b"/>
              <a:pathLst>
                <a:path w="8890000" h="3073400">
                  <a:moveTo>
                    <a:pt x="876300" y="3073285"/>
                  </a:moveTo>
                  <a:lnTo>
                    <a:pt x="876185" y="2521394"/>
                  </a:lnTo>
                  <a:lnTo>
                    <a:pt x="873493" y="2482392"/>
                  </a:lnTo>
                  <a:lnTo>
                    <a:pt x="850468" y="2438717"/>
                  </a:lnTo>
                  <a:lnTo>
                    <a:pt x="806792" y="2415692"/>
                  </a:lnTo>
                  <a:lnTo>
                    <a:pt x="767791" y="2413000"/>
                  </a:lnTo>
                  <a:lnTo>
                    <a:pt x="108496" y="2413000"/>
                  </a:lnTo>
                  <a:lnTo>
                    <a:pt x="69494" y="2415692"/>
                  </a:lnTo>
                  <a:lnTo>
                    <a:pt x="25819" y="2438717"/>
                  </a:lnTo>
                  <a:lnTo>
                    <a:pt x="2794" y="2482392"/>
                  </a:lnTo>
                  <a:lnTo>
                    <a:pt x="101" y="2521394"/>
                  </a:lnTo>
                  <a:lnTo>
                    <a:pt x="0" y="3073285"/>
                  </a:lnTo>
                  <a:lnTo>
                    <a:pt x="876300" y="3073285"/>
                  </a:lnTo>
                  <a:close/>
                </a:path>
                <a:path w="8890000" h="3073400">
                  <a:moveTo>
                    <a:pt x="2019300" y="3073285"/>
                  </a:moveTo>
                  <a:lnTo>
                    <a:pt x="2019185" y="2229294"/>
                  </a:lnTo>
                  <a:lnTo>
                    <a:pt x="2016493" y="2190292"/>
                  </a:lnTo>
                  <a:lnTo>
                    <a:pt x="1993468" y="2146617"/>
                  </a:lnTo>
                  <a:lnTo>
                    <a:pt x="1949792" y="2123592"/>
                  </a:lnTo>
                  <a:lnTo>
                    <a:pt x="1910791" y="2120900"/>
                  </a:lnTo>
                  <a:lnTo>
                    <a:pt x="1251496" y="2120900"/>
                  </a:lnTo>
                  <a:lnTo>
                    <a:pt x="1212494" y="2123592"/>
                  </a:lnTo>
                  <a:lnTo>
                    <a:pt x="1168831" y="2146617"/>
                  </a:lnTo>
                  <a:lnTo>
                    <a:pt x="1145794" y="2190292"/>
                  </a:lnTo>
                  <a:lnTo>
                    <a:pt x="1143101" y="2229294"/>
                  </a:lnTo>
                  <a:lnTo>
                    <a:pt x="1143000" y="3073285"/>
                  </a:lnTo>
                  <a:lnTo>
                    <a:pt x="2019300" y="3073285"/>
                  </a:lnTo>
                  <a:close/>
                </a:path>
                <a:path w="8890000" h="3073400">
                  <a:moveTo>
                    <a:pt x="3162300" y="3073285"/>
                  </a:moveTo>
                  <a:lnTo>
                    <a:pt x="3162185" y="1924494"/>
                  </a:lnTo>
                  <a:lnTo>
                    <a:pt x="3159493" y="1885492"/>
                  </a:lnTo>
                  <a:lnTo>
                    <a:pt x="3136468" y="1841817"/>
                  </a:lnTo>
                  <a:lnTo>
                    <a:pt x="3092793" y="1818792"/>
                  </a:lnTo>
                  <a:lnTo>
                    <a:pt x="3053791" y="1816100"/>
                  </a:lnTo>
                  <a:lnTo>
                    <a:pt x="2394496" y="1816100"/>
                  </a:lnTo>
                  <a:lnTo>
                    <a:pt x="2355494" y="1818792"/>
                  </a:lnTo>
                  <a:lnTo>
                    <a:pt x="2311831" y="1841817"/>
                  </a:lnTo>
                  <a:lnTo>
                    <a:pt x="2288794" y="1885492"/>
                  </a:lnTo>
                  <a:lnTo>
                    <a:pt x="2286101" y="1924494"/>
                  </a:lnTo>
                  <a:lnTo>
                    <a:pt x="2286000" y="3073285"/>
                  </a:lnTo>
                  <a:lnTo>
                    <a:pt x="3162300" y="3073285"/>
                  </a:lnTo>
                  <a:close/>
                </a:path>
                <a:path w="8890000" h="3073400">
                  <a:moveTo>
                    <a:pt x="4305300" y="3073285"/>
                  </a:moveTo>
                  <a:lnTo>
                    <a:pt x="4305185" y="1657794"/>
                  </a:lnTo>
                  <a:lnTo>
                    <a:pt x="4302493" y="1618792"/>
                  </a:lnTo>
                  <a:lnTo>
                    <a:pt x="4279468" y="1575117"/>
                  </a:lnTo>
                  <a:lnTo>
                    <a:pt x="4235793" y="1552092"/>
                  </a:lnTo>
                  <a:lnTo>
                    <a:pt x="4196791" y="1549400"/>
                  </a:lnTo>
                  <a:lnTo>
                    <a:pt x="3537496" y="1549400"/>
                  </a:lnTo>
                  <a:lnTo>
                    <a:pt x="3498494" y="1552092"/>
                  </a:lnTo>
                  <a:lnTo>
                    <a:pt x="3454831" y="1575117"/>
                  </a:lnTo>
                  <a:lnTo>
                    <a:pt x="3431794" y="1618792"/>
                  </a:lnTo>
                  <a:lnTo>
                    <a:pt x="3429101" y="1657794"/>
                  </a:lnTo>
                  <a:lnTo>
                    <a:pt x="3429000" y="3073285"/>
                  </a:lnTo>
                  <a:lnTo>
                    <a:pt x="4305300" y="3073285"/>
                  </a:lnTo>
                  <a:close/>
                </a:path>
                <a:path w="8890000" h="3073400">
                  <a:moveTo>
                    <a:pt x="5448300" y="3073285"/>
                  </a:moveTo>
                  <a:lnTo>
                    <a:pt x="5448185" y="1429194"/>
                  </a:lnTo>
                  <a:lnTo>
                    <a:pt x="5445493" y="1390192"/>
                  </a:lnTo>
                  <a:lnTo>
                    <a:pt x="5422468" y="1346517"/>
                  </a:lnTo>
                  <a:lnTo>
                    <a:pt x="5378793" y="1323492"/>
                  </a:lnTo>
                  <a:lnTo>
                    <a:pt x="5339791" y="1320800"/>
                  </a:lnTo>
                  <a:lnTo>
                    <a:pt x="4680496" y="1320800"/>
                  </a:lnTo>
                  <a:lnTo>
                    <a:pt x="4641494" y="1323492"/>
                  </a:lnTo>
                  <a:lnTo>
                    <a:pt x="4597832" y="1346517"/>
                  </a:lnTo>
                  <a:lnTo>
                    <a:pt x="4574794" y="1390192"/>
                  </a:lnTo>
                  <a:lnTo>
                    <a:pt x="4572101" y="1429194"/>
                  </a:lnTo>
                  <a:lnTo>
                    <a:pt x="4572000" y="3073285"/>
                  </a:lnTo>
                  <a:lnTo>
                    <a:pt x="5448300" y="3073285"/>
                  </a:lnTo>
                  <a:close/>
                </a:path>
                <a:path w="8890000" h="3073400">
                  <a:moveTo>
                    <a:pt x="6591300" y="3073285"/>
                  </a:moveTo>
                  <a:lnTo>
                    <a:pt x="6591186" y="1098994"/>
                  </a:lnTo>
                  <a:lnTo>
                    <a:pt x="6588493" y="1059992"/>
                  </a:lnTo>
                  <a:lnTo>
                    <a:pt x="6565468" y="1016317"/>
                  </a:lnTo>
                  <a:lnTo>
                    <a:pt x="6521793" y="993292"/>
                  </a:lnTo>
                  <a:lnTo>
                    <a:pt x="6482791" y="990600"/>
                  </a:lnTo>
                  <a:lnTo>
                    <a:pt x="5823496" y="990600"/>
                  </a:lnTo>
                  <a:lnTo>
                    <a:pt x="5784494" y="993292"/>
                  </a:lnTo>
                  <a:lnTo>
                    <a:pt x="5740832" y="1016317"/>
                  </a:lnTo>
                  <a:lnTo>
                    <a:pt x="5717794" y="1059992"/>
                  </a:lnTo>
                  <a:lnTo>
                    <a:pt x="5715101" y="1098994"/>
                  </a:lnTo>
                  <a:lnTo>
                    <a:pt x="5715000" y="3073285"/>
                  </a:lnTo>
                  <a:lnTo>
                    <a:pt x="6591300" y="3073285"/>
                  </a:lnTo>
                  <a:close/>
                </a:path>
                <a:path w="8890000" h="3073400">
                  <a:moveTo>
                    <a:pt x="7747000" y="3073285"/>
                  </a:moveTo>
                  <a:lnTo>
                    <a:pt x="7746886" y="617956"/>
                  </a:lnTo>
                  <a:lnTo>
                    <a:pt x="7744155" y="578396"/>
                  </a:lnTo>
                  <a:lnTo>
                    <a:pt x="7720787" y="534098"/>
                  </a:lnTo>
                  <a:lnTo>
                    <a:pt x="7676489" y="510730"/>
                  </a:lnTo>
                  <a:lnTo>
                    <a:pt x="7636929" y="508000"/>
                  </a:lnTo>
                  <a:lnTo>
                    <a:pt x="6968058" y="508000"/>
                  </a:lnTo>
                  <a:lnTo>
                    <a:pt x="6928498" y="510730"/>
                  </a:lnTo>
                  <a:lnTo>
                    <a:pt x="6884200" y="534098"/>
                  </a:lnTo>
                  <a:lnTo>
                    <a:pt x="6860832" y="578396"/>
                  </a:lnTo>
                  <a:lnTo>
                    <a:pt x="6858101" y="617956"/>
                  </a:lnTo>
                  <a:lnTo>
                    <a:pt x="6858000" y="3073285"/>
                  </a:lnTo>
                  <a:lnTo>
                    <a:pt x="7747000" y="3073285"/>
                  </a:lnTo>
                  <a:close/>
                </a:path>
                <a:path w="8890000" h="3073400">
                  <a:moveTo>
                    <a:pt x="8890000" y="3073285"/>
                  </a:moveTo>
                  <a:lnTo>
                    <a:pt x="8889886" y="109956"/>
                  </a:lnTo>
                  <a:lnTo>
                    <a:pt x="8887155" y="70396"/>
                  </a:lnTo>
                  <a:lnTo>
                    <a:pt x="8863787" y="26098"/>
                  </a:lnTo>
                  <a:lnTo>
                    <a:pt x="8819490" y="2730"/>
                  </a:lnTo>
                  <a:lnTo>
                    <a:pt x="8779929" y="0"/>
                  </a:lnTo>
                  <a:lnTo>
                    <a:pt x="8111058" y="0"/>
                  </a:lnTo>
                  <a:lnTo>
                    <a:pt x="8071498" y="2730"/>
                  </a:lnTo>
                  <a:lnTo>
                    <a:pt x="8027200" y="26098"/>
                  </a:lnTo>
                  <a:lnTo>
                    <a:pt x="8003832" y="70396"/>
                  </a:lnTo>
                  <a:lnTo>
                    <a:pt x="8001101" y="109956"/>
                  </a:lnTo>
                  <a:lnTo>
                    <a:pt x="8001000" y="3073285"/>
                  </a:lnTo>
                  <a:lnTo>
                    <a:pt x="8890000" y="3073285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97547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2016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41779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2017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85998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30230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2019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74449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2020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18681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2021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62900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2022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07132" y="5182947"/>
            <a:ext cx="4457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latin typeface="Arial"/>
                <a:cs typeface="Arial"/>
              </a:rPr>
              <a:t>2023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697848" y="1622640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$3.39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53617" y="2131898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$3.16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09385" y="2619019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$2.94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65165" y="2951137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$2.79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20934" y="3172561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$2.69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76714" y="3438258"/>
            <a:ext cx="664210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latin typeface="Arial"/>
                <a:cs typeface="Arial"/>
              </a:rPr>
              <a:t>$2.57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02961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+4%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14901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+5%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95485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+6%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97163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+6%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84899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+5%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77189" y="1200423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40" y="0"/>
                </a:moveTo>
                <a:lnTo>
                  <a:pt x="1020101" y="963"/>
                </a:lnTo>
                <a:lnTo>
                  <a:pt x="974730" y="3853"/>
                </a:lnTo>
                <a:lnTo>
                  <a:pt x="929491" y="8669"/>
                </a:lnTo>
                <a:lnTo>
                  <a:pt x="884452" y="15412"/>
                </a:lnTo>
                <a:lnTo>
                  <a:pt x="839679" y="24081"/>
                </a:lnTo>
                <a:lnTo>
                  <a:pt x="795238" y="34677"/>
                </a:lnTo>
                <a:lnTo>
                  <a:pt x="751197" y="47199"/>
                </a:lnTo>
                <a:lnTo>
                  <a:pt x="707620" y="61648"/>
                </a:lnTo>
                <a:lnTo>
                  <a:pt x="664576" y="78024"/>
                </a:lnTo>
                <a:lnTo>
                  <a:pt x="622131" y="96325"/>
                </a:lnTo>
                <a:lnTo>
                  <a:pt x="580350" y="116554"/>
                </a:lnTo>
                <a:lnTo>
                  <a:pt x="539301" y="138709"/>
                </a:lnTo>
                <a:lnTo>
                  <a:pt x="499049" y="162790"/>
                </a:lnTo>
                <a:lnTo>
                  <a:pt x="459663" y="188798"/>
                </a:lnTo>
                <a:lnTo>
                  <a:pt x="421207" y="216733"/>
                </a:lnTo>
                <a:lnTo>
                  <a:pt x="383748" y="246594"/>
                </a:lnTo>
                <a:lnTo>
                  <a:pt x="347354" y="278382"/>
                </a:lnTo>
                <a:lnTo>
                  <a:pt x="312090" y="312096"/>
                </a:lnTo>
                <a:lnTo>
                  <a:pt x="278376" y="347359"/>
                </a:lnTo>
                <a:lnTo>
                  <a:pt x="246589" y="383754"/>
                </a:lnTo>
                <a:lnTo>
                  <a:pt x="216729" y="421212"/>
                </a:lnTo>
                <a:lnTo>
                  <a:pt x="188795" y="459667"/>
                </a:lnTo>
                <a:lnTo>
                  <a:pt x="162787" y="499054"/>
                </a:lnTo>
                <a:lnTo>
                  <a:pt x="138706" y="539305"/>
                </a:lnTo>
                <a:lnTo>
                  <a:pt x="116552" y="580354"/>
                </a:lnTo>
                <a:lnTo>
                  <a:pt x="96324" y="622135"/>
                </a:lnTo>
                <a:lnTo>
                  <a:pt x="78022" y="664580"/>
                </a:lnTo>
                <a:lnTo>
                  <a:pt x="61647" y="707624"/>
                </a:lnTo>
                <a:lnTo>
                  <a:pt x="47198" y="751201"/>
                </a:lnTo>
                <a:lnTo>
                  <a:pt x="34676" y="795242"/>
                </a:lnTo>
                <a:lnTo>
                  <a:pt x="24081" y="839683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3"/>
                </a:lnTo>
                <a:lnTo>
                  <a:pt x="15411" y="1246632"/>
                </a:lnTo>
                <a:lnTo>
                  <a:pt x="24081" y="1291405"/>
                </a:lnTo>
                <a:lnTo>
                  <a:pt x="34676" y="1335846"/>
                </a:lnTo>
                <a:lnTo>
                  <a:pt x="47198" y="1379888"/>
                </a:lnTo>
                <a:lnTo>
                  <a:pt x="61647" y="1423465"/>
                </a:lnTo>
                <a:lnTo>
                  <a:pt x="78022" y="1466510"/>
                </a:lnTo>
                <a:lnTo>
                  <a:pt x="96324" y="1508956"/>
                </a:lnTo>
                <a:lnTo>
                  <a:pt x="116552" y="1550737"/>
                </a:lnTo>
                <a:lnTo>
                  <a:pt x="138706" y="1591787"/>
                </a:lnTo>
                <a:lnTo>
                  <a:pt x="162787" y="1632039"/>
                </a:lnTo>
                <a:lnTo>
                  <a:pt x="188795" y="1671426"/>
                </a:lnTo>
                <a:lnTo>
                  <a:pt x="216729" y="1709883"/>
                </a:lnTo>
                <a:lnTo>
                  <a:pt x="246589" y="1747342"/>
                </a:lnTo>
                <a:lnTo>
                  <a:pt x="278376" y="1783737"/>
                </a:lnTo>
                <a:lnTo>
                  <a:pt x="312090" y="1819001"/>
                </a:lnTo>
                <a:lnTo>
                  <a:pt x="347354" y="1852715"/>
                </a:lnTo>
                <a:lnTo>
                  <a:pt x="383748" y="1884501"/>
                </a:lnTo>
                <a:lnTo>
                  <a:pt x="421207" y="1914361"/>
                </a:lnTo>
                <a:lnTo>
                  <a:pt x="459663" y="1942295"/>
                </a:lnTo>
                <a:lnTo>
                  <a:pt x="499049" y="1968302"/>
                </a:lnTo>
                <a:lnTo>
                  <a:pt x="539301" y="1992383"/>
                </a:lnTo>
                <a:lnTo>
                  <a:pt x="580350" y="2014537"/>
                </a:lnTo>
                <a:lnTo>
                  <a:pt x="622131" y="2034765"/>
                </a:lnTo>
                <a:lnTo>
                  <a:pt x="664576" y="2053066"/>
                </a:lnTo>
                <a:lnTo>
                  <a:pt x="707620" y="2069441"/>
                </a:lnTo>
                <a:lnTo>
                  <a:pt x="751197" y="2083890"/>
                </a:lnTo>
                <a:lnTo>
                  <a:pt x="795238" y="2096412"/>
                </a:lnTo>
                <a:lnTo>
                  <a:pt x="839679" y="2107007"/>
                </a:lnTo>
                <a:lnTo>
                  <a:pt x="884452" y="2115676"/>
                </a:lnTo>
                <a:lnTo>
                  <a:pt x="929491" y="2122419"/>
                </a:lnTo>
                <a:lnTo>
                  <a:pt x="974730" y="2127235"/>
                </a:lnTo>
                <a:lnTo>
                  <a:pt x="1020101" y="2130125"/>
                </a:lnTo>
                <a:lnTo>
                  <a:pt x="1065540" y="2131088"/>
                </a:lnTo>
                <a:lnTo>
                  <a:pt x="1110978" y="2130125"/>
                </a:lnTo>
                <a:lnTo>
                  <a:pt x="1156349" y="2127235"/>
                </a:lnTo>
                <a:lnTo>
                  <a:pt x="1201588" y="2122419"/>
                </a:lnTo>
                <a:lnTo>
                  <a:pt x="1246627" y="2115676"/>
                </a:lnTo>
                <a:lnTo>
                  <a:pt x="1291401" y="2107007"/>
                </a:lnTo>
                <a:lnTo>
                  <a:pt x="1335842" y="2096412"/>
                </a:lnTo>
                <a:lnTo>
                  <a:pt x="1379883" y="2083890"/>
                </a:lnTo>
                <a:lnTo>
                  <a:pt x="1423460" y="2069441"/>
                </a:lnTo>
                <a:lnTo>
                  <a:pt x="1466504" y="2053066"/>
                </a:lnTo>
                <a:lnTo>
                  <a:pt x="1508950" y="2034765"/>
                </a:lnTo>
                <a:lnTo>
                  <a:pt x="1550732" y="2014537"/>
                </a:lnTo>
                <a:lnTo>
                  <a:pt x="1591781" y="1992383"/>
                </a:lnTo>
                <a:lnTo>
                  <a:pt x="1632033" y="1968302"/>
                </a:lnTo>
                <a:lnTo>
                  <a:pt x="1671420" y="1942295"/>
                </a:lnTo>
                <a:lnTo>
                  <a:pt x="1709877" y="1914361"/>
                </a:lnTo>
                <a:lnTo>
                  <a:pt x="1747336" y="1884501"/>
                </a:lnTo>
                <a:lnTo>
                  <a:pt x="1783731" y="1852715"/>
                </a:lnTo>
                <a:lnTo>
                  <a:pt x="1818996" y="1819001"/>
                </a:lnTo>
                <a:lnTo>
                  <a:pt x="1852709" y="1783737"/>
                </a:lnTo>
                <a:lnTo>
                  <a:pt x="1884495" y="1747342"/>
                </a:lnTo>
                <a:lnTo>
                  <a:pt x="1914356" y="1709883"/>
                </a:lnTo>
                <a:lnTo>
                  <a:pt x="1942289" y="1671426"/>
                </a:lnTo>
                <a:lnTo>
                  <a:pt x="1968296" y="1632039"/>
                </a:lnTo>
                <a:lnTo>
                  <a:pt x="1992377" y="1591787"/>
                </a:lnTo>
                <a:lnTo>
                  <a:pt x="2014531" y="1550737"/>
                </a:lnTo>
                <a:lnTo>
                  <a:pt x="2034759" y="1508956"/>
                </a:lnTo>
                <a:lnTo>
                  <a:pt x="2053061" y="1466510"/>
                </a:lnTo>
                <a:lnTo>
                  <a:pt x="2069436" y="1423465"/>
                </a:lnTo>
                <a:lnTo>
                  <a:pt x="2083884" y="1379888"/>
                </a:lnTo>
                <a:lnTo>
                  <a:pt x="2096406" y="1335846"/>
                </a:lnTo>
                <a:lnTo>
                  <a:pt x="2107002" y="1291405"/>
                </a:lnTo>
                <a:lnTo>
                  <a:pt x="2115671" y="1246632"/>
                </a:lnTo>
                <a:lnTo>
                  <a:pt x="2122413" y="1201593"/>
                </a:lnTo>
                <a:lnTo>
                  <a:pt x="2127229" y="1156354"/>
                </a:lnTo>
                <a:lnTo>
                  <a:pt x="2130119" y="1110982"/>
                </a:lnTo>
                <a:lnTo>
                  <a:pt x="2131082" y="1065544"/>
                </a:lnTo>
                <a:lnTo>
                  <a:pt x="2130119" y="1020106"/>
                </a:lnTo>
                <a:lnTo>
                  <a:pt x="2127229" y="974734"/>
                </a:lnTo>
                <a:lnTo>
                  <a:pt x="2122413" y="929495"/>
                </a:lnTo>
                <a:lnTo>
                  <a:pt x="2115671" y="884456"/>
                </a:lnTo>
                <a:lnTo>
                  <a:pt x="2107002" y="839683"/>
                </a:lnTo>
                <a:lnTo>
                  <a:pt x="2096406" y="795242"/>
                </a:lnTo>
                <a:lnTo>
                  <a:pt x="2083884" y="751201"/>
                </a:lnTo>
                <a:lnTo>
                  <a:pt x="2069436" y="707624"/>
                </a:lnTo>
                <a:lnTo>
                  <a:pt x="2053061" y="664580"/>
                </a:lnTo>
                <a:lnTo>
                  <a:pt x="2034759" y="622135"/>
                </a:lnTo>
                <a:lnTo>
                  <a:pt x="2014531" y="580354"/>
                </a:lnTo>
                <a:lnTo>
                  <a:pt x="1992377" y="539305"/>
                </a:lnTo>
                <a:lnTo>
                  <a:pt x="1968296" y="499054"/>
                </a:lnTo>
                <a:lnTo>
                  <a:pt x="1942289" y="459667"/>
                </a:lnTo>
                <a:lnTo>
                  <a:pt x="1914356" y="421212"/>
                </a:lnTo>
                <a:lnTo>
                  <a:pt x="1884495" y="383754"/>
                </a:lnTo>
                <a:lnTo>
                  <a:pt x="1852709" y="347359"/>
                </a:lnTo>
                <a:lnTo>
                  <a:pt x="1818996" y="312096"/>
                </a:lnTo>
                <a:lnTo>
                  <a:pt x="1783731" y="278382"/>
                </a:lnTo>
                <a:lnTo>
                  <a:pt x="1747336" y="246594"/>
                </a:lnTo>
                <a:lnTo>
                  <a:pt x="1709877" y="216733"/>
                </a:lnTo>
                <a:lnTo>
                  <a:pt x="1671420" y="188798"/>
                </a:lnTo>
                <a:lnTo>
                  <a:pt x="1632033" y="162790"/>
                </a:lnTo>
                <a:lnTo>
                  <a:pt x="1591781" y="138709"/>
                </a:lnTo>
                <a:lnTo>
                  <a:pt x="1550732" y="116554"/>
                </a:lnTo>
                <a:lnTo>
                  <a:pt x="1508950" y="96325"/>
                </a:lnTo>
                <a:lnTo>
                  <a:pt x="1466504" y="78024"/>
                </a:lnTo>
                <a:lnTo>
                  <a:pt x="1423460" y="61648"/>
                </a:lnTo>
                <a:lnTo>
                  <a:pt x="1379883" y="47199"/>
                </a:lnTo>
                <a:lnTo>
                  <a:pt x="1335842" y="34677"/>
                </a:lnTo>
                <a:lnTo>
                  <a:pt x="1291401" y="24081"/>
                </a:lnTo>
                <a:lnTo>
                  <a:pt x="1246627" y="15412"/>
                </a:lnTo>
                <a:lnTo>
                  <a:pt x="1201588" y="8669"/>
                </a:lnTo>
                <a:lnTo>
                  <a:pt x="1156349" y="3853"/>
                </a:lnTo>
                <a:lnTo>
                  <a:pt x="1110978" y="963"/>
                </a:lnTo>
                <a:lnTo>
                  <a:pt x="1065540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013661" y="1729803"/>
            <a:ext cx="858519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75" b="1">
                <a:solidFill>
                  <a:srgbClr val="FFFFFF"/>
                </a:solidFill>
                <a:latin typeface="Arial"/>
                <a:cs typeface="Arial"/>
              </a:rPr>
              <a:t>47%</a:t>
            </a:r>
            <a:endParaRPr sz="3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42122" y="2166226"/>
            <a:ext cx="1801495" cy="58801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499745" marR="5080" indent="-487680">
              <a:lnSpc>
                <a:spcPts val="1970"/>
              </a:lnSpc>
              <a:spcBef>
                <a:spcPts val="575"/>
              </a:spcBef>
            </a:pPr>
            <a:r>
              <a:rPr dirty="0" sz="2050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r>
              <a:rPr dirty="0" sz="20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dirty="0" sz="20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5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205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50" spc="-2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0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36050" y="523087"/>
            <a:ext cx="7353934" cy="1197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4605"/>
              </a:lnSpc>
              <a:spcBef>
                <a:spcPts val="120"/>
              </a:spcBef>
            </a:pPr>
            <a:r>
              <a:rPr dirty="0" sz="4000" spc="-55"/>
              <a:t>Total</a:t>
            </a:r>
            <a:r>
              <a:rPr dirty="0" sz="4000" spc="-204"/>
              <a:t> </a:t>
            </a:r>
            <a:r>
              <a:rPr dirty="0" sz="4000" spc="-90"/>
              <a:t>Alaska</a:t>
            </a:r>
            <a:r>
              <a:rPr dirty="0" sz="4000" spc="-185"/>
              <a:t> </a:t>
            </a:r>
            <a:r>
              <a:rPr dirty="0" sz="4000"/>
              <a:t>Healthcare</a:t>
            </a:r>
            <a:r>
              <a:rPr dirty="0" sz="4000" spc="-195"/>
              <a:t> </a:t>
            </a:r>
            <a:r>
              <a:rPr dirty="0" sz="4000" spc="-10"/>
              <a:t>Wages</a:t>
            </a:r>
            <a:endParaRPr sz="4000"/>
          </a:p>
          <a:p>
            <a:pPr algn="ctr">
              <a:lnSpc>
                <a:spcPts val="4605"/>
              </a:lnSpc>
            </a:pPr>
            <a:r>
              <a:rPr dirty="0" sz="4000" b="0">
                <a:latin typeface="Arial"/>
                <a:cs typeface="Arial"/>
              </a:rPr>
              <a:t>in</a:t>
            </a:r>
            <a:r>
              <a:rPr dirty="0" sz="4000" spc="65" b="0">
                <a:latin typeface="Arial"/>
                <a:cs typeface="Arial"/>
              </a:rPr>
              <a:t> </a:t>
            </a:r>
            <a:r>
              <a:rPr dirty="0" sz="4000" spc="-10" b="0">
                <a:latin typeface="Arial"/>
                <a:cs typeface="Arial"/>
              </a:rPr>
              <a:t>Billions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72755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+8%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809558" y="4772065"/>
            <a:ext cx="478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40" b="1">
                <a:solidFill>
                  <a:srgbClr val="FFFFFF"/>
                </a:solidFill>
                <a:latin typeface="Arial"/>
                <a:cs typeface="Arial"/>
              </a:rPr>
              <a:t>+7%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8261" y="3340055"/>
            <a:ext cx="1808480" cy="102806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750"/>
              </a:spcBef>
            </a:pPr>
            <a:r>
              <a:rPr dirty="0" sz="1350">
                <a:latin typeface="Arial"/>
                <a:cs typeface="Arial"/>
              </a:rPr>
              <a:t>AK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CPI </a:t>
            </a:r>
            <a:r>
              <a:rPr dirty="0" sz="1350">
                <a:latin typeface="Arial"/>
                <a:cs typeface="Arial"/>
              </a:rPr>
              <a:t>is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22%</a:t>
            </a:r>
            <a:endParaRPr sz="1350">
              <a:latin typeface="Arial"/>
              <a:cs typeface="Arial"/>
            </a:endParaRPr>
          </a:p>
          <a:p>
            <a:pPr marL="1156335">
              <a:lnSpc>
                <a:spcPts val="2335"/>
              </a:lnSpc>
              <a:spcBef>
                <a:spcPts val="955"/>
              </a:spcBef>
            </a:pPr>
            <a:r>
              <a:rPr dirty="0" sz="2000" spc="-10">
                <a:latin typeface="Arial"/>
                <a:cs typeface="Arial"/>
              </a:rPr>
              <a:t>$2.43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dirty="0" sz="2000" spc="-10">
                <a:latin typeface="Arial"/>
                <a:cs typeface="Arial"/>
              </a:rPr>
              <a:t>$2.30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7427" y="1645208"/>
            <a:ext cx="2294890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#1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93924" y="2199424"/>
            <a:ext cx="1901825" cy="852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31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Healthcare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Support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Occupations,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other Chiropractors</a:t>
            </a:r>
            <a:endParaRPr sz="800">
              <a:latin typeface="Arial"/>
              <a:cs typeface="Arial"/>
            </a:endParaRPr>
          </a:p>
          <a:p>
            <a:pPr algn="ctr" marL="74930" marR="67310">
              <a:lnSpc>
                <a:spcPct val="113100"/>
              </a:lnSpc>
            </a:pPr>
            <a:r>
              <a:rPr dirty="0" sz="800" b="1">
                <a:latin typeface="Arial"/>
                <a:cs typeface="Arial"/>
              </a:rPr>
              <a:t>General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Internal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Medicine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Physicians</a:t>
            </a:r>
            <a:r>
              <a:rPr dirty="0" sz="800" spc="-20" b="1">
                <a:latin typeface="Arial"/>
                <a:cs typeface="Arial"/>
              </a:rPr>
              <a:t> Massage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Therapists</a:t>
            </a:r>
            <a:endParaRPr sz="800">
              <a:latin typeface="Arial"/>
              <a:cs typeface="Arial"/>
            </a:endParaRPr>
          </a:p>
          <a:p>
            <a:pPr marL="189865" marR="182245" indent="320675">
              <a:lnSpc>
                <a:spcPct val="113100"/>
              </a:lnSpc>
            </a:pPr>
            <a:r>
              <a:rPr dirty="0" sz="800" spc="-10" b="1">
                <a:latin typeface="Arial"/>
                <a:cs typeface="Arial"/>
              </a:rPr>
              <a:t>Nursing Assistants Ophthalmic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Medical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Technicians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6472" y="1609471"/>
            <a:ext cx="2740025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#2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14267" y="2163686"/>
            <a:ext cx="2664460" cy="715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31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Healthcare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Practitioners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Technical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Occupations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(all) Emergency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Medical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Technicians</a:t>
            </a:r>
            <a:endParaRPr sz="800">
              <a:latin typeface="Arial"/>
              <a:cs typeface="Arial"/>
            </a:endParaRPr>
          </a:p>
          <a:p>
            <a:pPr algn="ctr" marL="292735" marR="285115">
              <a:lnSpc>
                <a:spcPct val="113100"/>
              </a:lnSpc>
            </a:pPr>
            <a:r>
              <a:rPr dirty="0" sz="800" b="1">
                <a:latin typeface="Arial"/>
                <a:cs typeface="Arial"/>
              </a:rPr>
              <a:t>Magnetic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Resonance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Imaging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Technologists</a:t>
            </a:r>
            <a:r>
              <a:rPr dirty="0" sz="800" b="1">
                <a:latin typeface="Arial"/>
                <a:cs typeface="Arial"/>
              </a:rPr>
              <a:t> Medical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Assistants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800" spc="-10" b="1">
                <a:latin typeface="Arial"/>
                <a:cs typeface="Arial"/>
              </a:rPr>
              <a:t>Pharmacists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80529" y="1633575"/>
            <a:ext cx="2294890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#3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37425" y="2187803"/>
            <a:ext cx="1781175" cy="715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31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Healthcare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Support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Occupations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(all) </a:t>
            </a:r>
            <a:r>
              <a:rPr dirty="0" sz="800" b="1">
                <a:latin typeface="Arial"/>
                <a:cs typeface="Arial"/>
              </a:rPr>
              <a:t>Dental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Hygienists</a:t>
            </a:r>
            <a:endParaRPr sz="800">
              <a:latin typeface="Arial"/>
              <a:cs typeface="Arial"/>
            </a:endParaRPr>
          </a:p>
          <a:p>
            <a:pPr algn="ctr" marL="354965" marR="347345">
              <a:lnSpc>
                <a:spcPct val="113100"/>
              </a:lnSpc>
            </a:pPr>
            <a:r>
              <a:rPr dirty="0" sz="800" spc="-40" b="1">
                <a:latin typeface="Arial"/>
                <a:cs typeface="Arial"/>
              </a:rPr>
              <a:t>Physical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Therapists </a:t>
            </a:r>
            <a:r>
              <a:rPr dirty="0" sz="800" spc="-20" b="1">
                <a:latin typeface="Arial"/>
                <a:cs typeface="Arial"/>
              </a:rPr>
              <a:t>Respiratory</a:t>
            </a:r>
            <a:r>
              <a:rPr dirty="0" sz="800" spc="5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Therapists</a:t>
            </a:r>
            <a:r>
              <a:rPr dirty="0" sz="800" spc="-20" b="1">
                <a:latin typeface="Arial"/>
                <a:cs typeface="Arial"/>
              </a:rPr>
              <a:t> Therapists,</a:t>
            </a:r>
            <a:r>
              <a:rPr dirty="0" sz="800" b="1">
                <a:latin typeface="Arial"/>
                <a:cs typeface="Arial"/>
              </a:rPr>
              <a:t> All </a:t>
            </a:r>
            <a:r>
              <a:rPr dirty="0" sz="800" spc="-10" b="1">
                <a:latin typeface="Arial"/>
                <a:cs typeface="Arial"/>
              </a:rPr>
              <a:t>Other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7425" y="3177895"/>
            <a:ext cx="2294890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#4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9702" y="3732123"/>
            <a:ext cx="2170430" cy="577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3100"/>
              </a:lnSpc>
              <a:spcBef>
                <a:spcPts val="95"/>
              </a:spcBef>
            </a:pPr>
            <a:r>
              <a:rPr dirty="0" sz="800" spc="-30" b="1">
                <a:latin typeface="Arial"/>
                <a:cs typeface="Arial"/>
              </a:rPr>
              <a:t>Cardiovascular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Technologists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45" b="1">
                <a:latin typeface="Arial"/>
                <a:cs typeface="Arial"/>
              </a:rPr>
              <a:t>Technicians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Licensed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Practical</a:t>
            </a:r>
            <a:r>
              <a:rPr dirty="0" sz="800" b="1">
                <a:latin typeface="Arial"/>
                <a:cs typeface="Arial"/>
              </a:rPr>
              <a:t> and </a:t>
            </a:r>
            <a:r>
              <a:rPr dirty="0" sz="800" spc="-30" b="1">
                <a:latin typeface="Arial"/>
                <a:cs typeface="Arial"/>
              </a:rPr>
              <a:t>Licensed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Vocational Nurses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800" spc="-30" b="1">
                <a:latin typeface="Arial"/>
                <a:cs typeface="Arial"/>
              </a:rPr>
              <a:t>Pharmacy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Technicians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73284" y="3202393"/>
            <a:ext cx="2561590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#5/#6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67403" y="3756621"/>
            <a:ext cx="1973580" cy="990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4805" marR="337185" indent="253365">
              <a:lnSpc>
                <a:spcPct val="113100"/>
              </a:lnSpc>
              <a:spcBef>
                <a:spcPts val="95"/>
              </a:spcBef>
            </a:pPr>
            <a:r>
              <a:rPr dirty="0" sz="800" b="1">
                <a:latin typeface="Arial"/>
                <a:cs typeface="Arial"/>
              </a:rPr>
              <a:t>Athletic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Trainers </a:t>
            </a:r>
            <a:r>
              <a:rPr dirty="0" sz="800" b="1">
                <a:latin typeface="Arial"/>
                <a:cs typeface="Arial"/>
              </a:rPr>
              <a:t>Dietitians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Nutritionists</a:t>
            </a:r>
            <a:endParaRPr sz="800">
              <a:latin typeface="Arial"/>
              <a:cs typeface="Arial"/>
            </a:endParaRPr>
          </a:p>
          <a:p>
            <a:pPr marL="464184" marR="65405" indent="-391795">
              <a:lnSpc>
                <a:spcPct val="113100"/>
              </a:lnSpc>
            </a:pPr>
            <a:r>
              <a:rPr dirty="0" sz="800" b="1">
                <a:latin typeface="Arial"/>
                <a:cs typeface="Arial"/>
              </a:rPr>
              <a:t>Home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Health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 </a:t>
            </a:r>
            <a:r>
              <a:rPr dirty="0" sz="800" spc="-25" b="1">
                <a:latin typeface="Arial"/>
                <a:cs typeface="Arial"/>
              </a:rPr>
              <a:t>Personal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Care </a:t>
            </a:r>
            <a:r>
              <a:rPr dirty="0" sz="800" spc="-10" b="1">
                <a:latin typeface="Arial"/>
                <a:cs typeface="Arial"/>
              </a:rPr>
              <a:t>Aides </a:t>
            </a:r>
            <a:r>
              <a:rPr dirty="0" sz="800" b="1">
                <a:latin typeface="Arial"/>
                <a:cs typeface="Arial"/>
              </a:rPr>
              <a:t>Medical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Dosimetrists </a:t>
            </a:r>
            <a:r>
              <a:rPr dirty="0" sz="800" spc="-20" b="1">
                <a:latin typeface="Arial"/>
                <a:cs typeface="Arial"/>
              </a:rPr>
              <a:t>Pediatricians,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General </a:t>
            </a:r>
            <a:r>
              <a:rPr dirty="0" sz="800" spc="-35" b="1">
                <a:latin typeface="Arial"/>
                <a:cs typeface="Arial"/>
              </a:rPr>
              <a:t>Physician</a:t>
            </a:r>
            <a:r>
              <a:rPr dirty="0" sz="800" spc="-10" b="1">
                <a:latin typeface="Arial"/>
                <a:cs typeface="Arial"/>
              </a:rPr>
              <a:t> Assistants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0" b="1">
                <a:latin typeface="Arial"/>
                <a:cs typeface="Arial"/>
              </a:rPr>
              <a:t>Radiologic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Technologists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Technicians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73284" y="4751189"/>
            <a:ext cx="2561590" cy="138430"/>
          </a:xfrm>
          <a:prstGeom prst="rect">
            <a:avLst/>
          </a:prstGeom>
          <a:solidFill>
            <a:srgbClr val="98C5EE"/>
          </a:solidFill>
        </p:spPr>
        <p:txBody>
          <a:bodyPr wrap="square" lIns="0" tIns="0" rIns="0" bIns="0" rtlCol="0" vert="horz">
            <a:spAutoFit/>
          </a:bodyPr>
          <a:lstStyle/>
          <a:p>
            <a:pPr marL="842010">
              <a:lnSpc>
                <a:spcPts val="950"/>
              </a:lnSpc>
            </a:pPr>
            <a:r>
              <a:rPr dirty="0" sz="800" spc="-10" b="1">
                <a:latin typeface="Arial"/>
                <a:cs typeface="Arial"/>
              </a:rPr>
              <a:t>Registered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Nurses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15612" y="4874702"/>
            <a:ext cx="10769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 b="1">
                <a:latin typeface="Arial"/>
                <a:cs typeface="Arial"/>
              </a:rPr>
              <a:t>Surgical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Technologists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91718" y="3202393"/>
            <a:ext cx="2500630" cy="584200"/>
          </a:xfrm>
          <a:prstGeom prst="rect">
            <a:avLst/>
          </a:prstGeom>
          <a:solidFill>
            <a:srgbClr val="3F95B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0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#7-9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Wage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65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Among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09117" y="3756621"/>
            <a:ext cx="2465705" cy="1403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62635" marR="755015" indent="-635">
              <a:lnSpc>
                <a:spcPct val="1131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Audiologists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Dental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Assistants </a:t>
            </a:r>
            <a:r>
              <a:rPr dirty="0" sz="800" b="1">
                <a:latin typeface="Arial"/>
                <a:cs typeface="Arial"/>
              </a:rPr>
              <a:t>Dietetic</a:t>
            </a:r>
            <a:r>
              <a:rPr dirty="0" sz="800" spc="6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Technicians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800" spc="-20" b="1">
                <a:latin typeface="Arial"/>
                <a:cs typeface="Arial"/>
              </a:rPr>
              <a:t>Family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Medicine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Physicians</a:t>
            </a:r>
            <a:endParaRPr sz="800">
              <a:latin typeface="Arial"/>
              <a:cs typeface="Arial"/>
            </a:endParaRPr>
          </a:p>
          <a:p>
            <a:pPr algn="ctr" marL="12700" marR="5080">
              <a:lnSpc>
                <a:spcPct val="113100"/>
              </a:lnSpc>
            </a:pPr>
            <a:r>
              <a:rPr dirty="0" sz="800" spc="-10" b="1">
                <a:latin typeface="Arial"/>
                <a:cs typeface="Arial"/>
              </a:rPr>
              <a:t>Healthcare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Practitioners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and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Technical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Occupations</a:t>
            </a:r>
            <a:r>
              <a:rPr dirty="0" sz="800" spc="-10" b="1">
                <a:latin typeface="Arial"/>
                <a:cs typeface="Arial"/>
              </a:rPr>
              <a:t> Opticians,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Dispensing</a:t>
            </a:r>
            <a:endParaRPr sz="800">
              <a:latin typeface="Arial"/>
              <a:cs typeface="Arial"/>
            </a:endParaRPr>
          </a:p>
          <a:p>
            <a:pPr algn="ctr" marL="745490" marR="737870">
              <a:lnSpc>
                <a:spcPct val="113100"/>
              </a:lnSpc>
            </a:pPr>
            <a:r>
              <a:rPr dirty="0" sz="800" spc="-10" b="1">
                <a:latin typeface="Arial"/>
                <a:cs typeface="Arial"/>
              </a:rPr>
              <a:t>Paramedics Radiation </a:t>
            </a:r>
            <a:r>
              <a:rPr dirty="0" sz="800" spc="-30" b="1">
                <a:latin typeface="Arial"/>
                <a:cs typeface="Arial"/>
              </a:rPr>
              <a:t>Therapists</a:t>
            </a:r>
            <a:r>
              <a:rPr dirty="0" sz="800" spc="-10" b="1">
                <a:latin typeface="Arial"/>
                <a:cs typeface="Arial"/>
              </a:rPr>
              <a:t> Audiologists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800" b="1">
                <a:latin typeface="Arial"/>
                <a:cs typeface="Arial"/>
              </a:rPr>
              <a:t>Dental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Assistants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00899" y="359715"/>
            <a:ext cx="7209790" cy="6381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0"/>
              <a:t>Wage</a:t>
            </a:r>
            <a:r>
              <a:rPr dirty="0" sz="4000" spc="-10"/>
              <a:t> </a:t>
            </a:r>
            <a:r>
              <a:rPr dirty="0" sz="4000" spc="-135"/>
              <a:t>Rankings</a:t>
            </a:r>
            <a:r>
              <a:rPr dirty="0" sz="4000" spc="-5"/>
              <a:t> </a:t>
            </a:r>
            <a:r>
              <a:rPr dirty="0" sz="4000"/>
              <a:t>Among</a:t>
            </a:r>
            <a:r>
              <a:rPr dirty="0" sz="4000" spc="-5"/>
              <a:t> </a:t>
            </a:r>
            <a:r>
              <a:rPr dirty="0" sz="4000" spc="-10"/>
              <a:t>States</a:t>
            </a:r>
            <a:endParaRPr sz="4000"/>
          </a:p>
        </p:txBody>
      </p:sp>
      <p:sp>
        <p:nvSpPr>
          <p:cNvPr id="17" name="object 17" descr=""/>
          <p:cNvSpPr txBox="1"/>
          <p:nvPr/>
        </p:nvSpPr>
        <p:spPr>
          <a:xfrm>
            <a:off x="806907" y="1026355"/>
            <a:ext cx="8369300" cy="45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56354" marR="5080" indent="-3844290">
              <a:lnSpc>
                <a:spcPct val="112599"/>
              </a:lnSpc>
              <a:spcBef>
                <a:spcPts val="100"/>
              </a:spcBef>
            </a:pPr>
            <a:r>
              <a:rPr dirty="0" sz="1250" spc="-40" b="1">
                <a:latin typeface="Arial"/>
                <a:cs typeface="Arial"/>
              </a:rPr>
              <a:t>Based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on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an </a:t>
            </a:r>
            <a:r>
              <a:rPr dirty="0" sz="1250" spc="-70" b="1">
                <a:latin typeface="Arial"/>
                <a:cs typeface="Arial"/>
              </a:rPr>
              <a:t>analysis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of 62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healthcare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positions,</a:t>
            </a:r>
            <a:r>
              <a:rPr dirty="0" sz="1250" b="1">
                <a:latin typeface="Arial"/>
                <a:cs typeface="Arial"/>
              </a:rPr>
              <a:t> </a:t>
            </a:r>
            <a:r>
              <a:rPr dirty="0" sz="1250" spc="-45" b="1">
                <a:latin typeface="Arial"/>
                <a:cs typeface="Arial"/>
              </a:rPr>
              <a:t>Alaska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wages</a:t>
            </a:r>
            <a:r>
              <a:rPr dirty="0" sz="1250" b="1">
                <a:latin typeface="Arial"/>
                <a:cs typeface="Arial"/>
              </a:rPr>
              <a:t> are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the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highest</a:t>
            </a:r>
            <a:r>
              <a:rPr dirty="0" sz="1250" b="1">
                <a:latin typeface="Arial"/>
                <a:cs typeface="Arial"/>
              </a:rPr>
              <a:t> or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35" b="1">
                <a:latin typeface="Arial"/>
                <a:cs typeface="Arial"/>
              </a:rPr>
              <a:t>second</a:t>
            </a:r>
            <a:r>
              <a:rPr dirty="0" sz="1250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highest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in 11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categories </a:t>
            </a:r>
            <a:r>
              <a:rPr dirty="0" sz="1250" spc="-45" b="1">
                <a:latin typeface="Arial"/>
                <a:cs typeface="Arial"/>
              </a:rPr>
              <a:t>(was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18).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0393" y="1147927"/>
            <a:ext cx="8322945" cy="20148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2424430" marR="5080" indent="-2412365">
              <a:lnSpc>
                <a:spcPts val="7459"/>
              </a:lnSpc>
              <a:spcBef>
                <a:spcPts val="940"/>
              </a:spcBef>
            </a:pPr>
            <a:r>
              <a:rPr dirty="0" sz="6800" spc="-50" b="1">
                <a:solidFill>
                  <a:srgbClr val="0082AF"/>
                </a:solidFill>
                <a:latin typeface="Arial"/>
                <a:cs typeface="Arial"/>
              </a:rPr>
              <a:t>Registered</a:t>
            </a:r>
            <a:r>
              <a:rPr dirty="0" sz="6800" spc="-38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20" b="1">
                <a:solidFill>
                  <a:srgbClr val="0082AF"/>
                </a:solidFill>
                <a:latin typeface="Arial"/>
                <a:cs typeface="Arial"/>
              </a:rPr>
              <a:t>Nurses</a:t>
            </a:r>
            <a:r>
              <a:rPr dirty="0" sz="6800" spc="-3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465" b="1">
                <a:solidFill>
                  <a:srgbClr val="0082AF"/>
                </a:solidFill>
                <a:latin typeface="Arial"/>
                <a:cs typeface="Arial"/>
              </a:rPr>
              <a:t>is </a:t>
            </a:r>
            <a:r>
              <a:rPr dirty="0" sz="6800" spc="190" b="1">
                <a:solidFill>
                  <a:srgbClr val="0082AF"/>
                </a:solidFill>
                <a:latin typeface="Arial"/>
                <a:cs typeface="Arial"/>
              </a:rPr>
              <a:t>#1</a:t>
            </a:r>
            <a:r>
              <a:rPr dirty="0" sz="6800" spc="-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155" b="1">
                <a:solidFill>
                  <a:srgbClr val="0082AF"/>
                </a:solidFill>
                <a:latin typeface="Arial"/>
                <a:cs typeface="Arial"/>
              </a:rPr>
              <a:t>Need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885" y="2180763"/>
            <a:ext cx="9800590" cy="3333115"/>
            <a:chOff x="6885" y="2180763"/>
            <a:chExt cx="9800590" cy="3333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344435"/>
              <a:ext cx="9797745" cy="21693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1234" y="2180763"/>
              <a:ext cx="3485705" cy="33330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91586" y="-182994"/>
            <a:ext cx="492315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130"/>
              <a:t>#</a:t>
            </a:r>
            <a:r>
              <a:rPr dirty="0" sz="3400" spc="-560"/>
              <a:t> </a:t>
            </a:r>
            <a:r>
              <a:rPr dirty="0" baseline="-16967" sz="15225" spc="427">
                <a:solidFill>
                  <a:srgbClr val="EDB009"/>
                </a:solidFill>
              </a:rPr>
              <a:t>5</a:t>
            </a:r>
            <a:endParaRPr baseline="-16967" sz="152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931" y="-85077"/>
            <a:ext cx="7378700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0" spc="-1010">
                <a:solidFill>
                  <a:srgbClr val="3E5B8D"/>
                </a:solidFill>
              </a:rPr>
              <a:t>T</a:t>
            </a:r>
            <a:r>
              <a:rPr dirty="0" sz="6500" spc="-260">
                <a:solidFill>
                  <a:srgbClr val="3E5B8D"/>
                </a:solidFill>
              </a:rPr>
              <a:t>o</a:t>
            </a:r>
            <a:r>
              <a:rPr dirty="0" sz="6500" spc="-50">
                <a:solidFill>
                  <a:srgbClr val="3E5B8D"/>
                </a:solidFill>
              </a:rPr>
              <a:t>p</a:t>
            </a:r>
            <a:r>
              <a:rPr dirty="0" sz="6500" spc="-245">
                <a:solidFill>
                  <a:srgbClr val="3E5B8D"/>
                </a:solidFill>
              </a:rPr>
              <a:t> </a:t>
            </a:r>
            <a:r>
              <a:rPr dirty="0" sz="10150" spc="335">
                <a:solidFill>
                  <a:srgbClr val="EDB009"/>
                </a:solidFill>
              </a:rPr>
              <a:t>8</a:t>
            </a:r>
            <a:r>
              <a:rPr dirty="0" sz="10150" spc="-1375">
                <a:solidFill>
                  <a:srgbClr val="EDB009"/>
                </a:solidFill>
              </a:rPr>
              <a:t> </a:t>
            </a:r>
            <a:r>
              <a:rPr dirty="0" sz="6500" spc="-1060">
                <a:solidFill>
                  <a:srgbClr val="3E5B8D"/>
                </a:solidFill>
              </a:rPr>
              <a:t>T</a:t>
            </a:r>
            <a:r>
              <a:rPr dirty="0" sz="6500" spc="-365">
                <a:solidFill>
                  <a:srgbClr val="3E5B8D"/>
                </a:solidFill>
              </a:rPr>
              <a:t>akeaway</a:t>
            </a:r>
            <a:r>
              <a:rPr dirty="0" sz="6500" spc="-155">
                <a:solidFill>
                  <a:srgbClr val="3E5B8D"/>
                </a:solidFill>
              </a:rPr>
              <a:t>s</a:t>
            </a:r>
            <a:r>
              <a:rPr dirty="0" sz="6500" spc="-245">
                <a:solidFill>
                  <a:srgbClr val="3E5B8D"/>
                </a:solidFill>
              </a:rPr>
              <a:t> </a:t>
            </a:r>
            <a:r>
              <a:rPr dirty="0" sz="6500" spc="-25">
                <a:solidFill>
                  <a:srgbClr val="3E5B8D"/>
                </a:solidFill>
              </a:rPr>
              <a:t>of</a:t>
            </a:r>
            <a:endParaRPr sz="6500"/>
          </a:p>
        </p:txBody>
      </p:sp>
      <p:sp>
        <p:nvSpPr>
          <p:cNvPr id="3" name="object 3" descr=""/>
          <p:cNvSpPr txBox="1"/>
          <p:nvPr/>
        </p:nvSpPr>
        <p:spPr>
          <a:xfrm>
            <a:off x="647500" y="1324546"/>
            <a:ext cx="7972425" cy="192087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904875" marR="5080" indent="-892810">
              <a:lnSpc>
                <a:spcPts val="7109"/>
              </a:lnSpc>
              <a:spcBef>
                <a:spcPts val="900"/>
              </a:spcBef>
            </a:pPr>
            <a:r>
              <a:rPr dirty="0" sz="6500" b="1">
                <a:solidFill>
                  <a:srgbClr val="3E5B8D"/>
                </a:solidFill>
                <a:latin typeface="Arial"/>
                <a:cs typeface="Arial"/>
              </a:rPr>
              <a:t>the</a:t>
            </a:r>
            <a:r>
              <a:rPr dirty="0" sz="6500" spc="-41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6500" spc="-380" b="1">
                <a:solidFill>
                  <a:srgbClr val="3E5B8D"/>
                </a:solidFill>
                <a:latin typeface="Arial"/>
                <a:cs typeface="Arial"/>
              </a:rPr>
              <a:t>Alaska</a:t>
            </a:r>
            <a:r>
              <a:rPr dirty="0" sz="6500" spc="-27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6500" spc="-210" b="1">
                <a:solidFill>
                  <a:srgbClr val="0082AF"/>
                </a:solidFill>
                <a:latin typeface="Arial"/>
                <a:cs typeface="Arial"/>
              </a:rPr>
              <a:t>Healthcare </a:t>
            </a:r>
            <a:r>
              <a:rPr dirty="0" sz="6500" spc="-240" b="1">
                <a:solidFill>
                  <a:srgbClr val="0082AF"/>
                </a:solidFill>
                <a:latin typeface="Arial"/>
                <a:cs typeface="Arial"/>
              </a:rPr>
              <a:t>Workforce</a:t>
            </a:r>
            <a:r>
              <a:rPr dirty="0" sz="6500" spc="-19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500" spc="-355" b="1">
                <a:solidFill>
                  <a:srgbClr val="155E97"/>
                </a:solidFill>
                <a:latin typeface="Arial"/>
                <a:cs typeface="Arial"/>
              </a:rPr>
              <a:t>Study</a:t>
            </a:r>
            <a:endParaRPr sz="6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" y="3344435"/>
            <a:ext cx="9797745" cy="21693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73450" y="1284732"/>
            <a:ext cx="0" cy="3962400"/>
          </a:xfrm>
          <a:custGeom>
            <a:avLst/>
            <a:gdLst/>
            <a:ahLst/>
            <a:cxnLst/>
            <a:rect l="l" t="t" r="r" b="b"/>
            <a:pathLst>
              <a:path w="0" h="3962400">
                <a:moveTo>
                  <a:pt x="0" y="0"/>
                </a:moveTo>
                <a:lnTo>
                  <a:pt x="0" y="3962406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473450" y="111963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473450" y="95453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473450" y="649736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5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819651" y="1119632"/>
            <a:ext cx="0" cy="4127500"/>
          </a:xfrm>
          <a:custGeom>
            <a:avLst/>
            <a:gdLst/>
            <a:ahLst/>
            <a:cxnLst/>
            <a:rect l="l" t="t" r="r" b="b"/>
            <a:pathLst>
              <a:path w="0" h="4127500">
                <a:moveTo>
                  <a:pt x="0" y="0"/>
                </a:moveTo>
                <a:lnTo>
                  <a:pt x="0" y="4127506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819651" y="95453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819651" y="649736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5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178536" y="954532"/>
            <a:ext cx="0" cy="4292600"/>
          </a:xfrm>
          <a:custGeom>
            <a:avLst/>
            <a:gdLst/>
            <a:ahLst/>
            <a:cxnLst/>
            <a:rect l="l" t="t" r="r" b="b"/>
            <a:pathLst>
              <a:path w="0" h="4292600">
                <a:moveTo>
                  <a:pt x="0" y="0"/>
                </a:moveTo>
                <a:lnTo>
                  <a:pt x="0" y="4292606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178536" y="649736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5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537439" y="954532"/>
            <a:ext cx="0" cy="4292600"/>
          </a:xfrm>
          <a:custGeom>
            <a:avLst/>
            <a:gdLst/>
            <a:ahLst/>
            <a:cxnLst/>
            <a:rect l="l" t="t" r="r" b="b"/>
            <a:pathLst>
              <a:path w="0" h="4292600">
                <a:moveTo>
                  <a:pt x="0" y="0"/>
                </a:moveTo>
                <a:lnTo>
                  <a:pt x="0" y="4292606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537439" y="649736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5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896344" y="649736"/>
            <a:ext cx="0" cy="4597400"/>
          </a:xfrm>
          <a:custGeom>
            <a:avLst/>
            <a:gdLst/>
            <a:ahLst/>
            <a:cxnLst/>
            <a:rect l="l" t="t" r="r" b="b"/>
            <a:pathLst>
              <a:path w="0" h="4597400">
                <a:moveTo>
                  <a:pt x="0" y="0"/>
                </a:moveTo>
                <a:lnTo>
                  <a:pt x="0" y="4597401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56904" y="624627"/>
            <a:ext cx="2728595" cy="46158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681355" marR="5080" indent="1057275">
              <a:lnSpc>
                <a:spcPct val="119500"/>
              </a:lnSpc>
              <a:spcBef>
                <a:spcPts val="90"/>
              </a:spcBef>
            </a:pPr>
            <a:r>
              <a:rPr dirty="0" sz="900">
                <a:latin typeface="Arial"/>
                <a:cs typeface="Arial"/>
              </a:rPr>
              <a:t>Registered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 </a:t>
            </a:r>
            <a:r>
              <a:rPr dirty="0" sz="900">
                <a:latin typeface="Arial"/>
                <a:cs typeface="Arial"/>
              </a:rPr>
              <a:t>Home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Personal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</a:t>
            </a:r>
            <a:endParaRPr sz="900">
              <a:latin typeface="Arial"/>
              <a:cs typeface="Arial"/>
            </a:endParaRPr>
          </a:p>
          <a:p>
            <a:pPr algn="r" marL="1727835" marR="5080" indent="-6985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 </a:t>
            </a:r>
            <a:r>
              <a:rPr dirty="0" sz="900">
                <a:latin typeface="Arial"/>
                <a:cs typeface="Arial"/>
              </a:rPr>
              <a:t>Nursing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r" marL="646430" marR="5080" indent="570230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Records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Specialists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Services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Managers</a:t>
            </a:r>
            <a:endParaRPr sz="900">
              <a:latin typeface="Arial"/>
              <a:cs typeface="Arial"/>
            </a:endParaRPr>
          </a:p>
          <a:p>
            <a:pPr algn="r" marL="1530350" marR="5080" indent="267335">
              <a:lnSpc>
                <a:spcPct val="1195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 </a:t>
            </a:r>
            <a:r>
              <a:rPr dirty="0" sz="900">
                <a:latin typeface="Arial"/>
                <a:cs typeface="Arial"/>
              </a:rPr>
              <a:t>Pharmacy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09"/>
              </a:spcBef>
            </a:pP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Technicians,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1688464" marR="5080" indent="12700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Nurse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Practitioners </a:t>
            </a: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Hygienists </a:t>
            </a:r>
            <a:r>
              <a:rPr dirty="0" sz="900">
                <a:latin typeface="Arial"/>
                <a:cs typeface="Arial"/>
              </a:rPr>
              <a:t>Physical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</a:t>
            </a:r>
            <a:endParaRPr sz="900">
              <a:latin typeface="Arial"/>
              <a:cs typeface="Arial"/>
            </a:endParaRPr>
          </a:p>
          <a:p>
            <a:pPr algn="r" marL="1256030" marR="5080" indent="802640">
              <a:lnSpc>
                <a:spcPct val="119500"/>
              </a:lnSpc>
            </a:pPr>
            <a:r>
              <a:rPr dirty="0" sz="900" spc="-10">
                <a:latin typeface="Arial"/>
                <a:cs typeface="Arial"/>
              </a:rPr>
              <a:t>Pharmacists </a:t>
            </a:r>
            <a:r>
              <a:rPr dirty="0" sz="900">
                <a:latin typeface="Arial"/>
                <a:cs typeface="Arial"/>
              </a:rPr>
              <a:t>Physician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Assistants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Family </a:t>
            </a:r>
            <a:r>
              <a:rPr dirty="0" sz="900">
                <a:latin typeface="Arial"/>
                <a:cs typeface="Arial"/>
              </a:rPr>
              <a:t>Medicine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Physicians </a:t>
            </a:r>
            <a:r>
              <a:rPr dirty="0" sz="900">
                <a:latin typeface="Arial"/>
                <a:cs typeface="Arial"/>
              </a:rPr>
              <a:t>Massage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Psychiatric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L="1424940" marR="5080" indent="-405130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 spc="10">
                <a:latin typeface="Arial"/>
                <a:cs typeface="Arial"/>
              </a:rPr>
              <a:t>Occupational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Physicians,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 </a:t>
            </a:r>
            <a:r>
              <a:rPr dirty="0" sz="900">
                <a:latin typeface="Arial"/>
                <a:cs typeface="Arial"/>
              </a:rPr>
              <a:t>Dentists,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General</a:t>
            </a:r>
            <a:endParaRPr sz="900">
              <a:latin typeface="Arial"/>
              <a:cs typeface="Arial"/>
            </a:endParaRPr>
          </a:p>
          <a:p>
            <a:pPr algn="r" marL="12700" marR="5080" indent="497840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Radiologic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Practical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Vocational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</a:t>
            </a:r>
            <a:endParaRPr sz="900">
              <a:latin typeface="Arial"/>
              <a:cs typeface="Arial"/>
            </a:endParaRPr>
          </a:p>
          <a:p>
            <a:pPr algn="r" marL="1529715" marR="5080" indent="-477520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Speech-Language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Pathologists </a:t>
            </a:r>
            <a:r>
              <a:rPr dirty="0" sz="900">
                <a:latin typeface="Arial"/>
                <a:cs typeface="Arial"/>
              </a:rPr>
              <a:t>Surgical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Technologists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10"/>
              </a:spcBef>
            </a:pPr>
            <a:r>
              <a:rPr dirty="0" sz="900">
                <a:latin typeface="Arial"/>
                <a:cs typeface="Arial"/>
              </a:rPr>
              <a:t>Diagnostic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Sonographers</a:t>
            </a:r>
            <a:endParaRPr sz="900">
              <a:latin typeface="Arial"/>
              <a:cs typeface="Arial"/>
            </a:endParaRPr>
          </a:p>
          <a:p>
            <a:pPr algn="r" marL="1320165" marR="5080" indent="484505">
              <a:lnSpc>
                <a:spcPct val="119500"/>
              </a:lnSpc>
            </a:pPr>
            <a:r>
              <a:rPr dirty="0" sz="900">
                <a:latin typeface="Arial"/>
                <a:cs typeface="Arial"/>
              </a:rPr>
              <a:t>Psychiatric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Social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Workers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23729" y="5283059"/>
            <a:ext cx="9144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64862" y="528305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1,750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21235" y="528305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3,500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77595" y="528305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5,250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33967" y="5283059"/>
            <a:ext cx="32194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10">
                <a:latin typeface="Arial"/>
                <a:cs typeface="Arial"/>
              </a:rPr>
              <a:t>7,000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469360" y="675131"/>
            <a:ext cx="5103495" cy="279400"/>
          </a:xfrm>
          <a:custGeom>
            <a:avLst/>
            <a:gdLst/>
            <a:ahLst/>
            <a:cxnLst/>
            <a:rect l="l" t="t" r="r" b="b"/>
            <a:pathLst>
              <a:path w="5103495" h="279400">
                <a:moveTo>
                  <a:pt x="4391939" y="177609"/>
                </a:moveTo>
                <a:lnTo>
                  <a:pt x="4389336" y="170853"/>
                </a:lnTo>
                <a:lnTo>
                  <a:pt x="4386186" y="167703"/>
                </a:lnTo>
                <a:lnTo>
                  <a:pt x="4379430" y="165100"/>
                </a:lnTo>
                <a:lnTo>
                  <a:pt x="0" y="165100"/>
                </a:lnTo>
                <a:lnTo>
                  <a:pt x="0" y="279400"/>
                </a:lnTo>
                <a:lnTo>
                  <a:pt x="4379430" y="279400"/>
                </a:lnTo>
                <a:lnTo>
                  <a:pt x="4386186" y="276796"/>
                </a:lnTo>
                <a:lnTo>
                  <a:pt x="4389336" y="273646"/>
                </a:lnTo>
                <a:lnTo>
                  <a:pt x="4391939" y="266890"/>
                </a:lnTo>
                <a:lnTo>
                  <a:pt x="4391939" y="177609"/>
                </a:lnTo>
                <a:close/>
              </a:path>
              <a:path w="5103495" h="279400">
                <a:moveTo>
                  <a:pt x="5103139" y="13906"/>
                </a:moveTo>
                <a:lnTo>
                  <a:pt x="5100244" y="6388"/>
                </a:lnTo>
                <a:lnTo>
                  <a:pt x="5096751" y="2895"/>
                </a:lnTo>
                <a:lnTo>
                  <a:pt x="5089233" y="0"/>
                </a:lnTo>
                <a:lnTo>
                  <a:pt x="0" y="0"/>
                </a:lnTo>
                <a:lnTo>
                  <a:pt x="0" y="127000"/>
                </a:lnTo>
                <a:lnTo>
                  <a:pt x="5089233" y="127000"/>
                </a:lnTo>
                <a:lnTo>
                  <a:pt x="5096751" y="124104"/>
                </a:lnTo>
                <a:lnTo>
                  <a:pt x="5100244" y="120611"/>
                </a:lnTo>
                <a:lnTo>
                  <a:pt x="5103139" y="113093"/>
                </a:lnTo>
                <a:lnTo>
                  <a:pt x="5103139" y="13906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469360" y="1005332"/>
            <a:ext cx="1661795" cy="114300"/>
          </a:xfrm>
          <a:custGeom>
            <a:avLst/>
            <a:gdLst/>
            <a:ahLst/>
            <a:cxnLst/>
            <a:rect l="l" t="t" r="r" b="b"/>
            <a:pathLst>
              <a:path w="1661795" h="114300">
                <a:moveTo>
                  <a:pt x="16489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1648929" y="0"/>
                </a:lnTo>
                <a:lnTo>
                  <a:pt x="1655686" y="2603"/>
                </a:lnTo>
                <a:lnTo>
                  <a:pt x="1658835" y="5753"/>
                </a:lnTo>
                <a:lnTo>
                  <a:pt x="1661439" y="12509"/>
                </a:lnTo>
                <a:lnTo>
                  <a:pt x="1661439" y="101790"/>
                </a:lnTo>
                <a:lnTo>
                  <a:pt x="1658835" y="108546"/>
                </a:lnTo>
                <a:lnTo>
                  <a:pt x="1655686" y="111696"/>
                </a:lnTo>
                <a:lnTo>
                  <a:pt x="16489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469360" y="1170432"/>
            <a:ext cx="1331595" cy="114300"/>
          </a:xfrm>
          <a:custGeom>
            <a:avLst/>
            <a:gdLst/>
            <a:ahLst/>
            <a:cxnLst/>
            <a:rect l="l" t="t" r="r" b="b"/>
            <a:pathLst>
              <a:path w="1331595" h="114300">
                <a:moveTo>
                  <a:pt x="13187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1318729" y="0"/>
                </a:lnTo>
                <a:lnTo>
                  <a:pt x="1325486" y="2603"/>
                </a:lnTo>
                <a:lnTo>
                  <a:pt x="1328635" y="5753"/>
                </a:lnTo>
                <a:lnTo>
                  <a:pt x="1331239" y="12509"/>
                </a:lnTo>
                <a:lnTo>
                  <a:pt x="1331239" y="101790"/>
                </a:lnTo>
                <a:lnTo>
                  <a:pt x="1328635" y="108546"/>
                </a:lnTo>
                <a:lnTo>
                  <a:pt x="1325486" y="111696"/>
                </a:lnTo>
                <a:lnTo>
                  <a:pt x="13187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469360" y="1335532"/>
            <a:ext cx="1090295" cy="114300"/>
          </a:xfrm>
          <a:custGeom>
            <a:avLst/>
            <a:gdLst/>
            <a:ahLst/>
            <a:cxnLst/>
            <a:rect l="l" t="t" r="r" b="b"/>
            <a:pathLst>
              <a:path w="1090295" h="114300">
                <a:moveTo>
                  <a:pt x="10774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1077429" y="0"/>
                </a:lnTo>
                <a:lnTo>
                  <a:pt x="1084186" y="2603"/>
                </a:lnTo>
                <a:lnTo>
                  <a:pt x="1087335" y="5753"/>
                </a:lnTo>
                <a:lnTo>
                  <a:pt x="1089936" y="12509"/>
                </a:lnTo>
                <a:lnTo>
                  <a:pt x="1089936" y="101790"/>
                </a:lnTo>
                <a:lnTo>
                  <a:pt x="1087335" y="108546"/>
                </a:lnTo>
                <a:lnTo>
                  <a:pt x="1084186" y="111696"/>
                </a:lnTo>
                <a:lnTo>
                  <a:pt x="10774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469360" y="1500632"/>
            <a:ext cx="1014094" cy="114300"/>
          </a:xfrm>
          <a:custGeom>
            <a:avLst/>
            <a:gdLst/>
            <a:ahLst/>
            <a:cxnLst/>
            <a:rect l="l" t="t" r="r" b="b"/>
            <a:pathLst>
              <a:path w="1014095" h="114300">
                <a:moveTo>
                  <a:pt x="10012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1001229" y="0"/>
                </a:lnTo>
                <a:lnTo>
                  <a:pt x="1007986" y="2603"/>
                </a:lnTo>
                <a:lnTo>
                  <a:pt x="1011135" y="5753"/>
                </a:lnTo>
                <a:lnTo>
                  <a:pt x="1013736" y="12509"/>
                </a:lnTo>
                <a:lnTo>
                  <a:pt x="1013736" y="101790"/>
                </a:lnTo>
                <a:lnTo>
                  <a:pt x="1011135" y="108546"/>
                </a:lnTo>
                <a:lnTo>
                  <a:pt x="1007986" y="111696"/>
                </a:lnTo>
                <a:lnTo>
                  <a:pt x="10012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469347" y="1665731"/>
            <a:ext cx="734695" cy="596900"/>
          </a:xfrm>
          <a:custGeom>
            <a:avLst/>
            <a:gdLst/>
            <a:ahLst/>
            <a:cxnLst/>
            <a:rect l="l" t="t" r="r" b="b"/>
            <a:pathLst>
              <a:path w="734695" h="596900">
                <a:moveTo>
                  <a:pt x="505739" y="495109"/>
                </a:moveTo>
                <a:lnTo>
                  <a:pt x="503148" y="488353"/>
                </a:lnTo>
                <a:lnTo>
                  <a:pt x="499999" y="485203"/>
                </a:lnTo>
                <a:lnTo>
                  <a:pt x="493242" y="482600"/>
                </a:lnTo>
                <a:lnTo>
                  <a:pt x="12" y="482600"/>
                </a:lnTo>
                <a:lnTo>
                  <a:pt x="12" y="596900"/>
                </a:lnTo>
                <a:lnTo>
                  <a:pt x="493242" y="596900"/>
                </a:lnTo>
                <a:lnTo>
                  <a:pt x="499999" y="594309"/>
                </a:lnTo>
                <a:lnTo>
                  <a:pt x="503148" y="591159"/>
                </a:lnTo>
                <a:lnTo>
                  <a:pt x="505739" y="584390"/>
                </a:lnTo>
                <a:lnTo>
                  <a:pt x="505739" y="495109"/>
                </a:lnTo>
                <a:close/>
              </a:path>
              <a:path w="734695" h="596900">
                <a:moveTo>
                  <a:pt x="594639" y="331406"/>
                </a:moveTo>
                <a:lnTo>
                  <a:pt x="591756" y="323888"/>
                </a:lnTo>
                <a:lnTo>
                  <a:pt x="588264" y="320395"/>
                </a:lnTo>
                <a:lnTo>
                  <a:pt x="580745" y="317500"/>
                </a:lnTo>
                <a:lnTo>
                  <a:pt x="12" y="317500"/>
                </a:lnTo>
                <a:lnTo>
                  <a:pt x="12" y="444500"/>
                </a:lnTo>
                <a:lnTo>
                  <a:pt x="580745" y="444500"/>
                </a:lnTo>
                <a:lnTo>
                  <a:pt x="588264" y="441604"/>
                </a:lnTo>
                <a:lnTo>
                  <a:pt x="591756" y="438111"/>
                </a:lnTo>
                <a:lnTo>
                  <a:pt x="594639" y="430593"/>
                </a:lnTo>
                <a:lnTo>
                  <a:pt x="594639" y="331406"/>
                </a:lnTo>
                <a:close/>
              </a:path>
              <a:path w="734695" h="596900">
                <a:moveTo>
                  <a:pt x="670839" y="166306"/>
                </a:moveTo>
                <a:lnTo>
                  <a:pt x="667956" y="158788"/>
                </a:lnTo>
                <a:lnTo>
                  <a:pt x="664464" y="155295"/>
                </a:lnTo>
                <a:lnTo>
                  <a:pt x="656945" y="152400"/>
                </a:lnTo>
                <a:lnTo>
                  <a:pt x="12" y="152400"/>
                </a:lnTo>
                <a:lnTo>
                  <a:pt x="12" y="279400"/>
                </a:lnTo>
                <a:lnTo>
                  <a:pt x="656945" y="279400"/>
                </a:lnTo>
                <a:lnTo>
                  <a:pt x="664464" y="276504"/>
                </a:lnTo>
                <a:lnTo>
                  <a:pt x="667956" y="273011"/>
                </a:lnTo>
                <a:lnTo>
                  <a:pt x="670839" y="265493"/>
                </a:lnTo>
                <a:lnTo>
                  <a:pt x="670839" y="166306"/>
                </a:lnTo>
                <a:close/>
              </a:path>
              <a:path w="734695" h="596900">
                <a:moveTo>
                  <a:pt x="734339" y="12509"/>
                </a:moveTo>
                <a:lnTo>
                  <a:pt x="731748" y="5753"/>
                </a:lnTo>
                <a:lnTo>
                  <a:pt x="728599" y="2603"/>
                </a:lnTo>
                <a:lnTo>
                  <a:pt x="721842" y="0"/>
                </a:lnTo>
                <a:lnTo>
                  <a:pt x="0" y="0"/>
                </a:lnTo>
                <a:lnTo>
                  <a:pt x="12" y="114300"/>
                </a:lnTo>
                <a:lnTo>
                  <a:pt x="721842" y="114300"/>
                </a:lnTo>
                <a:lnTo>
                  <a:pt x="728599" y="111696"/>
                </a:lnTo>
                <a:lnTo>
                  <a:pt x="731748" y="108546"/>
                </a:lnTo>
                <a:lnTo>
                  <a:pt x="734339" y="101790"/>
                </a:lnTo>
                <a:lnTo>
                  <a:pt x="734339" y="12509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469360" y="2313432"/>
            <a:ext cx="467995" cy="114300"/>
          </a:xfrm>
          <a:custGeom>
            <a:avLst/>
            <a:gdLst/>
            <a:ahLst/>
            <a:cxnLst/>
            <a:rect l="l" t="t" r="r" b="b"/>
            <a:pathLst>
              <a:path w="467995" h="114300">
                <a:moveTo>
                  <a:pt x="4551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455129" y="0"/>
                </a:lnTo>
                <a:lnTo>
                  <a:pt x="461886" y="2603"/>
                </a:lnTo>
                <a:lnTo>
                  <a:pt x="465035" y="5753"/>
                </a:lnTo>
                <a:lnTo>
                  <a:pt x="467636" y="12509"/>
                </a:lnTo>
                <a:lnTo>
                  <a:pt x="467636" y="101790"/>
                </a:lnTo>
                <a:lnTo>
                  <a:pt x="465035" y="108546"/>
                </a:lnTo>
                <a:lnTo>
                  <a:pt x="461886" y="111696"/>
                </a:lnTo>
                <a:lnTo>
                  <a:pt x="4551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469360" y="2478532"/>
            <a:ext cx="442595" cy="114300"/>
          </a:xfrm>
          <a:custGeom>
            <a:avLst/>
            <a:gdLst/>
            <a:ahLst/>
            <a:cxnLst/>
            <a:rect l="l" t="t" r="r" b="b"/>
            <a:pathLst>
              <a:path w="442595" h="114300">
                <a:moveTo>
                  <a:pt x="4297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429729" y="0"/>
                </a:lnTo>
                <a:lnTo>
                  <a:pt x="436486" y="2603"/>
                </a:lnTo>
                <a:lnTo>
                  <a:pt x="439635" y="5753"/>
                </a:lnTo>
                <a:lnTo>
                  <a:pt x="442236" y="12509"/>
                </a:lnTo>
                <a:lnTo>
                  <a:pt x="442236" y="101790"/>
                </a:lnTo>
                <a:lnTo>
                  <a:pt x="439635" y="108546"/>
                </a:lnTo>
                <a:lnTo>
                  <a:pt x="436486" y="111696"/>
                </a:lnTo>
                <a:lnTo>
                  <a:pt x="4297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469360" y="2643632"/>
            <a:ext cx="404495" cy="114300"/>
          </a:xfrm>
          <a:custGeom>
            <a:avLst/>
            <a:gdLst/>
            <a:ahLst/>
            <a:cxnLst/>
            <a:rect l="l" t="t" r="r" b="b"/>
            <a:pathLst>
              <a:path w="404495" h="114300">
                <a:moveTo>
                  <a:pt x="3916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391629" y="0"/>
                </a:lnTo>
                <a:lnTo>
                  <a:pt x="398386" y="2603"/>
                </a:lnTo>
                <a:lnTo>
                  <a:pt x="401535" y="5753"/>
                </a:lnTo>
                <a:lnTo>
                  <a:pt x="404136" y="12509"/>
                </a:lnTo>
                <a:lnTo>
                  <a:pt x="404136" y="101790"/>
                </a:lnTo>
                <a:lnTo>
                  <a:pt x="401535" y="108546"/>
                </a:lnTo>
                <a:lnTo>
                  <a:pt x="398386" y="111696"/>
                </a:lnTo>
                <a:lnTo>
                  <a:pt x="3916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3469360" y="2808732"/>
            <a:ext cx="391795" cy="114300"/>
          </a:xfrm>
          <a:custGeom>
            <a:avLst/>
            <a:gdLst/>
            <a:ahLst/>
            <a:cxnLst/>
            <a:rect l="l" t="t" r="r" b="b"/>
            <a:pathLst>
              <a:path w="391795" h="114300">
                <a:moveTo>
                  <a:pt x="3789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378929" y="0"/>
                </a:lnTo>
                <a:lnTo>
                  <a:pt x="385686" y="2603"/>
                </a:lnTo>
                <a:lnTo>
                  <a:pt x="388835" y="5753"/>
                </a:lnTo>
                <a:lnTo>
                  <a:pt x="391436" y="12509"/>
                </a:lnTo>
                <a:lnTo>
                  <a:pt x="391436" y="101790"/>
                </a:lnTo>
                <a:lnTo>
                  <a:pt x="388835" y="108546"/>
                </a:lnTo>
                <a:lnTo>
                  <a:pt x="385686" y="111696"/>
                </a:lnTo>
                <a:lnTo>
                  <a:pt x="3789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469360" y="2973832"/>
            <a:ext cx="340995" cy="114300"/>
          </a:xfrm>
          <a:custGeom>
            <a:avLst/>
            <a:gdLst/>
            <a:ahLst/>
            <a:cxnLst/>
            <a:rect l="l" t="t" r="r" b="b"/>
            <a:pathLst>
              <a:path w="340995" h="114300">
                <a:moveTo>
                  <a:pt x="3281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328129" y="0"/>
                </a:lnTo>
                <a:lnTo>
                  <a:pt x="334886" y="2603"/>
                </a:lnTo>
                <a:lnTo>
                  <a:pt x="338035" y="5753"/>
                </a:lnTo>
                <a:lnTo>
                  <a:pt x="340636" y="12509"/>
                </a:lnTo>
                <a:lnTo>
                  <a:pt x="340636" y="101790"/>
                </a:lnTo>
                <a:lnTo>
                  <a:pt x="338035" y="108546"/>
                </a:lnTo>
                <a:lnTo>
                  <a:pt x="334886" y="111696"/>
                </a:lnTo>
                <a:lnTo>
                  <a:pt x="3281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469360" y="3138931"/>
            <a:ext cx="328295" cy="431800"/>
          </a:xfrm>
          <a:custGeom>
            <a:avLst/>
            <a:gdLst/>
            <a:ahLst/>
            <a:cxnLst/>
            <a:rect l="l" t="t" r="r" b="b"/>
            <a:pathLst>
              <a:path w="328295" h="431800">
                <a:moveTo>
                  <a:pt x="302526" y="330009"/>
                </a:moveTo>
                <a:lnTo>
                  <a:pt x="299935" y="323253"/>
                </a:lnTo>
                <a:lnTo>
                  <a:pt x="296786" y="320103"/>
                </a:lnTo>
                <a:lnTo>
                  <a:pt x="290029" y="317500"/>
                </a:lnTo>
                <a:lnTo>
                  <a:pt x="0" y="317500"/>
                </a:lnTo>
                <a:lnTo>
                  <a:pt x="0" y="431800"/>
                </a:lnTo>
                <a:lnTo>
                  <a:pt x="290029" y="431800"/>
                </a:lnTo>
                <a:lnTo>
                  <a:pt x="296786" y="429196"/>
                </a:lnTo>
                <a:lnTo>
                  <a:pt x="299935" y="426046"/>
                </a:lnTo>
                <a:lnTo>
                  <a:pt x="302526" y="419290"/>
                </a:lnTo>
                <a:lnTo>
                  <a:pt x="302526" y="330009"/>
                </a:lnTo>
                <a:close/>
              </a:path>
              <a:path w="328295" h="431800">
                <a:moveTo>
                  <a:pt x="315226" y="166306"/>
                </a:moveTo>
                <a:lnTo>
                  <a:pt x="312343" y="158788"/>
                </a:lnTo>
                <a:lnTo>
                  <a:pt x="308851" y="155295"/>
                </a:lnTo>
                <a:lnTo>
                  <a:pt x="301332" y="152400"/>
                </a:lnTo>
                <a:lnTo>
                  <a:pt x="0" y="152400"/>
                </a:lnTo>
                <a:lnTo>
                  <a:pt x="0" y="279400"/>
                </a:lnTo>
                <a:lnTo>
                  <a:pt x="301332" y="279400"/>
                </a:lnTo>
                <a:lnTo>
                  <a:pt x="308851" y="276504"/>
                </a:lnTo>
                <a:lnTo>
                  <a:pt x="312343" y="273011"/>
                </a:lnTo>
                <a:lnTo>
                  <a:pt x="315226" y="265493"/>
                </a:lnTo>
                <a:lnTo>
                  <a:pt x="315226" y="166306"/>
                </a:lnTo>
                <a:close/>
              </a:path>
              <a:path w="328295" h="431800">
                <a:moveTo>
                  <a:pt x="327926" y="12509"/>
                </a:moveTo>
                <a:lnTo>
                  <a:pt x="325335" y="5753"/>
                </a:lnTo>
                <a:lnTo>
                  <a:pt x="322186" y="2603"/>
                </a:lnTo>
                <a:lnTo>
                  <a:pt x="315429" y="0"/>
                </a:lnTo>
                <a:lnTo>
                  <a:pt x="0" y="0"/>
                </a:lnTo>
                <a:lnTo>
                  <a:pt x="0" y="114300"/>
                </a:lnTo>
                <a:lnTo>
                  <a:pt x="315429" y="114300"/>
                </a:lnTo>
                <a:lnTo>
                  <a:pt x="322186" y="111696"/>
                </a:lnTo>
                <a:lnTo>
                  <a:pt x="325335" y="108546"/>
                </a:lnTo>
                <a:lnTo>
                  <a:pt x="327926" y="101790"/>
                </a:lnTo>
                <a:lnTo>
                  <a:pt x="327926" y="12509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469360" y="3621532"/>
            <a:ext cx="277495" cy="114300"/>
          </a:xfrm>
          <a:custGeom>
            <a:avLst/>
            <a:gdLst/>
            <a:ahLst/>
            <a:cxnLst/>
            <a:rect l="l" t="t" r="r" b="b"/>
            <a:pathLst>
              <a:path w="277495" h="114300">
                <a:moveTo>
                  <a:pt x="2646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264629" y="0"/>
                </a:lnTo>
                <a:lnTo>
                  <a:pt x="271386" y="2603"/>
                </a:lnTo>
                <a:lnTo>
                  <a:pt x="274535" y="5753"/>
                </a:lnTo>
                <a:lnTo>
                  <a:pt x="277136" y="12509"/>
                </a:lnTo>
                <a:lnTo>
                  <a:pt x="277136" y="101790"/>
                </a:lnTo>
                <a:lnTo>
                  <a:pt x="274535" y="108546"/>
                </a:lnTo>
                <a:lnTo>
                  <a:pt x="271386" y="111696"/>
                </a:lnTo>
                <a:lnTo>
                  <a:pt x="2646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469360" y="3786632"/>
            <a:ext cx="277495" cy="114300"/>
          </a:xfrm>
          <a:custGeom>
            <a:avLst/>
            <a:gdLst/>
            <a:ahLst/>
            <a:cxnLst/>
            <a:rect l="l" t="t" r="r" b="b"/>
            <a:pathLst>
              <a:path w="277495" h="114300">
                <a:moveTo>
                  <a:pt x="264629" y="114300"/>
                </a:moveTo>
                <a:lnTo>
                  <a:pt x="0" y="114300"/>
                </a:lnTo>
                <a:lnTo>
                  <a:pt x="0" y="0"/>
                </a:lnTo>
                <a:lnTo>
                  <a:pt x="264629" y="0"/>
                </a:lnTo>
                <a:lnTo>
                  <a:pt x="271386" y="2603"/>
                </a:lnTo>
                <a:lnTo>
                  <a:pt x="274535" y="5753"/>
                </a:lnTo>
                <a:lnTo>
                  <a:pt x="277136" y="12509"/>
                </a:lnTo>
                <a:lnTo>
                  <a:pt x="277136" y="101790"/>
                </a:lnTo>
                <a:lnTo>
                  <a:pt x="274535" y="108546"/>
                </a:lnTo>
                <a:lnTo>
                  <a:pt x="271386" y="111696"/>
                </a:lnTo>
                <a:lnTo>
                  <a:pt x="264629" y="1143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360" y="3951732"/>
            <a:ext cx="251736" cy="11430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360" y="4281932"/>
            <a:ext cx="251736" cy="11430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360" y="4116832"/>
            <a:ext cx="251736" cy="114300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3469360" y="4447032"/>
            <a:ext cx="239395" cy="596900"/>
            <a:chOff x="3469360" y="4447032"/>
            <a:chExt cx="239395" cy="596900"/>
          </a:xfrm>
        </p:grpSpPr>
        <p:pic>
          <p:nvPicPr>
            <p:cNvPr id="38" name="object 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9360" y="4447032"/>
              <a:ext cx="239036" cy="1143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360" y="4599432"/>
              <a:ext cx="226336" cy="1270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9360" y="4764532"/>
              <a:ext cx="213636" cy="1270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9360" y="4929632"/>
              <a:ext cx="188236" cy="114300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9360" y="5094732"/>
            <a:ext cx="175536" cy="114300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3639946" y="1601299"/>
            <a:ext cx="862330" cy="36607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70230">
              <a:lnSpc>
                <a:spcPts val="1425"/>
              </a:lnSpc>
              <a:spcBef>
                <a:spcPts val="115"/>
              </a:spcBef>
            </a:pPr>
            <a:r>
              <a:rPr dirty="0" sz="1300" spc="-25">
                <a:latin typeface="Arial"/>
                <a:cs typeface="Arial"/>
              </a:rPr>
              <a:t>940</a:t>
            </a:r>
            <a:endParaRPr sz="1300">
              <a:latin typeface="Arial"/>
              <a:cs typeface="Arial"/>
            </a:endParaRPr>
          </a:p>
          <a:p>
            <a:pPr marL="508634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860</a:t>
            </a:r>
            <a:endParaRPr sz="1300">
              <a:latin typeface="Arial"/>
              <a:cs typeface="Arial"/>
            </a:endParaRPr>
          </a:p>
          <a:p>
            <a:pPr marL="43116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760</a:t>
            </a:r>
            <a:endParaRPr sz="1300">
              <a:latin typeface="Arial"/>
              <a:cs typeface="Arial"/>
            </a:endParaRPr>
          </a:p>
          <a:p>
            <a:pPr marL="35369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660</a:t>
            </a:r>
            <a:endParaRPr sz="1300">
              <a:latin typeface="Arial"/>
              <a:cs typeface="Arial"/>
            </a:endParaRPr>
          </a:p>
          <a:p>
            <a:pPr marL="31496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610</a:t>
            </a:r>
            <a:endParaRPr sz="1300">
              <a:latin typeface="Arial"/>
              <a:cs typeface="Arial"/>
            </a:endParaRPr>
          </a:p>
          <a:p>
            <a:pPr marL="28384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570</a:t>
            </a:r>
            <a:endParaRPr sz="1300">
              <a:latin typeface="Arial"/>
              <a:cs typeface="Arial"/>
            </a:endParaRPr>
          </a:p>
          <a:p>
            <a:pPr marL="24511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520</a:t>
            </a:r>
            <a:endParaRPr sz="1300">
              <a:latin typeface="Arial"/>
              <a:cs typeface="Arial"/>
            </a:endParaRPr>
          </a:p>
          <a:p>
            <a:pPr marL="236854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510</a:t>
            </a:r>
            <a:endParaRPr sz="1300">
              <a:latin typeface="Arial"/>
              <a:cs typeface="Arial"/>
            </a:endParaRPr>
          </a:p>
          <a:p>
            <a:pPr marL="18288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440</a:t>
            </a:r>
            <a:endParaRPr sz="1300">
              <a:latin typeface="Arial"/>
              <a:cs typeface="Arial"/>
            </a:endParaRPr>
          </a:p>
          <a:p>
            <a:pPr marL="16764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420</a:t>
            </a:r>
            <a:endParaRPr sz="1300">
              <a:latin typeface="Arial"/>
              <a:cs typeface="Arial"/>
            </a:endParaRPr>
          </a:p>
          <a:p>
            <a:pPr marL="15938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410</a:t>
            </a:r>
            <a:endParaRPr sz="1300">
              <a:latin typeface="Arial"/>
              <a:cs typeface="Arial"/>
            </a:endParaRPr>
          </a:p>
          <a:p>
            <a:pPr marL="14414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390</a:t>
            </a:r>
            <a:endParaRPr sz="1300">
              <a:latin typeface="Arial"/>
              <a:cs typeface="Arial"/>
            </a:endParaRPr>
          </a:p>
          <a:p>
            <a:pPr marL="11303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350</a:t>
            </a:r>
            <a:endParaRPr sz="1300">
              <a:latin typeface="Arial"/>
              <a:cs typeface="Arial"/>
            </a:endParaRPr>
          </a:p>
          <a:p>
            <a:pPr marL="11303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350</a:t>
            </a:r>
            <a:endParaRPr sz="1300">
              <a:latin typeface="Arial"/>
              <a:cs typeface="Arial"/>
            </a:endParaRPr>
          </a:p>
          <a:p>
            <a:pPr marL="9017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320</a:t>
            </a:r>
            <a:endParaRPr sz="1300">
              <a:latin typeface="Arial"/>
              <a:cs typeface="Arial"/>
            </a:endParaRPr>
          </a:p>
          <a:p>
            <a:pPr marL="9017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320</a:t>
            </a:r>
            <a:endParaRPr sz="1300">
              <a:latin typeface="Arial"/>
              <a:cs typeface="Arial"/>
            </a:endParaRPr>
          </a:p>
          <a:p>
            <a:pPr marL="9017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320</a:t>
            </a:r>
            <a:endParaRPr sz="1300">
              <a:latin typeface="Arial"/>
              <a:cs typeface="Arial"/>
            </a:endParaRPr>
          </a:p>
          <a:p>
            <a:pPr marL="8191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310</a:t>
            </a:r>
            <a:endParaRPr sz="1300">
              <a:latin typeface="Arial"/>
              <a:cs typeface="Arial"/>
            </a:endParaRPr>
          </a:p>
          <a:p>
            <a:pPr marL="6667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290</a:t>
            </a:r>
            <a:endParaRPr sz="1300">
              <a:latin typeface="Arial"/>
              <a:cs typeface="Arial"/>
            </a:endParaRPr>
          </a:p>
          <a:p>
            <a:pPr marL="51435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270</a:t>
            </a:r>
            <a:endParaRPr sz="1300">
              <a:latin typeface="Arial"/>
              <a:cs typeface="Arial"/>
            </a:endParaRPr>
          </a:p>
          <a:p>
            <a:pPr marL="27940">
              <a:lnSpc>
                <a:spcPts val="1290"/>
              </a:lnSpc>
            </a:pPr>
            <a:r>
              <a:rPr dirty="0" sz="1300" spc="-25">
                <a:latin typeface="Arial"/>
                <a:cs typeface="Arial"/>
              </a:rPr>
              <a:t>240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300" spc="-25">
                <a:latin typeface="Arial"/>
                <a:cs typeface="Arial"/>
              </a:rPr>
              <a:t>220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477016" y="1274173"/>
            <a:ext cx="528955" cy="38989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97790">
              <a:lnSpc>
                <a:spcPts val="1425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1,410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300" spc="-10">
                <a:latin typeface="Arial"/>
                <a:cs typeface="Arial"/>
              </a:rPr>
              <a:t>1,300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794796" y="1110609"/>
            <a:ext cx="44323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1,710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473450" y="947046"/>
            <a:ext cx="270510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666875">
              <a:lnSpc>
                <a:spcPct val="100000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2,140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856321" y="783483"/>
            <a:ext cx="44323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5,660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577135" y="619920"/>
            <a:ext cx="44323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10">
                <a:latin typeface="Arial"/>
                <a:cs typeface="Arial"/>
              </a:rPr>
              <a:t>6,590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6489700" y="471932"/>
            <a:ext cx="114300" cy="101600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114300" y="0"/>
                </a:moveTo>
                <a:lnTo>
                  <a:pt x="0" y="0"/>
                </a:lnTo>
                <a:lnTo>
                  <a:pt x="0" y="101600"/>
                </a:lnTo>
                <a:lnTo>
                  <a:pt x="114300" y="101600"/>
                </a:lnTo>
                <a:lnTo>
                  <a:pt x="1143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6659574" y="435744"/>
            <a:ext cx="114681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Average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Jobs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6490058" y="1909867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4" y="0"/>
                </a:moveTo>
                <a:lnTo>
                  <a:pt x="1020096" y="963"/>
                </a:lnTo>
                <a:lnTo>
                  <a:pt x="974724" y="3852"/>
                </a:lnTo>
                <a:lnTo>
                  <a:pt x="929486" y="8669"/>
                </a:lnTo>
                <a:lnTo>
                  <a:pt x="884446" y="15411"/>
                </a:lnTo>
                <a:lnTo>
                  <a:pt x="839673" y="24080"/>
                </a:lnTo>
                <a:lnTo>
                  <a:pt x="795233" y="34676"/>
                </a:lnTo>
                <a:lnTo>
                  <a:pt x="751191" y="47198"/>
                </a:lnTo>
                <a:lnTo>
                  <a:pt x="707615" y="61646"/>
                </a:lnTo>
                <a:lnTo>
                  <a:pt x="664571" y="78021"/>
                </a:lnTo>
                <a:lnTo>
                  <a:pt x="622125" y="96323"/>
                </a:lnTo>
                <a:lnTo>
                  <a:pt x="580345" y="116550"/>
                </a:lnTo>
                <a:lnTo>
                  <a:pt x="539296" y="138705"/>
                </a:lnTo>
                <a:lnTo>
                  <a:pt x="499044" y="162785"/>
                </a:lnTo>
                <a:lnTo>
                  <a:pt x="459658" y="188793"/>
                </a:lnTo>
                <a:lnTo>
                  <a:pt x="421202" y="216726"/>
                </a:lnTo>
                <a:lnTo>
                  <a:pt x="383744" y="246586"/>
                </a:lnTo>
                <a:lnTo>
                  <a:pt x="347350" y="278373"/>
                </a:lnTo>
                <a:lnTo>
                  <a:pt x="312086" y="312086"/>
                </a:lnTo>
                <a:lnTo>
                  <a:pt x="278373" y="347350"/>
                </a:lnTo>
                <a:lnTo>
                  <a:pt x="246586" y="383744"/>
                </a:lnTo>
                <a:lnTo>
                  <a:pt x="216726" y="421202"/>
                </a:lnTo>
                <a:lnTo>
                  <a:pt x="188793" y="459658"/>
                </a:lnTo>
                <a:lnTo>
                  <a:pt x="162785" y="499045"/>
                </a:lnTo>
                <a:lnTo>
                  <a:pt x="138705" y="539296"/>
                </a:lnTo>
                <a:lnTo>
                  <a:pt x="116550" y="580346"/>
                </a:lnTo>
                <a:lnTo>
                  <a:pt x="96323" y="622127"/>
                </a:lnTo>
                <a:lnTo>
                  <a:pt x="78021" y="664573"/>
                </a:lnTo>
                <a:lnTo>
                  <a:pt x="61646" y="707617"/>
                </a:lnTo>
                <a:lnTo>
                  <a:pt x="47198" y="751194"/>
                </a:lnTo>
                <a:lnTo>
                  <a:pt x="34676" y="795236"/>
                </a:lnTo>
                <a:lnTo>
                  <a:pt x="24080" y="839677"/>
                </a:lnTo>
                <a:lnTo>
                  <a:pt x="15411" y="884450"/>
                </a:lnTo>
                <a:lnTo>
                  <a:pt x="8669" y="929489"/>
                </a:lnTo>
                <a:lnTo>
                  <a:pt x="3852" y="974729"/>
                </a:lnTo>
                <a:lnTo>
                  <a:pt x="963" y="1020101"/>
                </a:lnTo>
                <a:lnTo>
                  <a:pt x="0" y="1065539"/>
                </a:lnTo>
                <a:lnTo>
                  <a:pt x="963" y="1110978"/>
                </a:lnTo>
                <a:lnTo>
                  <a:pt x="3852" y="1156350"/>
                </a:lnTo>
                <a:lnTo>
                  <a:pt x="8669" y="1201589"/>
                </a:lnTo>
                <a:lnTo>
                  <a:pt x="15411" y="1246628"/>
                </a:lnTo>
                <a:lnTo>
                  <a:pt x="24080" y="1291402"/>
                </a:lnTo>
                <a:lnTo>
                  <a:pt x="34676" y="1335843"/>
                </a:lnTo>
                <a:lnTo>
                  <a:pt x="47198" y="1379885"/>
                </a:lnTo>
                <a:lnTo>
                  <a:pt x="61646" y="1423461"/>
                </a:lnTo>
                <a:lnTo>
                  <a:pt x="78021" y="1466505"/>
                </a:lnTo>
                <a:lnTo>
                  <a:pt x="96323" y="1508951"/>
                </a:lnTo>
                <a:lnTo>
                  <a:pt x="116550" y="1550732"/>
                </a:lnTo>
                <a:lnTo>
                  <a:pt x="138705" y="1591782"/>
                </a:lnTo>
                <a:lnTo>
                  <a:pt x="162785" y="1632033"/>
                </a:lnTo>
                <a:lnTo>
                  <a:pt x="188793" y="1671420"/>
                </a:lnTo>
                <a:lnTo>
                  <a:pt x="216726" y="1709876"/>
                </a:lnTo>
                <a:lnTo>
                  <a:pt x="246586" y="1747334"/>
                </a:lnTo>
                <a:lnTo>
                  <a:pt x="278373" y="1783728"/>
                </a:lnTo>
                <a:lnTo>
                  <a:pt x="312086" y="1818992"/>
                </a:lnTo>
                <a:lnTo>
                  <a:pt x="347350" y="1852705"/>
                </a:lnTo>
                <a:lnTo>
                  <a:pt x="383744" y="1884492"/>
                </a:lnTo>
                <a:lnTo>
                  <a:pt x="421202" y="1914352"/>
                </a:lnTo>
                <a:lnTo>
                  <a:pt x="459658" y="1942285"/>
                </a:lnTo>
                <a:lnTo>
                  <a:pt x="499044" y="1968293"/>
                </a:lnTo>
                <a:lnTo>
                  <a:pt x="539296" y="1992373"/>
                </a:lnTo>
                <a:lnTo>
                  <a:pt x="580345" y="2014528"/>
                </a:lnTo>
                <a:lnTo>
                  <a:pt x="622125" y="2034756"/>
                </a:lnTo>
                <a:lnTo>
                  <a:pt x="664571" y="2053057"/>
                </a:lnTo>
                <a:lnTo>
                  <a:pt x="707615" y="2069432"/>
                </a:lnTo>
                <a:lnTo>
                  <a:pt x="751191" y="2083880"/>
                </a:lnTo>
                <a:lnTo>
                  <a:pt x="795233" y="2096402"/>
                </a:lnTo>
                <a:lnTo>
                  <a:pt x="839673" y="2106998"/>
                </a:lnTo>
                <a:lnTo>
                  <a:pt x="884446" y="2115667"/>
                </a:lnTo>
                <a:lnTo>
                  <a:pt x="929486" y="2122409"/>
                </a:lnTo>
                <a:lnTo>
                  <a:pt x="974724" y="2127226"/>
                </a:lnTo>
                <a:lnTo>
                  <a:pt x="1020096" y="2130115"/>
                </a:lnTo>
                <a:lnTo>
                  <a:pt x="1065534" y="2131079"/>
                </a:lnTo>
                <a:lnTo>
                  <a:pt x="1110973" y="2130115"/>
                </a:lnTo>
                <a:lnTo>
                  <a:pt x="1156344" y="2127226"/>
                </a:lnTo>
                <a:lnTo>
                  <a:pt x="1201583" y="2122409"/>
                </a:lnTo>
                <a:lnTo>
                  <a:pt x="1246623" y="2115667"/>
                </a:lnTo>
                <a:lnTo>
                  <a:pt x="1291396" y="2106998"/>
                </a:lnTo>
                <a:lnTo>
                  <a:pt x="1335837" y="2096402"/>
                </a:lnTo>
                <a:lnTo>
                  <a:pt x="1379879" y="2083880"/>
                </a:lnTo>
                <a:lnTo>
                  <a:pt x="1423455" y="2069432"/>
                </a:lnTo>
                <a:lnTo>
                  <a:pt x="1466500" y="2053057"/>
                </a:lnTo>
                <a:lnTo>
                  <a:pt x="1508946" y="2034756"/>
                </a:lnTo>
                <a:lnTo>
                  <a:pt x="1550727" y="2014528"/>
                </a:lnTo>
                <a:lnTo>
                  <a:pt x="1591777" y="1992373"/>
                </a:lnTo>
                <a:lnTo>
                  <a:pt x="1632029" y="1968293"/>
                </a:lnTo>
                <a:lnTo>
                  <a:pt x="1671416" y="1942285"/>
                </a:lnTo>
                <a:lnTo>
                  <a:pt x="1709873" y="1914352"/>
                </a:lnTo>
                <a:lnTo>
                  <a:pt x="1747332" y="1884492"/>
                </a:lnTo>
                <a:lnTo>
                  <a:pt x="1783727" y="1852705"/>
                </a:lnTo>
                <a:lnTo>
                  <a:pt x="1818992" y="1818992"/>
                </a:lnTo>
                <a:lnTo>
                  <a:pt x="1852705" y="1783728"/>
                </a:lnTo>
                <a:lnTo>
                  <a:pt x="1884492" y="1747334"/>
                </a:lnTo>
                <a:lnTo>
                  <a:pt x="1914352" y="1709876"/>
                </a:lnTo>
                <a:lnTo>
                  <a:pt x="1942285" y="1671420"/>
                </a:lnTo>
                <a:lnTo>
                  <a:pt x="1968293" y="1632033"/>
                </a:lnTo>
                <a:lnTo>
                  <a:pt x="1992373" y="1591782"/>
                </a:lnTo>
                <a:lnTo>
                  <a:pt x="2014528" y="1550732"/>
                </a:lnTo>
                <a:lnTo>
                  <a:pt x="2034756" y="1508951"/>
                </a:lnTo>
                <a:lnTo>
                  <a:pt x="2053057" y="1466505"/>
                </a:lnTo>
                <a:lnTo>
                  <a:pt x="2069432" y="1423461"/>
                </a:lnTo>
                <a:lnTo>
                  <a:pt x="2083880" y="1379885"/>
                </a:lnTo>
                <a:lnTo>
                  <a:pt x="2096402" y="1335843"/>
                </a:lnTo>
                <a:lnTo>
                  <a:pt x="2106998" y="1291402"/>
                </a:lnTo>
                <a:lnTo>
                  <a:pt x="2115667" y="1246628"/>
                </a:lnTo>
                <a:lnTo>
                  <a:pt x="2122409" y="1201589"/>
                </a:lnTo>
                <a:lnTo>
                  <a:pt x="2127226" y="1156350"/>
                </a:lnTo>
                <a:lnTo>
                  <a:pt x="2130115" y="1110978"/>
                </a:lnTo>
                <a:lnTo>
                  <a:pt x="2131079" y="1065539"/>
                </a:lnTo>
                <a:lnTo>
                  <a:pt x="2130115" y="1020101"/>
                </a:lnTo>
                <a:lnTo>
                  <a:pt x="2127226" y="974729"/>
                </a:lnTo>
                <a:lnTo>
                  <a:pt x="2122409" y="929489"/>
                </a:lnTo>
                <a:lnTo>
                  <a:pt x="2115667" y="884450"/>
                </a:lnTo>
                <a:lnTo>
                  <a:pt x="2106998" y="839677"/>
                </a:lnTo>
                <a:lnTo>
                  <a:pt x="2096402" y="795236"/>
                </a:lnTo>
                <a:lnTo>
                  <a:pt x="2083880" y="751194"/>
                </a:lnTo>
                <a:lnTo>
                  <a:pt x="2069432" y="707617"/>
                </a:lnTo>
                <a:lnTo>
                  <a:pt x="2053057" y="664573"/>
                </a:lnTo>
                <a:lnTo>
                  <a:pt x="2034756" y="622127"/>
                </a:lnTo>
                <a:lnTo>
                  <a:pt x="2014528" y="580346"/>
                </a:lnTo>
                <a:lnTo>
                  <a:pt x="1992373" y="539296"/>
                </a:lnTo>
                <a:lnTo>
                  <a:pt x="1968293" y="499045"/>
                </a:lnTo>
                <a:lnTo>
                  <a:pt x="1942285" y="459658"/>
                </a:lnTo>
                <a:lnTo>
                  <a:pt x="1914352" y="421202"/>
                </a:lnTo>
                <a:lnTo>
                  <a:pt x="1884492" y="383744"/>
                </a:lnTo>
                <a:lnTo>
                  <a:pt x="1852705" y="347350"/>
                </a:lnTo>
                <a:lnTo>
                  <a:pt x="1818992" y="312086"/>
                </a:lnTo>
                <a:lnTo>
                  <a:pt x="1783727" y="278373"/>
                </a:lnTo>
                <a:lnTo>
                  <a:pt x="1747332" y="246586"/>
                </a:lnTo>
                <a:lnTo>
                  <a:pt x="1709873" y="216726"/>
                </a:lnTo>
                <a:lnTo>
                  <a:pt x="1671416" y="188793"/>
                </a:lnTo>
                <a:lnTo>
                  <a:pt x="1632029" y="162785"/>
                </a:lnTo>
                <a:lnTo>
                  <a:pt x="1591777" y="138705"/>
                </a:lnTo>
                <a:lnTo>
                  <a:pt x="1550727" y="116550"/>
                </a:lnTo>
                <a:lnTo>
                  <a:pt x="1508946" y="96323"/>
                </a:lnTo>
                <a:lnTo>
                  <a:pt x="1466500" y="78021"/>
                </a:lnTo>
                <a:lnTo>
                  <a:pt x="1423455" y="61646"/>
                </a:lnTo>
                <a:lnTo>
                  <a:pt x="1379879" y="47198"/>
                </a:lnTo>
                <a:lnTo>
                  <a:pt x="1335837" y="34676"/>
                </a:lnTo>
                <a:lnTo>
                  <a:pt x="1291396" y="24080"/>
                </a:lnTo>
                <a:lnTo>
                  <a:pt x="1246623" y="15411"/>
                </a:lnTo>
                <a:lnTo>
                  <a:pt x="1201583" y="8669"/>
                </a:lnTo>
                <a:lnTo>
                  <a:pt x="1156344" y="3852"/>
                </a:lnTo>
                <a:lnTo>
                  <a:pt x="1110973" y="963"/>
                </a:lnTo>
                <a:lnTo>
                  <a:pt x="1065534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7126554" y="2077046"/>
            <a:ext cx="858519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75" b="1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31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640995" y="2510231"/>
            <a:ext cx="182943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8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44,300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951535" y="2753245"/>
            <a:ext cx="120840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894868" y="2996260"/>
            <a:ext cx="1321435" cy="83439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 marL="12700" marR="5080">
              <a:lnSpc>
                <a:spcPct val="80400"/>
              </a:lnSpc>
              <a:spcBef>
                <a:spcPts val="58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workers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050" spc="-10">
                <a:solidFill>
                  <a:srgbClr val="FFFFFF"/>
                </a:solidFill>
                <a:latin typeface="Arial"/>
                <a:cs typeface="Arial"/>
              </a:rPr>
              <a:t>registered nurses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554" y="0"/>
            <a:ext cx="4879134" cy="522843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67325" y="1746770"/>
            <a:ext cx="662305" cy="662305"/>
          </a:xfrm>
          <a:custGeom>
            <a:avLst/>
            <a:gdLst/>
            <a:ahLst/>
            <a:cxnLst/>
            <a:rect l="l" t="t" r="r" b="b"/>
            <a:pathLst>
              <a:path w="662305" h="662305">
                <a:moveTo>
                  <a:pt x="354136" y="0"/>
                </a:moveTo>
                <a:lnTo>
                  <a:pt x="307849" y="0"/>
                </a:lnTo>
                <a:lnTo>
                  <a:pt x="261926" y="6425"/>
                </a:lnTo>
                <a:lnTo>
                  <a:pt x="217091" y="19276"/>
                </a:lnTo>
                <a:lnTo>
                  <a:pt x="174070" y="38552"/>
                </a:lnTo>
                <a:lnTo>
                  <a:pt x="133591" y="64253"/>
                </a:lnTo>
                <a:lnTo>
                  <a:pt x="96377" y="96380"/>
                </a:lnTo>
                <a:lnTo>
                  <a:pt x="64251" y="133594"/>
                </a:lnTo>
                <a:lnTo>
                  <a:pt x="38551" y="174075"/>
                </a:lnTo>
                <a:lnTo>
                  <a:pt x="19275" y="217096"/>
                </a:lnTo>
                <a:lnTo>
                  <a:pt x="6425" y="261931"/>
                </a:lnTo>
                <a:lnTo>
                  <a:pt x="0" y="307855"/>
                </a:lnTo>
                <a:lnTo>
                  <a:pt x="0" y="354141"/>
                </a:lnTo>
                <a:lnTo>
                  <a:pt x="6425" y="400064"/>
                </a:lnTo>
                <a:lnTo>
                  <a:pt x="19275" y="444898"/>
                </a:lnTo>
                <a:lnTo>
                  <a:pt x="38551" y="487917"/>
                </a:lnTo>
                <a:lnTo>
                  <a:pt x="64251" y="528395"/>
                </a:lnTo>
                <a:lnTo>
                  <a:pt x="96377" y="565607"/>
                </a:lnTo>
                <a:lnTo>
                  <a:pt x="133591" y="597734"/>
                </a:lnTo>
                <a:lnTo>
                  <a:pt x="174070" y="623435"/>
                </a:lnTo>
                <a:lnTo>
                  <a:pt x="217091" y="642711"/>
                </a:lnTo>
                <a:lnTo>
                  <a:pt x="261926" y="655562"/>
                </a:lnTo>
                <a:lnTo>
                  <a:pt x="307849" y="661987"/>
                </a:lnTo>
                <a:lnTo>
                  <a:pt x="354136" y="661987"/>
                </a:lnTo>
                <a:lnTo>
                  <a:pt x="400059" y="655562"/>
                </a:lnTo>
                <a:lnTo>
                  <a:pt x="444894" y="642711"/>
                </a:lnTo>
                <a:lnTo>
                  <a:pt x="487914" y="623435"/>
                </a:lnTo>
                <a:lnTo>
                  <a:pt x="528394" y="597734"/>
                </a:lnTo>
                <a:lnTo>
                  <a:pt x="565608" y="565607"/>
                </a:lnTo>
                <a:lnTo>
                  <a:pt x="597734" y="528395"/>
                </a:lnTo>
                <a:lnTo>
                  <a:pt x="623434" y="487917"/>
                </a:lnTo>
                <a:lnTo>
                  <a:pt x="642710" y="444898"/>
                </a:lnTo>
                <a:lnTo>
                  <a:pt x="655560" y="400064"/>
                </a:lnTo>
                <a:lnTo>
                  <a:pt x="661985" y="354141"/>
                </a:lnTo>
                <a:lnTo>
                  <a:pt x="661985" y="307855"/>
                </a:lnTo>
                <a:lnTo>
                  <a:pt x="655560" y="261931"/>
                </a:lnTo>
                <a:lnTo>
                  <a:pt x="642710" y="217096"/>
                </a:lnTo>
                <a:lnTo>
                  <a:pt x="623434" y="174075"/>
                </a:lnTo>
                <a:lnTo>
                  <a:pt x="597734" y="133594"/>
                </a:lnTo>
                <a:lnTo>
                  <a:pt x="565608" y="96380"/>
                </a:lnTo>
                <a:lnTo>
                  <a:pt x="528394" y="64253"/>
                </a:lnTo>
                <a:lnTo>
                  <a:pt x="487914" y="38552"/>
                </a:lnTo>
                <a:lnTo>
                  <a:pt x="444894" y="19276"/>
                </a:lnTo>
                <a:lnTo>
                  <a:pt x="400059" y="6425"/>
                </a:lnTo>
                <a:lnTo>
                  <a:pt x="354136" y="0"/>
                </a:lnTo>
                <a:close/>
              </a:path>
            </a:pathLst>
          </a:custGeom>
          <a:solidFill>
            <a:srgbClr val="2E8DCC">
              <a:alpha val="581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1816" y="463943"/>
            <a:ext cx="970280" cy="28886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065" marR="5080">
              <a:lnSpc>
                <a:spcPts val="1320"/>
              </a:lnSpc>
              <a:spcBef>
                <a:spcPts val="250"/>
              </a:spcBef>
            </a:pPr>
            <a:r>
              <a:rPr dirty="0" sz="1200" spc="-20">
                <a:latin typeface="Arial"/>
                <a:cs typeface="Arial"/>
              </a:rPr>
              <a:t>Graphic </a:t>
            </a:r>
            <a:r>
              <a:rPr dirty="0" sz="1200" spc="-25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Health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Care </a:t>
            </a:r>
            <a:r>
              <a:rPr dirty="0" sz="1200" spc="-10" b="1">
                <a:latin typeface="Arial"/>
                <a:cs typeface="Arial"/>
              </a:rPr>
              <a:t>Workforce </a:t>
            </a:r>
            <a:r>
              <a:rPr dirty="0" sz="1200" spc="-20" b="1">
                <a:latin typeface="Arial"/>
                <a:cs typeface="Arial"/>
              </a:rPr>
              <a:t>Year Development </a:t>
            </a:r>
            <a:r>
              <a:rPr dirty="0" sz="1200" spc="-10" b="1"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200">
              <a:latin typeface="Arial"/>
              <a:cs typeface="Arial"/>
            </a:endParaRPr>
          </a:p>
          <a:p>
            <a:pPr algn="ctr" marL="390525" marR="321310">
              <a:lnSpc>
                <a:spcPct val="100000"/>
              </a:lnSpc>
            </a:pPr>
            <a:r>
              <a:rPr dirty="0" sz="1000" spc="-20" b="1">
                <a:latin typeface="Arial"/>
                <a:cs typeface="Arial"/>
              </a:rPr>
              <a:t>Size </a:t>
            </a:r>
            <a:r>
              <a:rPr dirty="0" sz="1000" spc="-25" b="1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algn="ctr" marL="61594">
              <a:lnSpc>
                <a:spcPct val="100000"/>
              </a:lnSpc>
              <a:spcBef>
                <a:spcPts val="15"/>
              </a:spcBef>
            </a:pPr>
            <a:r>
              <a:rPr dirty="0" sz="1000" spc="-10" b="1">
                <a:latin typeface="Arial"/>
                <a:cs typeface="Arial"/>
              </a:rPr>
              <a:t>bubble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"/>
              <a:cs typeface="Arial"/>
            </a:endParaRPr>
          </a:p>
          <a:p>
            <a:pPr algn="ctr" marL="62865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=</a:t>
            </a:r>
            <a:endParaRPr sz="1000">
              <a:latin typeface="Arial"/>
              <a:cs typeface="Arial"/>
            </a:endParaRPr>
          </a:p>
          <a:p>
            <a:pPr marL="123189" marR="133350">
              <a:lnSpc>
                <a:spcPts val="1000"/>
              </a:lnSpc>
              <a:spcBef>
                <a:spcPts val="1050"/>
              </a:spcBef>
            </a:pPr>
            <a:r>
              <a:rPr dirty="0" sz="850" spc="-35">
                <a:latin typeface="Arial"/>
                <a:cs typeface="Arial"/>
              </a:rPr>
              <a:t>Total</a:t>
            </a:r>
            <a:r>
              <a:rPr dirty="0" sz="850" spc="-2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workers needed</a:t>
            </a:r>
            <a:r>
              <a:rPr dirty="0" sz="850" spc="-4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to </a:t>
            </a:r>
            <a:r>
              <a:rPr dirty="0" sz="850">
                <a:latin typeface="Arial"/>
                <a:cs typeface="Arial"/>
              </a:rPr>
              <a:t>account</a:t>
            </a:r>
            <a:r>
              <a:rPr dirty="0" sz="850" spc="-25">
                <a:latin typeface="Arial"/>
                <a:cs typeface="Arial"/>
              </a:rPr>
              <a:t> for </a:t>
            </a:r>
            <a:r>
              <a:rPr dirty="0" sz="850" spc="-10">
                <a:latin typeface="Arial"/>
                <a:cs typeface="Arial"/>
              </a:rPr>
              <a:t>worker churn </a:t>
            </a:r>
            <a:r>
              <a:rPr dirty="0" sz="850">
                <a:latin typeface="Arial"/>
                <a:cs typeface="Arial"/>
              </a:rPr>
              <a:t>and</a:t>
            </a:r>
            <a:r>
              <a:rPr dirty="0" sz="850" spc="-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job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growth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643888" y="399059"/>
            <a:ext cx="49530" cy="4435475"/>
            <a:chOff x="1643888" y="399059"/>
            <a:chExt cx="49530" cy="4435475"/>
          </a:xfrm>
        </p:grpSpPr>
        <p:sp>
          <p:nvSpPr>
            <p:cNvPr id="6" name="object 6" descr=""/>
            <p:cNvSpPr/>
            <p:nvPr/>
          </p:nvSpPr>
          <p:spPr>
            <a:xfrm>
              <a:off x="1668399" y="442970"/>
              <a:ext cx="0" cy="4347845"/>
            </a:xfrm>
            <a:custGeom>
              <a:avLst/>
              <a:gdLst/>
              <a:ahLst/>
              <a:cxnLst/>
              <a:rect l="l" t="t" r="r" b="b"/>
              <a:pathLst>
                <a:path w="0" h="4347845">
                  <a:moveTo>
                    <a:pt x="0" y="4347294"/>
                  </a:moveTo>
                  <a:lnTo>
                    <a:pt x="0" y="4342188"/>
                  </a:lnTo>
                  <a:lnTo>
                    <a:pt x="0" y="5105"/>
                  </a:lnTo>
                  <a:lnTo>
                    <a:pt x="0" y="0"/>
                  </a:lnTo>
                </a:path>
              </a:pathLst>
            </a:custGeom>
            <a:ln w="10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43888" y="399059"/>
              <a:ext cx="49530" cy="4435475"/>
            </a:xfrm>
            <a:custGeom>
              <a:avLst/>
              <a:gdLst/>
              <a:ahLst/>
              <a:cxnLst/>
              <a:rect l="l" t="t" r="r" b="b"/>
              <a:pathLst>
                <a:path w="49530" h="4435475">
                  <a:moveTo>
                    <a:pt x="49009" y="4386110"/>
                  </a:moveTo>
                  <a:lnTo>
                    <a:pt x="0" y="4386110"/>
                  </a:lnTo>
                  <a:lnTo>
                    <a:pt x="24511" y="4435119"/>
                  </a:lnTo>
                  <a:lnTo>
                    <a:pt x="49009" y="4386110"/>
                  </a:lnTo>
                  <a:close/>
                </a:path>
                <a:path w="49530" h="4435475">
                  <a:moveTo>
                    <a:pt x="49009" y="49009"/>
                  </a:moveTo>
                  <a:lnTo>
                    <a:pt x="24511" y="0"/>
                  </a:lnTo>
                  <a:lnTo>
                    <a:pt x="0" y="49009"/>
                  </a:lnTo>
                  <a:lnTo>
                    <a:pt x="49009" y="49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339030" y="3725614"/>
            <a:ext cx="142875" cy="11817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75"/>
              </a:lnSpc>
            </a:pPr>
            <a:r>
              <a:rPr dirty="0" sz="900" b="1">
                <a:latin typeface="Calibri"/>
                <a:cs typeface="Calibri"/>
              </a:rPr>
              <a:t>Less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prevalent</a:t>
            </a:r>
            <a:r>
              <a:rPr dirty="0" sz="900" spc="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in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Alaska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39030" y="196855"/>
            <a:ext cx="142875" cy="12446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75"/>
              </a:lnSpc>
            </a:pPr>
            <a:r>
              <a:rPr dirty="0" sz="900" b="1">
                <a:latin typeface="Calibri"/>
                <a:cs typeface="Calibri"/>
              </a:rPr>
              <a:t>More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prevalent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in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Alaska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44217" y="5233024"/>
            <a:ext cx="5076825" cy="49530"/>
            <a:chOff x="1844217" y="5233024"/>
            <a:chExt cx="5076825" cy="49530"/>
          </a:xfrm>
        </p:grpSpPr>
        <p:sp>
          <p:nvSpPr>
            <p:cNvPr id="11" name="object 11" descr=""/>
            <p:cNvSpPr/>
            <p:nvPr/>
          </p:nvSpPr>
          <p:spPr>
            <a:xfrm>
              <a:off x="1888124" y="5257530"/>
              <a:ext cx="4989195" cy="0"/>
            </a:xfrm>
            <a:custGeom>
              <a:avLst/>
              <a:gdLst/>
              <a:ahLst/>
              <a:cxnLst/>
              <a:rect l="l" t="t" r="r" b="b"/>
              <a:pathLst>
                <a:path w="4989195" h="0">
                  <a:moveTo>
                    <a:pt x="0" y="0"/>
                  </a:moveTo>
                  <a:lnTo>
                    <a:pt x="5105" y="0"/>
                  </a:lnTo>
                  <a:lnTo>
                    <a:pt x="4983891" y="0"/>
                  </a:lnTo>
                  <a:lnTo>
                    <a:pt x="4988997" y="0"/>
                  </a:lnTo>
                </a:path>
              </a:pathLst>
            </a:custGeom>
            <a:ln w="10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844217" y="5233034"/>
              <a:ext cx="5076825" cy="49530"/>
            </a:xfrm>
            <a:custGeom>
              <a:avLst/>
              <a:gdLst/>
              <a:ahLst/>
              <a:cxnLst/>
              <a:rect l="l" t="t" r="r" b="b"/>
              <a:pathLst>
                <a:path w="5076825" h="49529">
                  <a:moveTo>
                    <a:pt x="49009" y="0"/>
                  </a:moveTo>
                  <a:lnTo>
                    <a:pt x="0" y="24498"/>
                  </a:lnTo>
                  <a:lnTo>
                    <a:pt x="49009" y="49009"/>
                  </a:lnTo>
                  <a:lnTo>
                    <a:pt x="49009" y="0"/>
                  </a:lnTo>
                  <a:close/>
                </a:path>
                <a:path w="5076825" h="49529">
                  <a:moveTo>
                    <a:pt x="5076799" y="24498"/>
                  </a:moveTo>
                  <a:lnTo>
                    <a:pt x="5027790" y="0"/>
                  </a:lnTo>
                  <a:lnTo>
                    <a:pt x="5027790" y="49009"/>
                  </a:lnTo>
                  <a:lnTo>
                    <a:pt x="5076799" y="244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894751" y="5247598"/>
            <a:ext cx="84518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b="1">
                <a:latin typeface="Arial"/>
                <a:cs typeface="Arial"/>
              </a:rPr>
              <a:t>Lowest</a:t>
            </a:r>
            <a:r>
              <a:rPr dirty="0" sz="900" spc="9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Paying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09458" y="5247598"/>
            <a:ext cx="86741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b="1">
                <a:latin typeface="Arial"/>
                <a:cs typeface="Arial"/>
              </a:rPr>
              <a:t>Highest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Paying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83461" y="1753220"/>
            <a:ext cx="199390" cy="12922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95"/>
              </a:lnSpc>
            </a:pPr>
            <a:r>
              <a:rPr dirty="0" sz="1350" spc="-30">
                <a:latin typeface="Calibri"/>
                <a:cs typeface="Calibri"/>
              </a:rPr>
              <a:t>Loca%on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Quo%ent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1283" y="1147927"/>
            <a:ext cx="8021320" cy="20148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888489" marR="5080" indent="-1876425">
              <a:lnSpc>
                <a:spcPts val="7459"/>
              </a:lnSpc>
              <a:spcBef>
                <a:spcPts val="940"/>
              </a:spcBef>
            </a:pPr>
            <a:r>
              <a:rPr dirty="0" sz="6400" spc="-85">
                <a:solidFill>
                  <a:srgbClr val="0082AF"/>
                </a:solidFill>
                <a:latin typeface="Arial"/>
                <a:cs typeface="Arial"/>
              </a:rPr>
              <a:t>Low</a:t>
            </a:r>
            <a:r>
              <a:rPr dirty="0" sz="6400" spc="-36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70" b="1">
                <a:solidFill>
                  <a:srgbClr val="0082AF"/>
                </a:solidFill>
                <a:latin typeface="Arial"/>
                <a:cs typeface="Arial"/>
              </a:rPr>
              <a:t>Nonresidents</a:t>
            </a:r>
            <a:r>
              <a:rPr dirty="0" sz="6800" spc="-38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280" b="1">
                <a:solidFill>
                  <a:srgbClr val="0082AF"/>
                </a:solidFill>
                <a:latin typeface="Arial"/>
                <a:cs typeface="Arial"/>
              </a:rPr>
              <a:t>in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Workforce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885" y="1911845"/>
            <a:ext cx="9798050" cy="3602354"/>
            <a:chOff x="6885" y="1911845"/>
            <a:chExt cx="9798050" cy="360235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344435"/>
              <a:ext cx="9797745" cy="21693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7424" y="1911845"/>
              <a:ext cx="4704435" cy="35637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91586" y="-182994"/>
            <a:ext cx="493712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130"/>
              <a:t>#</a:t>
            </a:r>
            <a:r>
              <a:rPr dirty="0" sz="3400" spc="-450"/>
              <a:t> </a:t>
            </a:r>
            <a:r>
              <a:rPr dirty="0" baseline="-9031" sz="15225" spc="427">
                <a:solidFill>
                  <a:srgbClr val="EDB009"/>
                </a:solidFill>
              </a:rPr>
              <a:t>6</a:t>
            </a:r>
            <a:endParaRPr baseline="-9031" sz="1522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66800" y="2123008"/>
            <a:ext cx="8102600" cy="2641600"/>
          </a:xfrm>
          <a:custGeom>
            <a:avLst/>
            <a:gdLst/>
            <a:ahLst/>
            <a:cxnLst/>
            <a:rect l="l" t="t" r="r" b="b"/>
            <a:pathLst>
              <a:path w="8102600" h="2641600">
                <a:moveTo>
                  <a:pt x="584200" y="2641523"/>
                </a:moveTo>
                <a:lnTo>
                  <a:pt x="584123" y="627888"/>
                </a:lnTo>
                <a:lnTo>
                  <a:pt x="574865" y="584073"/>
                </a:lnTo>
                <a:lnTo>
                  <a:pt x="539902" y="560514"/>
                </a:lnTo>
                <a:lnTo>
                  <a:pt x="515035" y="558800"/>
                </a:lnTo>
                <a:lnTo>
                  <a:pt x="69151" y="558800"/>
                </a:lnTo>
                <a:lnTo>
                  <a:pt x="25336" y="568058"/>
                </a:lnTo>
                <a:lnTo>
                  <a:pt x="1778" y="603021"/>
                </a:lnTo>
                <a:lnTo>
                  <a:pt x="0" y="2641523"/>
                </a:lnTo>
                <a:lnTo>
                  <a:pt x="584200" y="2641523"/>
                </a:lnTo>
                <a:close/>
              </a:path>
              <a:path w="8102600" h="2641600">
                <a:moveTo>
                  <a:pt x="1333500" y="2641523"/>
                </a:moveTo>
                <a:lnTo>
                  <a:pt x="1333423" y="613676"/>
                </a:lnTo>
                <a:lnTo>
                  <a:pt x="1324368" y="570814"/>
                </a:lnTo>
                <a:lnTo>
                  <a:pt x="1290167" y="547776"/>
                </a:lnTo>
                <a:lnTo>
                  <a:pt x="1265847" y="546100"/>
                </a:lnTo>
                <a:lnTo>
                  <a:pt x="829640" y="546100"/>
                </a:lnTo>
                <a:lnTo>
                  <a:pt x="786777" y="555155"/>
                </a:lnTo>
                <a:lnTo>
                  <a:pt x="763739" y="589356"/>
                </a:lnTo>
                <a:lnTo>
                  <a:pt x="762000" y="2641523"/>
                </a:lnTo>
                <a:lnTo>
                  <a:pt x="1333500" y="2641523"/>
                </a:lnTo>
                <a:close/>
              </a:path>
              <a:path w="8102600" h="2641600">
                <a:moveTo>
                  <a:pt x="2082800" y="2641523"/>
                </a:moveTo>
                <a:lnTo>
                  <a:pt x="2082723" y="410476"/>
                </a:lnTo>
                <a:lnTo>
                  <a:pt x="2073668" y="367614"/>
                </a:lnTo>
                <a:lnTo>
                  <a:pt x="2039467" y="344576"/>
                </a:lnTo>
                <a:lnTo>
                  <a:pt x="2015147" y="342900"/>
                </a:lnTo>
                <a:lnTo>
                  <a:pt x="1578940" y="342900"/>
                </a:lnTo>
                <a:lnTo>
                  <a:pt x="1536077" y="351955"/>
                </a:lnTo>
                <a:lnTo>
                  <a:pt x="1513039" y="386156"/>
                </a:lnTo>
                <a:lnTo>
                  <a:pt x="1511300" y="2641523"/>
                </a:lnTo>
                <a:lnTo>
                  <a:pt x="2082800" y="2641523"/>
                </a:lnTo>
                <a:close/>
              </a:path>
              <a:path w="8102600" h="2641600">
                <a:moveTo>
                  <a:pt x="2844800" y="2641523"/>
                </a:moveTo>
                <a:lnTo>
                  <a:pt x="2844723" y="513588"/>
                </a:lnTo>
                <a:lnTo>
                  <a:pt x="2835465" y="469773"/>
                </a:lnTo>
                <a:lnTo>
                  <a:pt x="2800502" y="446214"/>
                </a:lnTo>
                <a:lnTo>
                  <a:pt x="2775635" y="444500"/>
                </a:lnTo>
                <a:lnTo>
                  <a:pt x="2329751" y="444500"/>
                </a:lnTo>
                <a:lnTo>
                  <a:pt x="2285936" y="453758"/>
                </a:lnTo>
                <a:lnTo>
                  <a:pt x="2262378" y="488721"/>
                </a:lnTo>
                <a:lnTo>
                  <a:pt x="2260600" y="2641523"/>
                </a:lnTo>
                <a:lnTo>
                  <a:pt x="2844800" y="2641523"/>
                </a:lnTo>
                <a:close/>
              </a:path>
              <a:path w="8102600" h="2641600">
                <a:moveTo>
                  <a:pt x="3594100" y="2641523"/>
                </a:moveTo>
                <a:lnTo>
                  <a:pt x="3594023" y="411988"/>
                </a:lnTo>
                <a:lnTo>
                  <a:pt x="3584765" y="368173"/>
                </a:lnTo>
                <a:lnTo>
                  <a:pt x="3549802" y="344614"/>
                </a:lnTo>
                <a:lnTo>
                  <a:pt x="3524935" y="342900"/>
                </a:lnTo>
                <a:lnTo>
                  <a:pt x="3079051" y="342900"/>
                </a:lnTo>
                <a:lnTo>
                  <a:pt x="3035236" y="352158"/>
                </a:lnTo>
                <a:lnTo>
                  <a:pt x="3011678" y="387121"/>
                </a:lnTo>
                <a:lnTo>
                  <a:pt x="3009900" y="2641523"/>
                </a:lnTo>
                <a:lnTo>
                  <a:pt x="3594100" y="2641523"/>
                </a:lnTo>
                <a:close/>
              </a:path>
              <a:path w="8102600" h="2641600">
                <a:moveTo>
                  <a:pt x="4343400" y="2641523"/>
                </a:moveTo>
                <a:lnTo>
                  <a:pt x="4343324" y="245376"/>
                </a:lnTo>
                <a:lnTo>
                  <a:pt x="4334268" y="202514"/>
                </a:lnTo>
                <a:lnTo>
                  <a:pt x="4300067" y="179476"/>
                </a:lnTo>
                <a:lnTo>
                  <a:pt x="4275747" y="177800"/>
                </a:lnTo>
                <a:lnTo>
                  <a:pt x="3839540" y="177800"/>
                </a:lnTo>
                <a:lnTo>
                  <a:pt x="3796677" y="186855"/>
                </a:lnTo>
                <a:lnTo>
                  <a:pt x="3773640" y="221056"/>
                </a:lnTo>
                <a:lnTo>
                  <a:pt x="3771900" y="2641523"/>
                </a:lnTo>
                <a:lnTo>
                  <a:pt x="4343400" y="2641523"/>
                </a:lnTo>
                <a:close/>
              </a:path>
              <a:path w="8102600" h="2641600">
                <a:moveTo>
                  <a:pt x="5092700" y="2641523"/>
                </a:moveTo>
                <a:lnTo>
                  <a:pt x="5092624" y="321576"/>
                </a:lnTo>
                <a:lnTo>
                  <a:pt x="5083568" y="278714"/>
                </a:lnTo>
                <a:lnTo>
                  <a:pt x="5049367" y="255676"/>
                </a:lnTo>
                <a:lnTo>
                  <a:pt x="5025047" y="254000"/>
                </a:lnTo>
                <a:lnTo>
                  <a:pt x="4588840" y="254000"/>
                </a:lnTo>
                <a:lnTo>
                  <a:pt x="4545977" y="263055"/>
                </a:lnTo>
                <a:lnTo>
                  <a:pt x="4522940" y="297256"/>
                </a:lnTo>
                <a:lnTo>
                  <a:pt x="4521200" y="2641523"/>
                </a:lnTo>
                <a:lnTo>
                  <a:pt x="5092700" y="2641523"/>
                </a:lnTo>
                <a:close/>
              </a:path>
              <a:path w="8102600" h="2641600">
                <a:moveTo>
                  <a:pt x="5854700" y="2641523"/>
                </a:moveTo>
                <a:lnTo>
                  <a:pt x="5854624" y="411988"/>
                </a:lnTo>
                <a:lnTo>
                  <a:pt x="5845365" y="368173"/>
                </a:lnTo>
                <a:lnTo>
                  <a:pt x="5810402" y="344614"/>
                </a:lnTo>
                <a:lnTo>
                  <a:pt x="5785536" y="342900"/>
                </a:lnTo>
                <a:lnTo>
                  <a:pt x="5339651" y="342900"/>
                </a:lnTo>
                <a:lnTo>
                  <a:pt x="5295836" y="352158"/>
                </a:lnTo>
                <a:lnTo>
                  <a:pt x="5272278" y="387121"/>
                </a:lnTo>
                <a:lnTo>
                  <a:pt x="5270500" y="2641523"/>
                </a:lnTo>
                <a:lnTo>
                  <a:pt x="5854700" y="2641523"/>
                </a:lnTo>
                <a:close/>
              </a:path>
              <a:path w="8102600" h="2641600">
                <a:moveTo>
                  <a:pt x="6604000" y="2641523"/>
                </a:moveTo>
                <a:lnTo>
                  <a:pt x="6603924" y="424688"/>
                </a:lnTo>
                <a:lnTo>
                  <a:pt x="6594665" y="380873"/>
                </a:lnTo>
                <a:lnTo>
                  <a:pt x="6559702" y="357314"/>
                </a:lnTo>
                <a:lnTo>
                  <a:pt x="6534836" y="355600"/>
                </a:lnTo>
                <a:lnTo>
                  <a:pt x="6088951" y="355600"/>
                </a:lnTo>
                <a:lnTo>
                  <a:pt x="6045136" y="364858"/>
                </a:lnTo>
                <a:lnTo>
                  <a:pt x="6021578" y="399821"/>
                </a:lnTo>
                <a:lnTo>
                  <a:pt x="6019800" y="2641523"/>
                </a:lnTo>
                <a:lnTo>
                  <a:pt x="6604000" y="2641523"/>
                </a:lnTo>
                <a:close/>
              </a:path>
              <a:path w="8102600" h="2641600">
                <a:moveTo>
                  <a:pt x="7353300" y="2641523"/>
                </a:moveTo>
                <a:lnTo>
                  <a:pt x="7353224" y="67576"/>
                </a:lnTo>
                <a:lnTo>
                  <a:pt x="7344169" y="24714"/>
                </a:lnTo>
                <a:lnTo>
                  <a:pt x="7309967" y="1676"/>
                </a:lnTo>
                <a:lnTo>
                  <a:pt x="7285647" y="0"/>
                </a:lnTo>
                <a:lnTo>
                  <a:pt x="6849440" y="0"/>
                </a:lnTo>
                <a:lnTo>
                  <a:pt x="6806578" y="9055"/>
                </a:lnTo>
                <a:lnTo>
                  <a:pt x="6783540" y="43256"/>
                </a:lnTo>
                <a:lnTo>
                  <a:pt x="6781800" y="2641523"/>
                </a:lnTo>
                <a:lnTo>
                  <a:pt x="7353300" y="2641523"/>
                </a:lnTo>
                <a:close/>
              </a:path>
              <a:path w="8102600" h="2641600">
                <a:moveTo>
                  <a:pt x="8102600" y="2641523"/>
                </a:moveTo>
                <a:lnTo>
                  <a:pt x="8102524" y="118376"/>
                </a:lnTo>
                <a:lnTo>
                  <a:pt x="8093469" y="75514"/>
                </a:lnTo>
                <a:lnTo>
                  <a:pt x="8059267" y="52476"/>
                </a:lnTo>
                <a:lnTo>
                  <a:pt x="8034947" y="50800"/>
                </a:lnTo>
                <a:lnTo>
                  <a:pt x="7598740" y="50800"/>
                </a:lnTo>
                <a:lnTo>
                  <a:pt x="7555878" y="59855"/>
                </a:lnTo>
                <a:lnTo>
                  <a:pt x="7532840" y="94056"/>
                </a:lnTo>
                <a:lnTo>
                  <a:pt x="7531100" y="2641523"/>
                </a:lnTo>
                <a:lnTo>
                  <a:pt x="8102600" y="2641523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97966" y="4673213"/>
            <a:ext cx="18923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7966" y="3347107"/>
            <a:ext cx="18923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2395" y="2020986"/>
            <a:ext cx="25527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>
                <a:latin typeface="Arial"/>
                <a:cs typeface="Arial"/>
              </a:rPr>
              <a:t>13%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83788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36419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89059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2014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41700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94327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46967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2017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9959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5223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2019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0487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57502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10142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669477" y="1953801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12.7%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916850" y="1895139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13.0%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64209" y="2259820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11.2%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11569" y="2239424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11.3%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58942" y="2157813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11.7%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06302" y="2076203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12.1%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153674" y="2239424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11.3%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401034" y="2341430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10.8%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48394" y="2239424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11.3%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895767" y="2443436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10.3%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43128" y="2463845"/>
            <a:ext cx="4330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10.2%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4191000" y="172923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4414710" y="1697210"/>
            <a:ext cx="1648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Alaska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Healthcare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Sector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Share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10"/>
              <a:t>Nonresidents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Workforce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7900" y="2115941"/>
            <a:ext cx="8286750" cy="2658110"/>
            <a:chOff x="977900" y="2115941"/>
            <a:chExt cx="8286750" cy="2658110"/>
          </a:xfrm>
        </p:grpSpPr>
        <p:sp>
          <p:nvSpPr>
            <p:cNvPr id="3" name="object 3" descr=""/>
            <p:cNvSpPr/>
            <p:nvPr/>
          </p:nvSpPr>
          <p:spPr>
            <a:xfrm>
              <a:off x="1371600" y="2161070"/>
              <a:ext cx="7848600" cy="2603500"/>
            </a:xfrm>
            <a:custGeom>
              <a:avLst/>
              <a:gdLst/>
              <a:ahLst/>
              <a:cxnLst/>
              <a:rect l="l" t="t" r="r" b="b"/>
              <a:pathLst>
                <a:path w="7848600" h="2603500">
                  <a:moveTo>
                    <a:pt x="317500" y="2603462"/>
                  </a:moveTo>
                  <a:lnTo>
                    <a:pt x="317461" y="189941"/>
                  </a:lnTo>
                  <a:lnTo>
                    <a:pt x="298119" y="154660"/>
                  </a:lnTo>
                  <a:lnTo>
                    <a:pt x="279920" y="152400"/>
                  </a:lnTo>
                  <a:lnTo>
                    <a:pt x="37579" y="152400"/>
                  </a:lnTo>
                  <a:lnTo>
                    <a:pt x="2298" y="171742"/>
                  </a:lnTo>
                  <a:lnTo>
                    <a:pt x="0" y="2603462"/>
                  </a:lnTo>
                  <a:lnTo>
                    <a:pt x="317500" y="2603462"/>
                  </a:lnTo>
                  <a:close/>
                </a:path>
                <a:path w="7848600" h="2603500">
                  <a:moveTo>
                    <a:pt x="1066800" y="2603462"/>
                  </a:moveTo>
                  <a:lnTo>
                    <a:pt x="1066761" y="175755"/>
                  </a:lnTo>
                  <a:lnTo>
                    <a:pt x="1048194" y="141871"/>
                  </a:lnTo>
                  <a:lnTo>
                    <a:pt x="1030706" y="139700"/>
                  </a:lnTo>
                  <a:lnTo>
                    <a:pt x="798080" y="139700"/>
                  </a:lnTo>
                  <a:lnTo>
                    <a:pt x="764209" y="158267"/>
                  </a:lnTo>
                  <a:lnTo>
                    <a:pt x="762000" y="2603462"/>
                  </a:lnTo>
                  <a:lnTo>
                    <a:pt x="1066800" y="2603462"/>
                  </a:lnTo>
                  <a:close/>
                </a:path>
                <a:path w="7848600" h="2603500">
                  <a:moveTo>
                    <a:pt x="1828800" y="2603462"/>
                  </a:moveTo>
                  <a:lnTo>
                    <a:pt x="1828761" y="139141"/>
                  </a:lnTo>
                  <a:lnTo>
                    <a:pt x="1809419" y="103860"/>
                  </a:lnTo>
                  <a:lnTo>
                    <a:pt x="1791220" y="101600"/>
                  </a:lnTo>
                  <a:lnTo>
                    <a:pt x="1548879" y="101600"/>
                  </a:lnTo>
                  <a:lnTo>
                    <a:pt x="1513598" y="120942"/>
                  </a:lnTo>
                  <a:lnTo>
                    <a:pt x="1511300" y="2603462"/>
                  </a:lnTo>
                  <a:lnTo>
                    <a:pt x="1828800" y="2603462"/>
                  </a:lnTo>
                  <a:close/>
                </a:path>
                <a:path w="7848600" h="2603500">
                  <a:moveTo>
                    <a:pt x="2578100" y="2603462"/>
                  </a:moveTo>
                  <a:lnTo>
                    <a:pt x="2578062" y="37541"/>
                  </a:lnTo>
                  <a:lnTo>
                    <a:pt x="2558719" y="2260"/>
                  </a:lnTo>
                  <a:lnTo>
                    <a:pt x="2540520" y="0"/>
                  </a:lnTo>
                  <a:lnTo>
                    <a:pt x="2298179" y="0"/>
                  </a:lnTo>
                  <a:lnTo>
                    <a:pt x="2262898" y="19342"/>
                  </a:lnTo>
                  <a:lnTo>
                    <a:pt x="2260600" y="2603462"/>
                  </a:lnTo>
                  <a:lnTo>
                    <a:pt x="2578100" y="2603462"/>
                  </a:lnTo>
                  <a:close/>
                </a:path>
                <a:path w="7848600" h="2603500">
                  <a:moveTo>
                    <a:pt x="3327400" y="2603462"/>
                  </a:moveTo>
                  <a:lnTo>
                    <a:pt x="3327362" y="50241"/>
                  </a:lnTo>
                  <a:lnTo>
                    <a:pt x="3308019" y="14960"/>
                  </a:lnTo>
                  <a:lnTo>
                    <a:pt x="3289820" y="12700"/>
                  </a:lnTo>
                  <a:lnTo>
                    <a:pt x="3047479" y="12700"/>
                  </a:lnTo>
                  <a:lnTo>
                    <a:pt x="3012198" y="32042"/>
                  </a:lnTo>
                  <a:lnTo>
                    <a:pt x="3009900" y="2603462"/>
                  </a:lnTo>
                  <a:lnTo>
                    <a:pt x="3327400" y="2603462"/>
                  </a:lnTo>
                  <a:close/>
                </a:path>
                <a:path w="7848600" h="2603500">
                  <a:moveTo>
                    <a:pt x="4076700" y="2603462"/>
                  </a:moveTo>
                  <a:lnTo>
                    <a:pt x="4076662" y="124955"/>
                  </a:lnTo>
                  <a:lnTo>
                    <a:pt x="4058094" y="91071"/>
                  </a:lnTo>
                  <a:lnTo>
                    <a:pt x="4040606" y="88900"/>
                  </a:lnTo>
                  <a:lnTo>
                    <a:pt x="3807980" y="88900"/>
                  </a:lnTo>
                  <a:lnTo>
                    <a:pt x="3774109" y="107467"/>
                  </a:lnTo>
                  <a:lnTo>
                    <a:pt x="3771900" y="2603462"/>
                  </a:lnTo>
                  <a:lnTo>
                    <a:pt x="4076700" y="2603462"/>
                  </a:lnTo>
                  <a:close/>
                </a:path>
                <a:path w="7848600" h="2603500">
                  <a:moveTo>
                    <a:pt x="4838700" y="2603462"/>
                  </a:moveTo>
                  <a:lnTo>
                    <a:pt x="4838662" y="151841"/>
                  </a:lnTo>
                  <a:lnTo>
                    <a:pt x="4819320" y="116560"/>
                  </a:lnTo>
                  <a:lnTo>
                    <a:pt x="4801120" y="114300"/>
                  </a:lnTo>
                  <a:lnTo>
                    <a:pt x="4558779" y="114300"/>
                  </a:lnTo>
                  <a:lnTo>
                    <a:pt x="4523498" y="133642"/>
                  </a:lnTo>
                  <a:lnTo>
                    <a:pt x="4521200" y="2603462"/>
                  </a:lnTo>
                  <a:lnTo>
                    <a:pt x="4838700" y="2603462"/>
                  </a:lnTo>
                  <a:close/>
                </a:path>
                <a:path w="7848600" h="2603500">
                  <a:moveTo>
                    <a:pt x="5588000" y="2603462"/>
                  </a:moveTo>
                  <a:lnTo>
                    <a:pt x="5587962" y="139141"/>
                  </a:lnTo>
                  <a:lnTo>
                    <a:pt x="5568620" y="103860"/>
                  </a:lnTo>
                  <a:lnTo>
                    <a:pt x="5550420" y="101600"/>
                  </a:lnTo>
                  <a:lnTo>
                    <a:pt x="5308079" y="101600"/>
                  </a:lnTo>
                  <a:lnTo>
                    <a:pt x="5272798" y="120942"/>
                  </a:lnTo>
                  <a:lnTo>
                    <a:pt x="5270500" y="2603462"/>
                  </a:lnTo>
                  <a:lnTo>
                    <a:pt x="5588000" y="2603462"/>
                  </a:lnTo>
                  <a:close/>
                </a:path>
                <a:path w="7848600" h="2603500">
                  <a:moveTo>
                    <a:pt x="6337300" y="2603462"/>
                  </a:moveTo>
                  <a:lnTo>
                    <a:pt x="6337262" y="443941"/>
                  </a:lnTo>
                  <a:lnTo>
                    <a:pt x="6317920" y="408660"/>
                  </a:lnTo>
                  <a:lnTo>
                    <a:pt x="6299720" y="406400"/>
                  </a:lnTo>
                  <a:lnTo>
                    <a:pt x="6057379" y="406400"/>
                  </a:lnTo>
                  <a:lnTo>
                    <a:pt x="6022098" y="425742"/>
                  </a:lnTo>
                  <a:lnTo>
                    <a:pt x="6019800" y="2603462"/>
                  </a:lnTo>
                  <a:lnTo>
                    <a:pt x="6337300" y="2603462"/>
                  </a:lnTo>
                  <a:close/>
                </a:path>
                <a:path w="7848600" h="2603500">
                  <a:moveTo>
                    <a:pt x="7086600" y="2603462"/>
                  </a:moveTo>
                  <a:lnTo>
                    <a:pt x="7086562" y="213855"/>
                  </a:lnTo>
                  <a:lnTo>
                    <a:pt x="7067994" y="179971"/>
                  </a:lnTo>
                  <a:lnTo>
                    <a:pt x="7050506" y="177800"/>
                  </a:lnTo>
                  <a:lnTo>
                    <a:pt x="6817881" y="177800"/>
                  </a:lnTo>
                  <a:lnTo>
                    <a:pt x="6784010" y="196367"/>
                  </a:lnTo>
                  <a:lnTo>
                    <a:pt x="6781800" y="2603462"/>
                  </a:lnTo>
                  <a:lnTo>
                    <a:pt x="7086600" y="2603462"/>
                  </a:lnTo>
                  <a:close/>
                </a:path>
                <a:path w="7848600" h="2603500">
                  <a:moveTo>
                    <a:pt x="7848600" y="2603462"/>
                  </a:moveTo>
                  <a:lnTo>
                    <a:pt x="7848562" y="62941"/>
                  </a:lnTo>
                  <a:lnTo>
                    <a:pt x="7829220" y="27660"/>
                  </a:lnTo>
                  <a:lnTo>
                    <a:pt x="7811021" y="25400"/>
                  </a:lnTo>
                  <a:lnTo>
                    <a:pt x="7568679" y="25400"/>
                  </a:lnTo>
                  <a:lnTo>
                    <a:pt x="7533399" y="44742"/>
                  </a:lnTo>
                  <a:lnTo>
                    <a:pt x="7531100" y="2603462"/>
                  </a:lnTo>
                  <a:lnTo>
                    <a:pt x="7848600" y="2603462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28700" y="3202470"/>
              <a:ext cx="7835900" cy="1562100"/>
            </a:xfrm>
            <a:custGeom>
              <a:avLst/>
              <a:gdLst/>
              <a:ahLst/>
              <a:cxnLst/>
              <a:rect l="l" t="t" r="r" b="b"/>
              <a:pathLst>
                <a:path w="7835900" h="1562100">
                  <a:moveTo>
                    <a:pt x="317500" y="1562061"/>
                  </a:moveTo>
                  <a:lnTo>
                    <a:pt x="317461" y="367741"/>
                  </a:lnTo>
                  <a:lnTo>
                    <a:pt x="298119" y="332460"/>
                  </a:lnTo>
                  <a:lnTo>
                    <a:pt x="279920" y="330200"/>
                  </a:lnTo>
                  <a:lnTo>
                    <a:pt x="37579" y="330200"/>
                  </a:lnTo>
                  <a:lnTo>
                    <a:pt x="2298" y="349542"/>
                  </a:lnTo>
                  <a:lnTo>
                    <a:pt x="0" y="1562061"/>
                  </a:lnTo>
                  <a:lnTo>
                    <a:pt x="317500" y="1562061"/>
                  </a:lnTo>
                  <a:close/>
                </a:path>
                <a:path w="7835900" h="1562100">
                  <a:moveTo>
                    <a:pt x="1066800" y="1562061"/>
                  </a:moveTo>
                  <a:lnTo>
                    <a:pt x="1066761" y="355041"/>
                  </a:lnTo>
                  <a:lnTo>
                    <a:pt x="1047419" y="319760"/>
                  </a:lnTo>
                  <a:lnTo>
                    <a:pt x="1029220" y="317500"/>
                  </a:lnTo>
                  <a:lnTo>
                    <a:pt x="786879" y="317500"/>
                  </a:lnTo>
                  <a:lnTo>
                    <a:pt x="751598" y="336842"/>
                  </a:lnTo>
                  <a:lnTo>
                    <a:pt x="749300" y="1562061"/>
                  </a:lnTo>
                  <a:lnTo>
                    <a:pt x="1066800" y="1562061"/>
                  </a:lnTo>
                  <a:close/>
                </a:path>
                <a:path w="7835900" h="1562100">
                  <a:moveTo>
                    <a:pt x="1816100" y="1562061"/>
                  </a:moveTo>
                  <a:lnTo>
                    <a:pt x="1816061" y="239255"/>
                  </a:lnTo>
                  <a:lnTo>
                    <a:pt x="1797494" y="205371"/>
                  </a:lnTo>
                  <a:lnTo>
                    <a:pt x="1780006" y="203200"/>
                  </a:lnTo>
                  <a:lnTo>
                    <a:pt x="1547380" y="203200"/>
                  </a:lnTo>
                  <a:lnTo>
                    <a:pt x="1513509" y="221767"/>
                  </a:lnTo>
                  <a:lnTo>
                    <a:pt x="1511300" y="1562061"/>
                  </a:lnTo>
                  <a:lnTo>
                    <a:pt x="1816100" y="1562061"/>
                  </a:lnTo>
                  <a:close/>
                </a:path>
                <a:path w="7835900" h="1562100">
                  <a:moveTo>
                    <a:pt x="2578100" y="1562061"/>
                  </a:moveTo>
                  <a:lnTo>
                    <a:pt x="2578062" y="304241"/>
                  </a:lnTo>
                  <a:lnTo>
                    <a:pt x="2558719" y="268960"/>
                  </a:lnTo>
                  <a:lnTo>
                    <a:pt x="2540520" y="266700"/>
                  </a:lnTo>
                  <a:lnTo>
                    <a:pt x="2298179" y="266700"/>
                  </a:lnTo>
                  <a:lnTo>
                    <a:pt x="2262886" y="286042"/>
                  </a:lnTo>
                  <a:lnTo>
                    <a:pt x="2260600" y="1562061"/>
                  </a:lnTo>
                  <a:lnTo>
                    <a:pt x="2578100" y="1562061"/>
                  </a:lnTo>
                  <a:close/>
                </a:path>
                <a:path w="7835900" h="1562100">
                  <a:moveTo>
                    <a:pt x="3327400" y="1562061"/>
                  </a:moveTo>
                  <a:lnTo>
                    <a:pt x="3327362" y="240741"/>
                  </a:lnTo>
                  <a:lnTo>
                    <a:pt x="3308019" y="205460"/>
                  </a:lnTo>
                  <a:lnTo>
                    <a:pt x="3289820" y="203200"/>
                  </a:lnTo>
                  <a:lnTo>
                    <a:pt x="3047479" y="203200"/>
                  </a:lnTo>
                  <a:lnTo>
                    <a:pt x="3012198" y="222542"/>
                  </a:lnTo>
                  <a:lnTo>
                    <a:pt x="3009900" y="1562061"/>
                  </a:lnTo>
                  <a:lnTo>
                    <a:pt x="3327400" y="1562061"/>
                  </a:lnTo>
                  <a:close/>
                </a:path>
                <a:path w="7835900" h="1562100">
                  <a:moveTo>
                    <a:pt x="4076700" y="1562061"/>
                  </a:moveTo>
                  <a:lnTo>
                    <a:pt x="4076662" y="139141"/>
                  </a:lnTo>
                  <a:lnTo>
                    <a:pt x="4057319" y="103860"/>
                  </a:lnTo>
                  <a:lnTo>
                    <a:pt x="4039120" y="101600"/>
                  </a:lnTo>
                  <a:lnTo>
                    <a:pt x="3796779" y="101600"/>
                  </a:lnTo>
                  <a:lnTo>
                    <a:pt x="3761498" y="120942"/>
                  </a:lnTo>
                  <a:lnTo>
                    <a:pt x="3759200" y="1562061"/>
                  </a:lnTo>
                  <a:lnTo>
                    <a:pt x="4076700" y="1562061"/>
                  </a:lnTo>
                  <a:close/>
                </a:path>
                <a:path w="7835900" h="1562100">
                  <a:moveTo>
                    <a:pt x="4826000" y="1562061"/>
                  </a:moveTo>
                  <a:lnTo>
                    <a:pt x="4825962" y="188455"/>
                  </a:lnTo>
                  <a:lnTo>
                    <a:pt x="4807394" y="154571"/>
                  </a:lnTo>
                  <a:lnTo>
                    <a:pt x="4789906" y="152400"/>
                  </a:lnTo>
                  <a:lnTo>
                    <a:pt x="4557280" y="152400"/>
                  </a:lnTo>
                  <a:lnTo>
                    <a:pt x="4523410" y="170967"/>
                  </a:lnTo>
                  <a:lnTo>
                    <a:pt x="4521200" y="1562061"/>
                  </a:lnTo>
                  <a:lnTo>
                    <a:pt x="4826000" y="1562061"/>
                  </a:lnTo>
                  <a:close/>
                </a:path>
                <a:path w="7835900" h="1562100">
                  <a:moveTo>
                    <a:pt x="5588000" y="1562061"/>
                  </a:moveTo>
                  <a:lnTo>
                    <a:pt x="5587962" y="240741"/>
                  </a:lnTo>
                  <a:lnTo>
                    <a:pt x="5568620" y="205460"/>
                  </a:lnTo>
                  <a:lnTo>
                    <a:pt x="5550420" y="203200"/>
                  </a:lnTo>
                  <a:lnTo>
                    <a:pt x="5308079" y="203200"/>
                  </a:lnTo>
                  <a:lnTo>
                    <a:pt x="5272798" y="222542"/>
                  </a:lnTo>
                  <a:lnTo>
                    <a:pt x="5270500" y="1562061"/>
                  </a:lnTo>
                  <a:lnTo>
                    <a:pt x="5588000" y="1562061"/>
                  </a:lnTo>
                  <a:close/>
                </a:path>
                <a:path w="7835900" h="1562100">
                  <a:moveTo>
                    <a:pt x="6337300" y="1562061"/>
                  </a:moveTo>
                  <a:lnTo>
                    <a:pt x="6337262" y="253441"/>
                  </a:lnTo>
                  <a:lnTo>
                    <a:pt x="6317920" y="218160"/>
                  </a:lnTo>
                  <a:lnTo>
                    <a:pt x="6299720" y="215900"/>
                  </a:lnTo>
                  <a:lnTo>
                    <a:pt x="6057379" y="215900"/>
                  </a:lnTo>
                  <a:lnTo>
                    <a:pt x="6022098" y="235242"/>
                  </a:lnTo>
                  <a:lnTo>
                    <a:pt x="6019800" y="1562061"/>
                  </a:lnTo>
                  <a:lnTo>
                    <a:pt x="6337300" y="1562061"/>
                  </a:lnTo>
                  <a:close/>
                </a:path>
                <a:path w="7835900" h="1562100">
                  <a:moveTo>
                    <a:pt x="7086600" y="1562061"/>
                  </a:moveTo>
                  <a:lnTo>
                    <a:pt x="7086562" y="37541"/>
                  </a:lnTo>
                  <a:lnTo>
                    <a:pt x="7067220" y="2260"/>
                  </a:lnTo>
                  <a:lnTo>
                    <a:pt x="7049021" y="0"/>
                  </a:lnTo>
                  <a:lnTo>
                    <a:pt x="6806679" y="0"/>
                  </a:lnTo>
                  <a:lnTo>
                    <a:pt x="6771399" y="19342"/>
                  </a:lnTo>
                  <a:lnTo>
                    <a:pt x="6769100" y="1562061"/>
                  </a:lnTo>
                  <a:lnTo>
                    <a:pt x="7086600" y="1562061"/>
                  </a:lnTo>
                  <a:close/>
                </a:path>
                <a:path w="7835900" h="1562100">
                  <a:moveTo>
                    <a:pt x="7835900" y="1562061"/>
                  </a:moveTo>
                  <a:lnTo>
                    <a:pt x="7835862" y="74155"/>
                  </a:lnTo>
                  <a:lnTo>
                    <a:pt x="7817294" y="40271"/>
                  </a:lnTo>
                  <a:lnTo>
                    <a:pt x="7799806" y="38100"/>
                  </a:lnTo>
                  <a:lnTo>
                    <a:pt x="7567181" y="38100"/>
                  </a:lnTo>
                  <a:lnTo>
                    <a:pt x="7533310" y="56667"/>
                  </a:lnTo>
                  <a:lnTo>
                    <a:pt x="7531100" y="1562061"/>
                  </a:lnTo>
                  <a:lnTo>
                    <a:pt x="7835900" y="1562061"/>
                  </a:lnTo>
                  <a:close/>
                </a:path>
              </a:pathLst>
            </a:custGeom>
            <a:solidFill>
              <a:srgbClr val="3B566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97966" y="4673213"/>
            <a:ext cx="18923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2395" y="2020986"/>
            <a:ext cx="25527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>
                <a:latin typeface="Arial"/>
                <a:cs typeface="Arial"/>
              </a:rPr>
              <a:t>22%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3788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36419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2013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89059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2014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41700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94327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46967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2017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9959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5223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2019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04874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57502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10142" y="4851660"/>
            <a:ext cx="3517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87662" y="1943308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35036" y="2087974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20%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82395" y="2317031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18%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29768" y="2015634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77128" y="2027699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24487" y="2003582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19220" y="1931256"/>
            <a:ext cx="1094105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65175" algn="l"/>
              </a:tabLst>
            </a:pPr>
            <a:r>
              <a:rPr dirty="0" baseline="4444" sz="1875" spc="-37">
                <a:latin typeface="Arial"/>
                <a:cs typeface="Arial"/>
              </a:rPr>
              <a:t>22%</a:t>
            </a:r>
            <a:r>
              <a:rPr dirty="0" baseline="4444" sz="1875">
                <a:latin typeface="Arial"/>
                <a:cs typeface="Arial"/>
              </a:rPr>
              <a:t>	</a:t>
            </a:r>
            <a:r>
              <a:rPr dirty="0" sz="1250" spc="-25">
                <a:latin typeface="Arial"/>
                <a:cs typeface="Arial"/>
              </a:rPr>
              <a:t>22%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866593" y="2015634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113953" y="2051804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61313" y="2063856"/>
            <a:ext cx="3416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"/>
                <a:cs typeface="Arial"/>
              </a:rPr>
              <a:t>20%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558098" y="3013755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805470" y="2977598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52830" y="3194591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00203" y="3182538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47563" y="3134316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12%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794923" y="3086094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12%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42295" y="3182538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289655" y="3242812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537015" y="3182538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11%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784388" y="3303087"/>
            <a:ext cx="3105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2395" y="3318517"/>
            <a:ext cx="7099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dirty="0" sz="900" spc="-25">
                <a:latin typeface="Arial"/>
                <a:cs typeface="Arial"/>
              </a:rPr>
              <a:t>11%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baseline="2415" sz="1725" spc="-37">
                <a:latin typeface="Arial"/>
                <a:cs typeface="Arial"/>
              </a:rPr>
              <a:t>10%</a:t>
            </a:r>
            <a:endParaRPr baseline="2415" sz="1725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2844800" y="172923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067189" y="1697210"/>
            <a:ext cx="16484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Alaska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Healthcare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Sector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6210300" y="172923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6437871" y="1697210"/>
            <a:ext cx="97281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All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Alaska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jobs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Share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10"/>
              <a:t>Nonresidents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 spc="-10"/>
              <a:t>Workforce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495" rIns="0" bIns="0" rtlCol="0" vert="horz">
            <a:spAutoFit/>
          </a:bodyPr>
          <a:lstStyle/>
          <a:p>
            <a:pPr marL="60833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Share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10"/>
              <a:t>Nonresidents</a:t>
            </a:r>
            <a:r>
              <a:rPr dirty="0" spc="-45"/>
              <a:t> </a:t>
            </a:r>
            <a:r>
              <a:rPr dirty="0"/>
              <a:t>Healthcare</a:t>
            </a:r>
            <a:r>
              <a:rPr dirty="0" spc="-45"/>
              <a:t> </a:t>
            </a:r>
            <a:r>
              <a:rPr dirty="0" spc="-10"/>
              <a:t>Workforce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92948" y="4938242"/>
            <a:ext cx="539750" cy="150495"/>
          </a:xfrm>
          <a:custGeom>
            <a:avLst/>
            <a:gdLst/>
            <a:ahLst/>
            <a:cxnLst/>
            <a:rect l="l" t="t" r="r" b="b"/>
            <a:pathLst>
              <a:path w="539750" h="150495">
                <a:moveTo>
                  <a:pt x="367512" y="67894"/>
                </a:moveTo>
                <a:lnTo>
                  <a:pt x="367398" y="61734"/>
                </a:lnTo>
                <a:lnTo>
                  <a:pt x="363702" y="56781"/>
                </a:lnTo>
                <a:lnTo>
                  <a:pt x="357720" y="52235"/>
                </a:lnTo>
                <a:lnTo>
                  <a:pt x="355485" y="47104"/>
                </a:lnTo>
                <a:lnTo>
                  <a:pt x="358686" y="41668"/>
                </a:lnTo>
                <a:lnTo>
                  <a:pt x="362038" y="37020"/>
                </a:lnTo>
                <a:lnTo>
                  <a:pt x="360273" y="34264"/>
                </a:lnTo>
                <a:lnTo>
                  <a:pt x="354037" y="34429"/>
                </a:lnTo>
                <a:lnTo>
                  <a:pt x="347040" y="37299"/>
                </a:lnTo>
                <a:lnTo>
                  <a:pt x="327469" y="47917"/>
                </a:lnTo>
                <a:lnTo>
                  <a:pt x="316649" y="51155"/>
                </a:lnTo>
                <a:lnTo>
                  <a:pt x="308864" y="48552"/>
                </a:lnTo>
                <a:lnTo>
                  <a:pt x="303809" y="40106"/>
                </a:lnTo>
                <a:lnTo>
                  <a:pt x="301167" y="25831"/>
                </a:lnTo>
                <a:lnTo>
                  <a:pt x="288772" y="4724"/>
                </a:lnTo>
                <a:lnTo>
                  <a:pt x="235864" y="5092"/>
                </a:lnTo>
                <a:lnTo>
                  <a:pt x="200799" y="32448"/>
                </a:lnTo>
                <a:lnTo>
                  <a:pt x="202996" y="43345"/>
                </a:lnTo>
                <a:lnTo>
                  <a:pt x="208762" y="54114"/>
                </a:lnTo>
                <a:lnTo>
                  <a:pt x="220459" y="59969"/>
                </a:lnTo>
                <a:lnTo>
                  <a:pt x="236524" y="61048"/>
                </a:lnTo>
                <a:lnTo>
                  <a:pt x="249174" y="64020"/>
                </a:lnTo>
                <a:lnTo>
                  <a:pt x="250609" y="75501"/>
                </a:lnTo>
                <a:lnTo>
                  <a:pt x="237629" y="88061"/>
                </a:lnTo>
                <a:lnTo>
                  <a:pt x="229171" y="92964"/>
                </a:lnTo>
                <a:lnTo>
                  <a:pt x="223177" y="87972"/>
                </a:lnTo>
                <a:lnTo>
                  <a:pt x="217614" y="70802"/>
                </a:lnTo>
                <a:lnTo>
                  <a:pt x="204304" y="66763"/>
                </a:lnTo>
                <a:lnTo>
                  <a:pt x="196989" y="71716"/>
                </a:lnTo>
                <a:lnTo>
                  <a:pt x="192328" y="78638"/>
                </a:lnTo>
                <a:lnTo>
                  <a:pt x="187032" y="80467"/>
                </a:lnTo>
                <a:lnTo>
                  <a:pt x="179959" y="76987"/>
                </a:lnTo>
                <a:lnTo>
                  <a:pt x="172974" y="75488"/>
                </a:lnTo>
                <a:lnTo>
                  <a:pt x="167157" y="80213"/>
                </a:lnTo>
                <a:lnTo>
                  <a:pt x="163614" y="95364"/>
                </a:lnTo>
                <a:lnTo>
                  <a:pt x="157187" y="106311"/>
                </a:lnTo>
                <a:lnTo>
                  <a:pt x="144589" y="103352"/>
                </a:lnTo>
                <a:lnTo>
                  <a:pt x="129667" y="98221"/>
                </a:lnTo>
                <a:lnTo>
                  <a:pt x="116281" y="102654"/>
                </a:lnTo>
                <a:lnTo>
                  <a:pt x="104952" y="109093"/>
                </a:lnTo>
                <a:lnTo>
                  <a:pt x="93383" y="107099"/>
                </a:lnTo>
                <a:lnTo>
                  <a:pt x="81178" y="103962"/>
                </a:lnTo>
                <a:lnTo>
                  <a:pt x="67970" y="106984"/>
                </a:lnTo>
                <a:lnTo>
                  <a:pt x="52209" y="109626"/>
                </a:lnTo>
                <a:lnTo>
                  <a:pt x="34505" y="105549"/>
                </a:lnTo>
                <a:lnTo>
                  <a:pt x="17729" y="102387"/>
                </a:lnTo>
                <a:lnTo>
                  <a:pt x="4737" y="107784"/>
                </a:lnTo>
                <a:lnTo>
                  <a:pt x="0" y="120548"/>
                </a:lnTo>
                <a:lnTo>
                  <a:pt x="4254" y="132092"/>
                </a:lnTo>
                <a:lnTo>
                  <a:pt x="14693" y="139001"/>
                </a:lnTo>
                <a:lnTo>
                  <a:pt x="28524" y="137833"/>
                </a:lnTo>
                <a:lnTo>
                  <a:pt x="38011" y="137261"/>
                </a:lnTo>
                <a:lnTo>
                  <a:pt x="44475" y="150114"/>
                </a:lnTo>
                <a:lnTo>
                  <a:pt x="53467" y="149796"/>
                </a:lnTo>
                <a:lnTo>
                  <a:pt x="82600" y="131686"/>
                </a:lnTo>
                <a:lnTo>
                  <a:pt x="113880" y="131762"/>
                </a:lnTo>
                <a:lnTo>
                  <a:pt x="142595" y="138836"/>
                </a:lnTo>
                <a:lnTo>
                  <a:pt x="164020" y="141719"/>
                </a:lnTo>
                <a:lnTo>
                  <a:pt x="176364" y="142100"/>
                </a:lnTo>
                <a:lnTo>
                  <a:pt x="183718" y="146100"/>
                </a:lnTo>
                <a:lnTo>
                  <a:pt x="190169" y="149186"/>
                </a:lnTo>
                <a:lnTo>
                  <a:pt x="199758" y="146812"/>
                </a:lnTo>
                <a:lnTo>
                  <a:pt x="203288" y="138874"/>
                </a:lnTo>
                <a:lnTo>
                  <a:pt x="211162" y="135636"/>
                </a:lnTo>
                <a:lnTo>
                  <a:pt x="220548" y="136563"/>
                </a:lnTo>
                <a:lnTo>
                  <a:pt x="228625" y="141109"/>
                </a:lnTo>
                <a:lnTo>
                  <a:pt x="236778" y="143078"/>
                </a:lnTo>
                <a:lnTo>
                  <a:pt x="247027" y="138645"/>
                </a:lnTo>
                <a:lnTo>
                  <a:pt x="257505" y="130822"/>
                </a:lnTo>
                <a:lnTo>
                  <a:pt x="266319" y="122631"/>
                </a:lnTo>
                <a:lnTo>
                  <a:pt x="280885" y="119608"/>
                </a:lnTo>
                <a:lnTo>
                  <a:pt x="325869" y="124218"/>
                </a:lnTo>
                <a:lnTo>
                  <a:pt x="338010" y="121627"/>
                </a:lnTo>
                <a:lnTo>
                  <a:pt x="342925" y="116573"/>
                </a:lnTo>
                <a:lnTo>
                  <a:pt x="348983" y="114046"/>
                </a:lnTo>
                <a:lnTo>
                  <a:pt x="355422" y="112687"/>
                </a:lnTo>
                <a:lnTo>
                  <a:pt x="361492" y="111137"/>
                </a:lnTo>
                <a:lnTo>
                  <a:pt x="360133" y="107264"/>
                </a:lnTo>
                <a:lnTo>
                  <a:pt x="363524" y="100533"/>
                </a:lnTo>
                <a:lnTo>
                  <a:pt x="366725" y="93205"/>
                </a:lnTo>
                <a:lnTo>
                  <a:pt x="364845" y="87579"/>
                </a:lnTo>
                <a:lnTo>
                  <a:pt x="354761" y="86829"/>
                </a:lnTo>
                <a:lnTo>
                  <a:pt x="339763" y="90500"/>
                </a:lnTo>
                <a:lnTo>
                  <a:pt x="324396" y="95427"/>
                </a:lnTo>
                <a:lnTo>
                  <a:pt x="313258" y="98463"/>
                </a:lnTo>
                <a:lnTo>
                  <a:pt x="302501" y="96735"/>
                </a:lnTo>
                <a:lnTo>
                  <a:pt x="290550" y="98920"/>
                </a:lnTo>
                <a:lnTo>
                  <a:pt x="281686" y="99707"/>
                </a:lnTo>
                <a:lnTo>
                  <a:pt x="280263" y="93751"/>
                </a:lnTo>
                <a:lnTo>
                  <a:pt x="300736" y="79248"/>
                </a:lnTo>
                <a:lnTo>
                  <a:pt x="325691" y="77622"/>
                </a:lnTo>
                <a:lnTo>
                  <a:pt x="348538" y="79629"/>
                </a:lnTo>
                <a:lnTo>
                  <a:pt x="362737" y="76060"/>
                </a:lnTo>
                <a:lnTo>
                  <a:pt x="367512" y="67894"/>
                </a:lnTo>
                <a:close/>
              </a:path>
              <a:path w="539750" h="150495">
                <a:moveTo>
                  <a:pt x="484073" y="37922"/>
                </a:moveTo>
                <a:lnTo>
                  <a:pt x="478320" y="22860"/>
                </a:lnTo>
                <a:lnTo>
                  <a:pt x="469176" y="11963"/>
                </a:lnTo>
                <a:lnTo>
                  <a:pt x="460730" y="10883"/>
                </a:lnTo>
                <a:lnTo>
                  <a:pt x="451116" y="14376"/>
                </a:lnTo>
                <a:lnTo>
                  <a:pt x="438454" y="17183"/>
                </a:lnTo>
                <a:lnTo>
                  <a:pt x="425234" y="21628"/>
                </a:lnTo>
                <a:lnTo>
                  <a:pt x="415709" y="31597"/>
                </a:lnTo>
                <a:lnTo>
                  <a:pt x="410552" y="44119"/>
                </a:lnTo>
                <a:lnTo>
                  <a:pt x="410451" y="56210"/>
                </a:lnTo>
                <a:lnTo>
                  <a:pt x="419354" y="60579"/>
                </a:lnTo>
                <a:lnTo>
                  <a:pt x="436194" y="56400"/>
                </a:lnTo>
                <a:lnTo>
                  <a:pt x="454075" y="50406"/>
                </a:lnTo>
                <a:lnTo>
                  <a:pt x="466128" y="49352"/>
                </a:lnTo>
                <a:lnTo>
                  <a:pt x="475818" y="51638"/>
                </a:lnTo>
                <a:lnTo>
                  <a:pt x="482511" y="47675"/>
                </a:lnTo>
                <a:lnTo>
                  <a:pt x="484073" y="37922"/>
                </a:lnTo>
                <a:close/>
              </a:path>
              <a:path w="539750" h="150495">
                <a:moveTo>
                  <a:pt x="539508" y="50812"/>
                </a:moveTo>
                <a:lnTo>
                  <a:pt x="537159" y="47701"/>
                </a:lnTo>
                <a:lnTo>
                  <a:pt x="536600" y="46964"/>
                </a:lnTo>
                <a:lnTo>
                  <a:pt x="533996" y="36080"/>
                </a:lnTo>
                <a:lnTo>
                  <a:pt x="538607" y="20027"/>
                </a:lnTo>
                <a:lnTo>
                  <a:pt x="539457" y="17081"/>
                </a:lnTo>
                <a:lnTo>
                  <a:pt x="520801" y="20027"/>
                </a:lnTo>
                <a:lnTo>
                  <a:pt x="516089" y="13754"/>
                </a:lnTo>
                <a:lnTo>
                  <a:pt x="513410" y="17081"/>
                </a:lnTo>
                <a:lnTo>
                  <a:pt x="510908" y="30378"/>
                </a:lnTo>
                <a:lnTo>
                  <a:pt x="506056" y="45275"/>
                </a:lnTo>
                <a:lnTo>
                  <a:pt x="496455" y="53047"/>
                </a:lnTo>
                <a:lnTo>
                  <a:pt x="508292" y="54381"/>
                </a:lnTo>
                <a:lnTo>
                  <a:pt x="517245" y="51092"/>
                </a:lnTo>
                <a:lnTo>
                  <a:pt x="525424" y="47701"/>
                </a:lnTo>
                <a:lnTo>
                  <a:pt x="534949" y="48717"/>
                </a:lnTo>
                <a:lnTo>
                  <a:pt x="539508" y="50812"/>
                </a:lnTo>
                <a:close/>
              </a:path>
            </a:pathLst>
          </a:custGeom>
          <a:solidFill>
            <a:srgbClr val="27AAE1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61692" y="3785475"/>
            <a:ext cx="50165" cy="36830"/>
          </a:xfrm>
          <a:custGeom>
            <a:avLst/>
            <a:gdLst/>
            <a:ahLst/>
            <a:cxnLst/>
            <a:rect l="l" t="t" r="r" b="b"/>
            <a:pathLst>
              <a:path w="50164" h="36829">
                <a:moveTo>
                  <a:pt x="49872" y="0"/>
                </a:moveTo>
                <a:lnTo>
                  <a:pt x="3124" y="0"/>
                </a:lnTo>
                <a:lnTo>
                  <a:pt x="0" y="12129"/>
                </a:lnTo>
                <a:lnTo>
                  <a:pt x="0" y="36703"/>
                </a:lnTo>
                <a:lnTo>
                  <a:pt x="11036" y="36703"/>
                </a:lnTo>
                <a:lnTo>
                  <a:pt x="15100" y="35128"/>
                </a:lnTo>
                <a:lnTo>
                  <a:pt x="28311" y="25193"/>
                </a:lnTo>
                <a:lnTo>
                  <a:pt x="34986" y="13611"/>
                </a:lnTo>
                <a:lnTo>
                  <a:pt x="40412" y="4007"/>
                </a:lnTo>
                <a:lnTo>
                  <a:pt x="49872" y="0"/>
                </a:lnTo>
                <a:close/>
              </a:path>
            </a:pathLst>
          </a:custGeom>
          <a:solidFill>
            <a:srgbClr val="27AAE1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76792" y="3954068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30" h="40004">
                <a:moveTo>
                  <a:pt x="0" y="0"/>
                </a:moveTo>
                <a:lnTo>
                  <a:pt x="0" y="31623"/>
                </a:lnTo>
                <a:lnTo>
                  <a:pt x="11160" y="39421"/>
                </a:lnTo>
                <a:lnTo>
                  <a:pt x="29626" y="39421"/>
                </a:lnTo>
                <a:lnTo>
                  <a:pt x="34772" y="31623"/>
                </a:lnTo>
                <a:lnTo>
                  <a:pt x="36331" y="20754"/>
                </a:lnTo>
                <a:lnTo>
                  <a:pt x="28059" y="13178"/>
                </a:lnTo>
                <a:lnTo>
                  <a:pt x="14450" y="6918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70240" y="5007536"/>
            <a:ext cx="39370" cy="68580"/>
          </a:xfrm>
          <a:custGeom>
            <a:avLst/>
            <a:gdLst/>
            <a:ahLst/>
            <a:cxnLst/>
            <a:rect l="l" t="t" r="r" b="b"/>
            <a:pathLst>
              <a:path w="39369" h="68579">
                <a:moveTo>
                  <a:pt x="31597" y="0"/>
                </a:moveTo>
                <a:lnTo>
                  <a:pt x="1803" y="34782"/>
                </a:lnTo>
                <a:lnTo>
                  <a:pt x="0" y="43939"/>
                </a:lnTo>
                <a:lnTo>
                  <a:pt x="0" y="68105"/>
                </a:lnTo>
                <a:lnTo>
                  <a:pt x="13572" y="68105"/>
                </a:lnTo>
                <a:lnTo>
                  <a:pt x="22910" y="60959"/>
                </a:lnTo>
                <a:lnTo>
                  <a:pt x="37791" y="40591"/>
                </a:lnTo>
                <a:lnTo>
                  <a:pt x="39274" y="20841"/>
                </a:lnTo>
                <a:lnTo>
                  <a:pt x="34747" y="5910"/>
                </a:lnTo>
                <a:lnTo>
                  <a:pt x="31597" y="0"/>
                </a:lnTo>
                <a:close/>
              </a:path>
            </a:pathLst>
          </a:custGeom>
          <a:solidFill>
            <a:srgbClr val="27AAE1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476755" y="4963305"/>
            <a:ext cx="29209" cy="48260"/>
          </a:xfrm>
          <a:custGeom>
            <a:avLst/>
            <a:gdLst/>
            <a:ahLst/>
            <a:cxnLst/>
            <a:rect l="l" t="t" r="r" b="b"/>
            <a:pathLst>
              <a:path w="29209" h="48260">
                <a:moveTo>
                  <a:pt x="21399" y="0"/>
                </a:moveTo>
                <a:lnTo>
                  <a:pt x="0" y="25651"/>
                </a:lnTo>
                <a:lnTo>
                  <a:pt x="28752" y="48240"/>
                </a:lnTo>
                <a:lnTo>
                  <a:pt x="21399" y="0"/>
                </a:lnTo>
                <a:close/>
              </a:path>
            </a:pathLst>
          </a:custGeom>
          <a:solidFill>
            <a:srgbClr val="27AAE1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113257" y="4907022"/>
            <a:ext cx="275590" cy="171450"/>
            <a:chOff x="1113257" y="4907022"/>
            <a:chExt cx="275590" cy="17145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913" y="4984516"/>
              <a:ext cx="102698" cy="9384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90104" y="4907022"/>
              <a:ext cx="37465" cy="55244"/>
            </a:xfrm>
            <a:custGeom>
              <a:avLst/>
              <a:gdLst/>
              <a:ahLst/>
              <a:cxnLst/>
              <a:rect l="l" t="t" r="r" b="b"/>
              <a:pathLst>
                <a:path w="37465" h="55245">
                  <a:moveTo>
                    <a:pt x="10007" y="0"/>
                  </a:moveTo>
                  <a:lnTo>
                    <a:pt x="1042" y="34891"/>
                  </a:lnTo>
                  <a:lnTo>
                    <a:pt x="0" y="39641"/>
                  </a:lnTo>
                  <a:lnTo>
                    <a:pt x="0" y="54852"/>
                  </a:lnTo>
                  <a:lnTo>
                    <a:pt x="1525" y="54852"/>
                  </a:lnTo>
                  <a:lnTo>
                    <a:pt x="2247" y="54425"/>
                  </a:lnTo>
                  <a:lnTo>
                    <a:pt x="10728" y="50934"/>
                  </a:lnTo>
                  <a:lnTo>
                    <a:pt x="21818" y="47811"/>
                  </a:lnTo>
                  <a:lnTo>
                    <a:pt x="31908" y="42379"/>
                  </a:lnTo>
                  <a:lnTo>
                    <a:pt x="37388" y="31960"/>
                  </a:lnTo>
                  <a:lnTo>
                    <a:pt x="34214" y="19198"/>
                  </a:lnTo>
                  <a:lnTo>
                    <a:pt x="24679" y="9075"/>
                  </a:lnTo>
                  <a:lnTo>
                    <a:pt x="14653" y="2405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27AAE1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257" y="4928191"/>
              <a:ext cx="133977" cy="72429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765" y="4780201"/>
            <a:ext cx="290048" cy="20136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452191" y="4401112"/>
            <a:ext cx="340360" cy="315595"/>
            <a:chOff x="452191" y="4401112"/>
            <a:chExt cx="340360" cy="31559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233" y="4628317"/>
              <a:ext cx="95957" cy="8835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52183" y="4401121"/>
              <a:ext cx="205740" cy="262255"/>
            </a:xfrm>
            <a:custGeom>
              <a:avLst/>
              <a:gdLst/>
              <a:ahLst/>
              <a:cxnLst/>
              <a:rect l="l" t="t" r="r" b="b"/>
              <a:pathLst>
                <a:path w="205740" h="262254">
                  <a:moveTo>
                    <a:pt x="57429" y="144780"/>
                  </a:moveTo>
                  <a:lnTo>
                    <a:pt x="53009" y="69176"/>
                  </a:lnTo>
                  <a:lnTo>
                    <a:pt x="45554" y="28892"/>
                  </a:lnTo>
                  <a:lnTo>
                    <a:pt x="29679" y="10350"/>
                  </a:lnTo>
                  <a:lnTo>
                    <a:pt x="0" y="0"/>
                  </a:lnTo>
                  <a:lnTo>
                    <a:pt x="6502" y="20408"/>
                  </a:lnTo>
                  <a:lnTo>
                    <a:pt x="26517" y="70421"/>
                  </a:lnTo>
                  <a:lnTo>
                    <a:pt x="57429" y="144780"/>
                  </a:lnTo>
                  <a:close/>
                </a:path>
                <a:path w="205740" h="262254">
                  <a:moveTo>
                    <a:pt x="139026" y="232943"/>
                  </a:moveTo>
                  <a:lnTo>
                    <a:pt x="121234" y="210362"/>
                  </a:lnTo>
                  <a:lnTo>
                    <a:pt x="98615" y="200190"/>
                  </a:lnTo>
                  <a:lnTo>
                    <a:pt x="92151" y="209550"/>
                  </a:lnTo>
                  <a:lnTo>
                    <a:pt x="100342" y="231292"/>
                  </a:lnTo>
                  <a:lnTo>
                    <a:pt x="108597" y="250291"/>
                  </a:lnTo>
                  <a:lnTo>
                    <a:pt x="118338" y="261734"/>
                  </a:lnTo>
                  <a:lnTo>
                    <a:pt x="130975" y="260794"/>
                  </a:lnTo>
                  <a:lnTo>
                    <a:pt x="139026" y="232943"/>
                  </a:lnTo>
                  <a:close/>
                </a:path>
                <a:path w="205740" h="262254">
                  <a:moveTo>
                    <a:pt x="205244" y="187794"/>
                  </a:moveTo>
                  <a:lnTo>
                    <a:pt x="186105" y="162001"/>
                  </a:lnTo>
                  <a:lnTo>
                    <a:pt x="179654" y="207200"/>
                  </a:lnTo>
                  <a:lnTo>
                    <a:pt x="205244" y="187794"/>
                  </a:lnTo>
                  <a:close/>
                </a:path>
              </a:pathLst>
            </a:custGeom>
            <a:solidFill>
              <a:srgbClr val="27AAE1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0160" y="755516"/>
            <a:ext cx="6965915" cy="449336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4414761" y="1009739"/>
            <a:ext cx="703580" cy="443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8279" marR="5080" indent="-196215">
              <a:lnSpc>
                <a:spcPct val="101699"/>
              </a:lnSpc>
              <a:spcBef>
                <a:spcPts val="90"/>
              </a:spcBef>
            </a:pPr>
            <a:r>
              <a:rPr dirty="0" sz="1350" spc="-55" b="1">
                <a:solidFill>
                  <a:srgbClr val="FFFFFF"/>
                </a:solidFill>
                <a:latin typeface="Arial"/>
                <a:cs typeface="Arial"/>
              </a:rPr>
              <a:t>Northern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91544" y="3954183"/>
            <a:ext cx="833755" cy="40132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53365" marR="5080" indent="-241300">
              <a:lnSpc>
                <a:spcPts val="1320"/>
              </a:lnSpc>
              <a:spcBef>
                <a:spcPts val="409"/>
              </a:spcBef>
            </a:pPr>
            <a:r>
              <a:rPr dirty="0" sz="1350" spc="-40" b="1">
                <a:latin typeface="Arial"/>
                <a:cs typeface="Arial"/>
              </a:rPr>
              <a:t>Gulf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-55" b="1">
                <a:latin typeface="Arial"/>
                <a:cs typeface="Arial"/>
              </a:rPr>
              <a:t>Coast </a:t>
            </a:r>
            <a:r>
              <a:rPr dirty="0" sz="1350" spc="-25" b="1">
                <a:latin typeface="Arial"/>
                <a:cs typeface="Arial"/>
              </a:rPr>
              <a:t>13%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162497" y="4514585"/>
            <a:ext cx="802640" cy="401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ts val="1470"/>
              </a:lnSpc>
              <a:spcBef>
                <a:spcPts val="114"/>
              </a:spcBef>
            </a:pPr>
            <a:r>
              <a:rPr dirty="0" sz="1350" spc="-45" b="1">
                <a:latin typeface="Arial"/>
                <a:cs typeface="Arial"/>
              </a:rPr>
              <a:t>Southeast</a:t>
            </a:r>
            <a:endParaRPr sz="1350">
              <a:latin typeface="Arial"/>
              <a:cs typeface="Arial"/>
            </a:endParaRPr>
          </a:p>
          <a:p>
            <a:pPr algn="r" marR="5080">
              <a:lnSpc>
                <a:spcPts val="1470"/>
              </a:lnSpc>
            </a:pPr>
            <a:r>
              <a:rPr dirty="0" sz="1350" spc="-25" b="1">
                <a:latin typeface="Arial"/>
                <a:cs typeface="Arial"/>
              </a:rPr>
              <a:t>17%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81995" y="2791429"/>
            <a:ext cx="1205230" cy="7423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350" spc="-55" b="1">
                <a:solidFill>
                  <a:srgbClr val="FFFFFF"/>
                </a:solidFill>
                <a:latin typeface="Arial"/>
                <a:cs typeface="Arial"/>
              </a:rPr>
              <a:t>Mat-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13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350">
              <a:latin typeface="Arial"/>
              <a:cs typeface="Arial"/>
            </a:endParaRPr>
          </a:p>
          <a:p>
            <a:pPr marL="610870" marR="5080" indent="-264160">
              <a:lnSpc>
                <a:spcPts val="1320"/>
              </a:lnSpc>
              <a:spcBef>
                <a:spcPts val="840"/>
              </a:spcBef>
            </a:pPr>
            <a:r>
              <a:rPr dirty="0" sz="1350" spc="-55" b="1">
                <a:solidFill>
                  <a:srgbClr val="FFFFFF"/>
                </a:solidFill>
                <a:latin typeface="Arial"/>
                <a:cs typeface="Arial"/>
              </a:rPr>
              <a:t>Anchorage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11%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12107" y="1789252"/>
            <a:ext cx="1587500" cy="92265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656590" indent="250190">
              <a:lnSpc>
                <a:spcPts val="1480"/>
              </a:lnSpc>
              <a:spcBef>
                <a:spcPts val="280"/>
              </a:spcBef>
            </a:pP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Rural </a:t>
            </a:r>
            <a:r>
              <a:rPr dirty="0" sz="1350" spc="-50" b="1">
                <a:solidFill>
                  <a:srgbClr val="FFFFFF"/>
                </a:solidFill>
                <a:latin typeface="Arial"/>
                <a:cs typeface="Arial"/>
              </a:rPr>
              <a:t>Interior </a:t>
            </a:r>
            <a:r>
              <a:rPr dirty="0" sz="1350" spc="-5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350">
              <a:latin typeface="Arial"/>
              <a:cs typeface="Arial"/>
            </a:endParaRPr>
          </a:p>
          <a:p>
            <a:pPr marL="1032510" marR="5080" indent="-215900">
              <a:lnSpc>
                <a:spcPts val="1320"/>
              </a:lnSpc>
              <a:spcBef>
                <a:spcPts val="1270"/>
              </a:spcBef>
            </a:pPr>
            <a:r>
              <a:rPr dirty="0" sz="1350" spc="-55" b="1">
                <a:solidFill>
                  <a:srgbClr val="FFFFFF"/>
                </a:solidFill>
                <a:latin typeface="Arial"/>
                <a:cs typeface="Arial"/>
              </a:rPr>
              <a:t>Fairbanks </a:t>
            </a:r>
            <a:r>
              <a:rPr dirty="0" sz="1350" spc="-25" b="1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0752" y="1143820"/>
            <a:ext cx="2100580" cy="36518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9539" marR="1084580" indent="-92075">
              <a:lnSpc>
                <a:spcPct val="101099"/>
              </a:lnSpc>
              <a:spcBef>
                <a:spcPts val="85"/>
              </a:spcBef>
            </a:pPr>
            <a:r>
              <a:rPr dirty="0" baseline="-6666" sz="1875" b="1">
                <a:latin typeface="Tahoma"/>
                <a:cs typeface="Tahoma"/>
              </a:rPr>
              <a:t>๏</a:t>
            </a:r>
            <a:r>
              <a:rPr dirty="0" sz="1050">
                <a:latin typeface="Arial"/>
                <a:cs typeface="Arial"/>
              </a:rPr>
              <a:t>Total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Alaska healthcare nonresident </a:t>
            </a:r>
            <a:r>
              <a:rPr dirty="0" sz="1050">
                <a:latin typeface="Arial"/>
                <a:cs typeface="Arial"/>
              </a:rPr>
              <a:t>workers: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004D7F"/>
                </a:solidFill>
                <a:latin typeface="Arial"/>
                <a:cs typeface="Arial"/>
              </a:rPr>
              <a:t>6,144</a:t>
            </a:r>
            <a:endParaRPr sz="1050">
              <a:latin typeface="Arial"/>
              <a:cs typeface="Arial"/>
            </a:endParaRPr>
          </a:p>
          <a:p>
            <a:pPr marL="129539" marR="799465" indent="-92075">
              <a:lnSpc>
                <a:spcPct val="101099"/>
              </a:lnSpc>
              <a:spcBef>
                <a:spcPts val="60"/>
              </a:spcBef>
            </a:pPr>
            <a:r>
              <a:rPr dirty="0" baseline="-6666" sz="1875" spc="179" b="1">
                <a:latin typeface="Tahoma"/>
                <a:cs typeface="Tahoma"/>
              </a:rPr>
              <a:t>๏</a:t>
            </a:r>
            <a:r>
              <a:rPr dirty="0" sz="1050" spc="120">
                <a:latin typeface="Arial"/>
                <a:cs typeface="Arial"/>
              </a:rPr>
              <a:t>%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Alaska healthcare </a:t>
            </a:r>
            <a:r>
              <a:rPr dirty="0" sz="1050">
                <a:latin typeface="Arial"/>
                <a:cs typeface="Arial"/>
              </a:rPr>
              <a:t>workforce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that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are </a:t>
            </a:r>
            <a:r>
              <a:rPr dirty="0" sz="1050">
                <a:latin typeface="Arial"/>
                <a:cs typeface="Arial"/>
              </a:rPr>
              <a:t>nonresident: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004D7F"/>
                </a:solidFill>
                <a:latin typeface="Arial"/>
                <a:cs typeface="Arial"/>
              </a:rPr>
              <a:t>13.5%</a:t>
            </a:r>
            <a:endParaRPr sz="1050">
              <a:latin typeface="Arial"/>
              <a:cs typeface="Arial"/>
            </a:endParaRPr>
          </a:p>
          <a:p>
            <a:pPr marL="129539" marR="998855" indent="-92075">
              <a:lnSpc>
                <a:spcPct val="100600"/>
              </a:lnSpc>
              <a:spcBef>
                <a:spcPts val="60"/>
              </a:spcBef>
            </a:pPr>
            <a:r>
              <a:rPr dirty="0" baseline="-6666" sz="1875" spc="179" b="1">
                <a:latin typeface="Tahoma"/>
                <a:cs typeface="Tahoma"/>
              </a:rPr>
              <a:t>๏</a:t>
            </a:r>
            <a:r>
              <a:rPr dirty="0" sz="1050" spc="120">
                <a:latin typeface="Arial"/>
                <a:cs typeface="Arial"/>
              </a:rPr>
              <a:t>%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healthcare </a:t>
            </a:r>
            <a:r>
              <a:rPr dirty="0" sz="1050">
                <a:latin typeface="Arial"/>
                <a:cs typeface="Arial"/>
              </a:rPr>
              <a:t>wages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going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to </a:t>
            </a:r>
            <a:r>
              <a:rPr dirty="0" sz="1050" spc="-10">
                <a:latin typeface="Arial"/>
                <a:cs typeface="Arial"/>
              </a:rPr>
              <a:t>nonresidents:</a:t>
            </a:r>
            <a:endParaRPr sz="105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30"/>
              </a:spcBef>
            </a:pPr>
            <a:r>
              <a:rPr dirty="0" sz="1050" spc="-10" b="1">
                <a:solidFill>
                  <a:srgbClr val="004D7F"/>
                </a:solidFill>
                <a:latin typeface="Arial"/>
                <a:cs typeface="Arial"/>
              </a:rPr>
              <a:t>11.2%</a:t>
            </a:r>
            <a:endParaRPr sz="1050">
              <a:latin typeface="Arial"/>
              <a:cs typeface="Arial"/>
            </a:endParaRPr>
          </a:p>
          <a:p>
            <a:pPr marL="129539" marR="885825" indent="-92075">
              <a:lnSpc>
                <a:spcPts val="1290"/>
              </a:lnSpc>
              <a:spcBef>
                <a:spcPts val="290"/>
              </a:spcBef>
            </a:pPr>
            <a:r>
              <a:rPr dirty="0" baseline="-6666" sz="1875" b="1">
                <a:latin typeface="Tahoma"/>
                <a:cs typeface="Tahoma"/>
              </a:rPr>
              <a:t>๏</a:t>
            </a:r>
            <a:r>
              <a:rPr dirty="0" sz="1050">
                <a:latin typeface="Arial"/>
                <a:cs typeface="Arial"/>
              </a:rPr>
              <a:t>Average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resident healthcare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wages:</a:t>
            </a:r>
            <a:endParaRPr sz="1050">
              <a:latin typeface="Arial"/>
              <a:cs typeface="Arial"/>
            </a:endParaRPr>
          </a:p>
          <a:p>
            <a:pPr marL="129539">
              <a:lnSpc>
                <a:spcPts val="1230"/>
              </a:lnSpc>
            </a:pPr>
            <a:r>
              <a:rPr dirty="0" sz="1050" spc="-10" b="1">
                <a:solidFill>
                  <a:srgbClr val="004D7F"/>
                </a:solidFill>
                <a:latin typeface="Arial"/>
                <a:cs typeface="Arial"/>
              </a:rPr>
              <a:t>$69,844</a:t>
            </a:r>
            <a:endParaRPr sz="1050">
              <a:latin typeface="Arial"/>
              <a:cs typeface="Arial"/>
            </a:endParaRPr>
          </a:p>
          <a:p>
            <a:pPr marL="129539" marR="885825" indent="-92075">
              <a:lnSpc>
                <a:spcPct val="100600"/>
              </a:lnSpc>
              <a:spcBef>
                <a:spcPts val="60"/>
              </a:spcBef>
            </a:pPr>
            <a:r>
              <a:rPr dirty="0" baseline="-6666" sz="1875" spc="-15" b="1">
                <a:latin typeface="Tahoma"/>
                <a:cs typeface="Tahoma"/>
              </a:rPr>
              <a:t>๏</a:t>
            </a:r>
            <a:r>
              <a:rPr dirty="0" sz="1050" spc="-10">
                <a:latin typeface="Arial"/>
                <a:cs typeface="Arial"/>
              </a:rPr>
              <a:t>Average nonresident healthcare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wages:</a:t>
            </a:r>
            <a:endParaRPr sz="105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25"/>
              </a:spcBef>
            </a:pPr>
            <a:r>
              <a:rPr dirty="0" sz="1050" spc="-10" b="1">
                <a:solidFill>
                  <a:srgbClr val="004D7F"/>
                </a:solidFill>
                <a:latin typeface="Arial"/>
                <a:cs typeface="Arial"/>
              </a:rPr>
              <a:t>$85,504</a:t>
            </a:r>
            <a:endParaRPr sz="1050">
              <a:latin typeface="Arial"/>
              <a:cs typeface="Arial"/>
            </a:endParaRPr>
          </a:p>
          <a:p>
            <a:pPr marL="1490980" marR="30480" indent="-244475">
              <a:lnSpc>
                <a:spcPts val="1320"/>
              </a:lnSpc>
              <a:spcBef>
                <a:spcPts val="310"/>
              </a:spcBef>
            </a:pPr>
            <a:r>
              <a:rPr dirty="0" sz="1350" spc="-55" b="1">
                <a:latin typeface="Arial"/>
                <a:cs typeface="Arial"/>
              </a:rPr>
              <a:t>Southwest </a:t>
            </a:r>
            <a:r>
              <a:rPr dirty="0" sz="1350" spc="-25" b="1">
                <a:latin typeface="Arial"/>
                <a:cs typeface="Arial"/>
              </a:rPr>
              <a:t>19%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55790" y="1048512"/>
            <a:ext cx="1725930" cy="5588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65"/>
              </a:spcBef>
            </a:pPr>
            <a:r>
              <a:rPr dirty="0" sz="1250" b="1">
                <a:latin typeface="Arial"/>
                <a:cs typeface="Arial"/>
              </a:rPr>
              <a:t>Map</a:t>
            </a:r>
            <a:r>
              <a:rPr dirty="0" sz="1250" spc="45" b="1">
                <a:latin typeface="Arial"/>
                <a:cs typeface="Arial"/>
              </a:rPr>
              <a:t> </a:t>
            </a:r>
            <a:r>
              <a:rPr dirty="0" sz="1250" spc="-65" b="1">
                <a:latin typeface="Arial"/>
                <a:cs typeface="Arial"/>
              </a:rPr>
              <a:t>shows</a:t>
            </a:r>
            <a:r>
              <a:rPr dirty="0" sz="1250" spc="5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%</a:t>
            </a:r>
            <a:r>
              <a:rPr dirty="0" sz="1250" spc="5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of </a:t>
            </a:r>
            <a:r>
              <a:rPr dirty="0" sz="1250" spc="-20" b="1">
                <a:latin typeface="Arial"/>
                <a:cs typeface="Arial"/>
              </a:rPr>
              <a:t>nonresident</a:t>
            </a:r>
            <a:r>
              <a:rPr dirty="0" sz="1250" spc="-30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healthcare </a:t>
            </a:r>
            <a:r>
              <a:rPr dirty="0" sz="1250" spc="-10" b="1">
                <a:latin typeface="Arial"/>
                <a:cs typeface="Arial"/>
              </a:rPr>
              <a:t>workforce</a:t>
            </a:r>
            <a:r>
              <a:rPr dirty="0" sz="1250" spc="-2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by</a:t>
            </a:r>
            <a:r>
              <a:rPr dirty="0" sz="1250" spc="-20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region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17383" y="2498559"/>
            <a:ext cx="1086485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95" b="1">
                <a:solidFill>
                  <a:srgbClr val="FFFFFF"/>
                </a:solidFill>
                <a:latin typeface="Arial"/>
                <a:cs typeface="Arial"/>
              </a:rPr>
              <a:t>6,144</a:t>
            </a:r>
            <a:endParaRPr sz="3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81900" y="2930880"/>
            <a:ext cx="135763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Approximate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639101" y="3148876"/>
            <a:ext cx="124333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nonresident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15605" y="3366871"/>
            <a:ext cx="109029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732839" y="3584879"/>
            <a:ext cx="105537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workers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18132" y="3802875"/>
            <a:ext cx="68516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Alaska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" y="966278"/>
            <a:ext cx="9802495" cy="4027804"/>
            <a:chOff x="4571" y="966278"/>
            <a:chExt cx="9802495" cy="4027804"/>
          </a:xfrm>
        </p:grpSpPr>
        <p:sp>
          <p:nvSpPr>
            <p:cNvPr id="3" name="object 3" descr=""/>
            <p:cNvSpPr/>
            <p:nvPr/>
          </p:nvSpPr>
          <p:spPr>
            <a:xfrm>
              <a:off x="4571" y="4591376"/>
              <a:ext cx="9802495" cy="203200"/>
            </a:xfrm>
            <a:custGeom>
              <a:avLst/>
              <a:gdLst/>
              <a:ahLst/>
              <a:cxnLst/>
              <a:rect l="l" t="t" r="r" b="b"/>
              <a:pathLst>
                <a:path w="9802495" h="203200">
                  <a:moveTo>
                    <a:pt x="0" y="0"/>
                  </a:moveTo>
                  <a:lnTo>
                    <a:pt x="0" y="202700"/>
                  </a:lnTo>
                  <a:lnTo>
                    <a:pt x="9802368" y="202700"/>
                  </a:lnTo>
                  <a:lnTo>
                    <a:pt x="9802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A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30650" y="967230"/>
              <a:ext cx="1219200" cy="4025900"/>
            </a:xfrm>
            <a:custGeom>
              <a:avLst/>
              <a:gdLst/>
              <a:ahLst/>
              <a:cxnLst/>
              <a:rect l="l" t="t" r="r" b="b"/>
              <a:pathLst>
                <a:path w="1219200" h="4025900">
                  <a:moveTo>
                    <a:pt x="0" y="0"/>
                  </a:moveTo>
                  <a:lnTo>
                    <a:pt x="0" y="4025901"/>
                  </a:lnTo>
                </a:path>
                <a:path w="1219200" h="4025900">
                  <a:moveTo>
                    <a:pt x="1219200" y="0"/>
                  </a:moveTo>
                  <a:lnTo>
                    <a:pt x="1219200" y="4025901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56328" y="1030732"/>
              <a:ext cx="0" cy="3962400"/>
            </a:xfrm>
            <a:custGeom>
              <a:avLst/>
              <a:gdLst/>
              <a:ahLst/>
              <a:cxnLst/>
              <a:rect l="l" t="t" r="r" b="b"/>
              <a:pathLst>
                <a:path w="0" h="3962400">
                  <a:moveTo>
                    <a:pt x="0" y="0"/>
                  </a:moveTo>
                  <a:lnTo>
                    <a:pt x="0" y="3962399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62836" y="967230"/>
              <a:ext cx="1207135" cy="4025900"/>
            </a:xfrm>
            <a:custGeom>
              <a:avLst/>
              <a:gdLst/>
              <a:ahLst/>
              <a:cxnLst/>
              <a:rect l="l" t="t" r="r" b="b"/>
              <a:pathLst>
                <a:path w="1207134" h="4025900">
                  <a:moveTo>
                    <a:pt x="0" y="0"/>
                  </a:moveTo>
                  <a:lnTo>
                    <a:pt x="0" y="4025901"/>
                  </a:lnTo>
                </a:path>
                <a:path w="1207134" h="4025900">
                  <a:moveTo>
                    <a:pt x="1206508" y="0"/>
                  </a:moveTo>
                  <a:lnTo>
                    <a:pt x="1206508" y="4025901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2740" y="344500"/>
            <a:ext cx="6898640" cy="4730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Share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10"/>
              <a:t>Nonresidents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AK</a:t>
            </a:r>
            <a:r>
              <a:rPr dirty="0" spc="-45"/>
              <a:t> </a:t>
            </a:r>
            <a:r>
              <a:rPr dirty="0" spc="-10"/>
              <a:t>Workforce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22958" y="940085"/>
            <a:ext cx="3310890" cy="3649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04825" marR="5080" indent="1339215">
              <a:lnSpc>
                <a:spcPct val="114900"/>
              </a:lnSpc>
              <a:spcBef>
                <a:spcPts val="95"/>
              </a:spcBef>
            </a:pPr>
            <a:r>
              <a:rPr dirty="0" sz="1150">
                <a:latin typeface="Arial"/>
                <a:cs typeface="Arial"/>
              </a:rPr>
              <a:t>Oﬃce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Clerks,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General </a:t>
            </a:r>
            <a:r>
              <a:rPr dirty="0" sz="1150">
                <a:latin typeface="Arial"/>
                <a:cs typeface="Arial"/>
              </a:rPr>
              <a:t>Oﬃce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Administrative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Support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Workers</a:t>
            </a:r>
            <a:endParaRPr sz="1150">
              <a:latin typeface="Arial"/>
              <a:cs typeface="Arial"/>
            </a:endParaRPr>
          </a:p>
          <a:p>
            <a:pPr algn="r" marL="12700" marR="25400" indent="2035175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Medical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Assistants </a:t>
            </a:r>
            <a:r>
              <a:rPr dirty="0" sz="1150">
                <a:latin typeface="Arial"/>
                <a:cs typeface="Arial"/>
              </a:rPr>
              <a:t>Medical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Secretaries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Administrative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Assistants</a:t>
            </a:r>
            <a:endParaRPr sz="1150">
              <a:latin typeface="Arial"/>
              <a:cs typeface="Arial"/>
            </a:endParaRPr>
          </a:p>
          <a:p>
            <a:pPr algn="r" marL="718185" marR="25400" indent="1229360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Personal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Care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Aides </a:t>
            </a:r>
            <a:r>
              <a:rPr dirty="0" sz="1150">
                <a:latin typeface="Arial"/>
                <a:cs typeface="Arial"/>
              </a:rPr>
              <a:t>Receptionists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Information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Clerks </a:t>
            </a:r>
            <a:r>
              <a:rPr dirty="0" sz="1150">
                <a:latin typeface="Arial"/>
                <a:cs typeface="Arial"/>
              </a:rPr>
              <a:t>Medical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Health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Services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Managers</a:t>
            </a:r>
            <a:endParaRPr sz="1150">
              <a:latin typeface="Arial"/>
              <a:cs typeface="Arial"/>
            </a:endParaRPr>
          </a:p>
          <a:p>
            <a:pPr algn="r" marL="1600200" marR="25400" indent="455295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Nursing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Assistants </a:t>
            </a:r>
            <a:r>
              <a:rPr dirty="0" sz="1150">
                <a:latin typeface="Arial"/>
                <a:cs typeface="Arial"/>
              </a:rPr>
              <a:t>Billing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Posting</a:t>
            </a:r>
            <a:r>
              <a:rPr dirty="0" sz="1150" spc="5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Clerks</a:t>
            </a:r>
            <a:endParaRPr sz="1150">
              <a:latin typeface="Arial"/>
              <a:cs typeface="Arial"/>
            </a:endParaRPr>
          </a:p>
          <a:p>
            <a:pPr algn="r" marL="2142490" marR="25400" indent="-8255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Dental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Hygienists </a:t>
            </a:r>
            <a:r>
              <a:rPr dirty="0" sz="1150">
                <a:latin typeface="Arial"/>
                <a:cs typeface="Arial"/>
              </a:rPr>
              <a:t>Dental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Assistants</a:t>
            </a:r>
            <a:endParaRPr sz="1150">
              <a:latin typeface="Arial"/>
              <a:cs typeface="Arial"/>
            </a:endParaRPr>
          </a:p>
          <a:p>
            <a:pPr algn="r" marR="25400">
              <a:lnSpc>
                <a:spcPct val="100000"/>
              </a:lnSpc>
              <a:spcBef>
                <a:spcPts val="204"/>
              </a:spcBef>
            </a:pPr>
            <a:r>
              <a:rPr dirty="0" sz="1150">
                <a:latin typeface="Arial"/>
                <a:cs typeface="Arial"/>
              </a:rPr>
              <a:t>Health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Care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Support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Workers,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All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Other</a:t>
            </a:r>
            <a:endParaRPr sz="1150">
              <a:latin typeface="Arial"/>
              <a:cs typeface="Arial"/>
            </a:endParaRPr>
          </a:p>
          <a:p>
            <a:pPr algn="r" marL="2007235" marR="25400" indent="5080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Home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Health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Aides </a:t>
            </a:r>
            <a:r>
              <a:rPr dirty="0" sz="1150">
                <a:latin typeface="Arial"/>
                <a:cs typeface="Arial"/>
              </a:rPr>
              <a:t>Chief </a:t>
            </a:r>
            <a:r>
              <a:rPr dirty="0" sz="1150" spc="-10">
                <a:latin typeface="Arial"/>
                <a:cs typeface="Arial"/>
              </a:rPr>
              <a:t>Executives </a:t>
            </a:r>
            <a:r>
              <a:rPr dirty="0" sz="1150">
                <a:latin typeface="Arial"/>
                <a:cs typeface="Arial"/>
              </a:rPr>
              <a:t>Physical </a:t>
            </a:r>
            <a:r>
              <a:rPr dirty="0" sz="1150" spc="-10">
                <a:latin typeface="Arial"/>
                <a:cs typeface="Arial"/>
              </a:rPr>
              <a:t>Therapists</a:t>
            </a:r>
            <a:endParaRPr sz="1150">
              <a:latin typeface="Arial"/>
              <a:cs typeface="Arial"/>
            </a:endParaRPr>
          </a:p>
          <a:p>
            <a:pPr algn="r" marR="25400">
              <a:lnSpc>
                <a:spcPct val="100000"/>
              </a:lnSpc>
              <a:spcBef>
                <a:spcPts val="204"/>
              </a:spcBef>
            </a:pPr>
            <a:r>
              <a:rPr dirty="0" sz="1150">
                <a:latin typeface="Arial"/>
                <a:cs typeface="Arial"/>
              </a:rPr>
              <a:t>Maids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Housekeeping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Cleaners</a:t>
            </a:r>
            <a:endParaRPr sz="1150">
              <a:latin typeface="Arial"/>
              <a:cs typeface="Arial"/>
            </a:endParaRPr>
          </a:p>
          <a:p>
            <a:pPr algn="r" marL="2023745" marR="25400" indent="-87630">
              <a:lnSpc>
                <a:spcPct val="114900"/>
              </a:lnSpc>
            </a:pPr>
            <a:r>
              <a:rPr dirty="0" sz="1150">
                <a:latin typeface="Arial"/>
                <a:cs typeface="Arial"/>
              </a:rPr>
              <a:t>Physician </a:t>
            </a:r>
            <a:r>
              <a:rPr dirty="0" sz="1150" spc="-10">
                <a:latin typeface="Arial"/>
                <a:cs typeface="Arial"/>
              </a:rPr>
              <a:t>Assistants </a:t>
            </a:r>
            <a:r>
              <a:rPr dirty="0" sz="1150">
                <a:latin typeface="Arial"/>
                <a:cs typeface="Arial"/>
              </a:rPr>
              <a:t>Nurse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Practitioners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80170" y="4589268"/>
            <a:ext cx="12331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Registered</a:t>
            </a:r>
            <a:r>
              <a:rPr dirty="0" sz="1150" spc="-4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Nurses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82939" y="4790584"/>
            <a:ext cx="18307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Family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Medicine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Physicians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07485" y="5051122"/>
            <a:ext cx="254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Arial"/>
                <a:cs typeface="Arial"/>
              </a:rPr>
              <a:t>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56683" y="5051122"/>
            <a:ext cx="3759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6.5%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87338" y="5051122"/>
            <a:ext cx="3352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36535" y="5051122"/>
            <a:ext cx="4572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19.5%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937000" y="1005331"/>
            <a:ext cx="4838700" cy="3962400"/>
          </a:xfrm>
          <a:custGeom>
            <a:avLst/>
            <a:gdLst/>
            <a:ahLst/>
            <a:cxnLst/>
            <a:rect l="l" t="t" r="r" b="b"/>
            <a:pathLst>
              <a:path w="4838700" h="3962400">
                <a:moveTo>
                  <a:pt x="1295400" y="218490"/>
                </a:moveTo>
                <a:lnTo>
                  <a:pt x="1292212" y="210235"/>
                </a:lnTo>
                <a:lnTo>
                  <a:pt x="1288364" y="206387"/>
                </a:lnTo>
                <a:lnTo>
                  <a:pt x="1280109" y="203200"/>
                </a:lnTo>
                <a:lnTo>
                  <a:pt x="0" y="203200"/>
                </a:lnTo>
                <a:lnTo>
                  <a:pt x="0" y="342900"/>
                </a:lnTo>
                <a:lnTo>
                  <a:pt x="1280109" y="342900"/>
                </a:lnTo>
                <a:lnTo>
                  <a:pt x="1288364" y="339712"/>
                </a:lnTo>
                <a:lnTo>
                  <a:pt x="1292212" y="335864"/>
                </a:lnTo>
                <a:lnTo>
                  <a:pt x="1295400" y="327609"/>
                </a:lnTo>
                <a:lnTo>
                  <a:pt x="1295400" y="218490"/>
                </a:lnTo>
                <a:close/>
              </a:path>
              <a:path w="4838700" h="3962400">
                <a:moveTo>
                  <a:pt x="1295400" y="15290"/>
                </a:moveTo>
                <a:lnTo>
                  <a:pt x="1292212" y="7035"/>
                </a:lnTo>
                <a:lnTo>
                  <a:pt x="1288364" y="3187"/>
                </a:lnTo>
                <a:lnTo>
                  <a:pt x="1280109" y="0"/>
                </a:lnTo>
                <a:lnTo>
                  <a:pt x="0" y="0"/>
                </a:lnTo>
                <a:lnTo>
                  <a:pt x="0" y="139700"/>
                </a:lnTo>
                <a:lnTo>
                  <a:pt x="1280109" y="139700"/>
                </a:lnTo>
                <a:lnTo>
                  <a:pt x="1288364" y="136512"/>
                </a:lnTo>
                <a:lnTo>
                  <a:pt x="1292212" y="132664"/>
                </a:lnTo>
                <a:lnTo>
                  <a:pt x="1295400" y="124409"/>
                </a:lnTo>
                <a:lnTo>
                  <a:pt x="1295400" y="15290"/>
                </a:lnTo>
                <a:close/>
              </a:path>
              <a:path w="4838700" h="3962400">
                <a:moveTo>
                  <a:pt x="1485900" y="421690"/>
                </a:moveTo>
                <a:lnTo>
                  <a:pt x="1482712" y="413435"/>
                </a:lnTo>
                <a:lnTo>
                  <a:pt x="1478864" y="409587"/>
                </a:lnTo>
                <a:lnTo>
                  <a:pt x="1470609" y="406400"/>
                </a:lnTo>
                <a:lnTo>
                  <a:pt x="0" y="406400"/>
                </a:lnTo>
                <a:lnTo>
                  <a:pt x="0" y="546100"/>
                </a:lnTo>
                <a:lnTo>
                  <a:pt x="1470609" y="546100"/>
                </a:lnTo>
                <a:lnTo>
                  <a:pt x="1478864" y="542912"/>
                </a:lnTo>
                <a:lnTo>
                  <a:pt x="1482712" y="539064"/>
                </a:lnTo>
                <a:lnTo>
                  <a:pt x="1485900" y="530809"/>
                </a:lnTo>
                <a:lnTo>
                  <a:pt x="1485900" y="421690"/>
                </a:lnTo>
                <a:close/>
              </a:path>
              <a:path w="4838700" h="3962400">
                <a:moveTo>
                  <a:pt x="1676400" y="1221790"/>
                </a:moveTo>
                <a:lnTo>
                  <a:pt x="1673212" y="1213535"/>
                </a:lnTo>
                <a:lnTo>
                  <a:pt x="1669364" y="1209687"/>
                </a:lnTo>
                <a:lnTo>
                  <a:pt x="1661109" y="1206500"/>
                </a:lnTo>
                <a:lnTo>
                  <a:pt x="0" y="1206500"/>
                </a:lnTo>
                <a:lnTo>
                  <a:pt x="0" y="1346200"/>
                </a:lnTo>
                <a:lnTo>
                  <a:pt x="1661109" y="1346200"/>
                </a:lnTo>
                <a:lnTo>
                  <a:pt x="1669364" y="1343012"/>
                </a:lnTo>
                <a:lnTo>
                  <a:pt x="1673212" y="1339164"/>
                </a:lnTo>
                <a:lnTo>
                  <a:pt x="1676400" y="1330909"/>
                </a:lnTo>
                <a:lnTo>
                  <a:pt x="1676400" y="1221790"/>
                </a:lnTo>
                <a:close/>
              </a:path>
              <a:path w="4838700" h="3962400">
                <a:moveTo>
                  <a:pt x="1676400" y="1018590"/>
                </a:moveTo>
                <a:lnTo>
                  <a:pt x="1673212" y="1010335"/>
                </a:lnTo>
                <a:lnTo>
                  <a:pt x="1669364" y="1006487"/>
                </a:lnTo>
                <a:lnTo>
                  <a:pt x="1661109" y="1003300"/>
                </a:lnTo>
                <a:lnTo>
                  <a:pt x="0" y="1003300"/>
                </a:lnTo>
                <a:lnTo>
                  <a:pt x="0" y="1143000"/>
                </a:lnTo>
                <a:lnTo>
                  <a:pt x="1661109" y="1143000"/>
                </a:lnTo>
                <a:lnTo>
                  <a:pt x="1669364" y="1139812"/>
                </a:lnTo>
                <a:lnTo>
                  <a:pt x="1673212" y="1135964"/>
                </a:lnTo>
                <a:lnTo>
                  <a:pt x="1676400" y="1127709"/>
                </a:lnTo>
                <a:lnTo>
                  <a:pt x="1676400" y="1018590"/>
                </a:lnTo>
                <a:close/>
              </a:path>
              <a:path w="4838700" h="3962400">
                <a:moveTo>
                  <a:pt x="1676400" y="815390"/>
                </a:moveTo>
                <a:lnTo>
                  <a:pt x="1673212" y="807135"/>
                </a:lnTo>
                <a:lnTo>
                  <a:pt x="1669364" y="803287"/>
                </a:lnTo>
                <a:lnTo>
                  <a:pt x="1661109" y="800100"/>
                </a:lnTo>
                <a:lnTo>
                  <a:pt x="0" y="800100"/>
                </a:lnTo>
                <a:lnTo>
                  <a:pt x="0" y="939800"/>
                </a:lnTo>
                <a:lnTo>
                  <a:pt x="1661109" y="939800"/>
                </a:lnTo>
                <a:lnTo>
                  <a:pt x="1669364" y="936612"/>
                </a:lnTo>
                <a:lnTo>
                  <a:pt x="1673212" y="932764"/>
                </a:lnTo>
                <a:lnTo>
                  <a:pt x="1676400" y="924509"/>
                </a:lnTo>
                <a:lnTo>
                  <a:pt x="1676400" y="815390"/>
                </a:lnTo>
                <a:close/>
              </a:path>
              <a:path w="4838700" h="3962400">
                <a:moveTo>
                  <a:pt x="1676400" y="613587"/>
                </a:moveTo>
                <a:lnTo>
                  <a:pt x="1672920" y="604570"/>
                </a:lnTo>
                <a:lnTo>
                  <a:pt x="1668729" y="600379"/>
                </a:lnTo>
                <a:lnTo>
                  <a:pt x="1659712" y="596900"/>
                </a:lnTo>
                <a:lnTo>
                  <a:pt x="0" y="596900"/>
                </a:lnTo>
                <a:lnTo>
                  <a:pt x="0" y="749300"/>
                </a:lnTo>
                <a:lnTo>
                  <a:pt x="1659712" y="749300"/>
                </a:lnTo>
                <a:lnTo>
                  <a:pt x="1668729" y="745820"/>
                </a:lnTo>
                <a:lnTo>
                  <a:pt x="1672920" y="741629"/>
                </a:lnTo>
                <a:lnTo>
                  <a:pt x="1676400" y="732612"/>
                </a:lnTo>
                <a:lnTo>
                  <a:pt x="1676400" y="613587"/>
                </a:lnTo>
                <a:close/>
              </a:path>
              <a:path w="4838700" h="3962400">
                <a:moveTo>
                  <a:pt x="1854200" y="1616887"/>
                </a:moveTo>
                <a:lnTo>
                  <a:pt x="1850720" y="1607870"/>
                </a:lnTo>
                <a:lnTo>
                  <a:pt x="1846529" y="1603679"/>
                </a:lnTo>
                <a:lnTo>
                  <a:pt x="1837512" y="1600200"/>
                </a:lnTo>
                <a:lnTo>
                  <a:pt x="0" y="1600200"/>
                </a:lnTo>
                <a:lnTo>
                  <a:pt x="0" y="1752600"/>
                </a:lnTo>
                <a:lnTo>
                  <a:pt x="1837512" y="1752600"/>
                </a:lnTo>
                <a:lnTo>
                  <a:pt x="1846529" y="1749120"/>
                </a:lnTo>
                <a:lnTo>
                  <a:pt x="1850720" y="1744929"/>
                </a:lnTo>
                <a:lnTo>
                  <a:pt x="1854200" y="1735912"/>
                </a:lnTo>
                <a:lnTo>
                  <a:pt x="1854200" y="1616887"/>
                </a:lnTo>
                <a:close/>
              </a:path>
              <a:path w="4838700" h="3962400">
                <a:moveTo>
                  <a:pt x="1854200" y="1424990"/>
                </a:moveTo>
                <a:lnTo>
                  <a:pt x="1851012" y="1416735"/>
                </a:lnTo>
                <a:lnTo>
                  <a:pt x="1847164" y="1412887"/>
                </a:lnTo>
                <a:lnTo>
                  <a:pt x="1838909" y="1409700"/>
                </a:lnTo>
                <a:lnTo>
                  <a:pt x="0" y="1409700"/>
                </a:lnTo>
                <a:lnTo>
                  <a:pt x="0" y="1549400"/>
                </a:lnTo>
                <a:lnTo>
                  <a:pt x="1838909" y="1549400"/>
                </a:lnTo>
                <a:lnTo>
                  <a:pt x="1847164" y="1546212"/>
                </a:lnTo>
                <a:lnTo>
                  <a:pt x="1851012" y="1542364"/>
                </a:lnTo>
                <a:lnTo>
                  <a:pt x="1854200" y="1534109"/>
                </a:lnTo>
                <a:lnTo>
                  <a:pt x="1854200" y="1424990"/>
                </a:lnTo>
                <a:close/>
              </a:path>
              <a:path w="4838700" h="3962400">
                <a:moveTo>
                  <a:pt x="2044700" y="1820087"/>
                </a:moveTo>
                <a:lnTo>
                  <a:pt x="2041220" y="1811070"/>
                </a:lnTo>
                <a:lnTo>
                  <a:pt x="2037029" y="1806879"/>
                </a:lnTo>
                <a:lnTo>
                  <a:pt x="2028012" y="1803400"/>
                </a:lnTo>
                <a:lnTo>
                  <a:pt x="0" y="1803400"/>
                </a:lnTo>
                <a:lnTo>
                  <a:pt x="0" y="1955800"/>
                </a:lnTo>
                <a:lnTo>
                  <a:pt x="2028012" y="1955800"/>
                </a:lnTo>
                <a:lnTo>
                  <a:pt x="2037029" y="1952320"/>
                </a:lnTo>
                <a:lnTo>
                  <a:pt x="2041220" y="1948129"/>
                </a:lnTo>
                <a:lnTo>
                  <a:pt x="2044700" y="1939112"/>
                </a:lnTo>
                <a:lnTo>
                  <a:pt x="2044700" y="1820087"/>
                </a:lnTo>
                <a:close/>
              </a:path>
              <a:path w="4838700" h="3962400">
                <a:moveTo>
                  <a:pt x="2235200" y="2428290"/>
                </a:moveTo>
                <a:lnTo>
                  <a:pt x="2232012" y="2420035"/>
                </a:lnTo>
                <a:lnTo>
                  <a:pt x="2228164" y="2416187"/>
                </a:lnTo>
                <a:lnTo>
                  <a:pt x="2219909" y="2413000"/>
                </a:lnTo>
                <a:lnTo>
                  <a:pt x="0" y="2413000"/>
                </a:lnTo>
                <a:lnTo>
                  <a:pt x="0" y="2552700"/>
                </a:lnTo>
                <a:lnTo>
                  <a:pt x="2219909" y="2552700"/>
                </a:lnTo>
                <a:lnTo>
                  <a:pt x="2228164" y="2549512"/>
                </a:lnTo>
                <a:lnTo>
                  <a:pt x="2232012" y="2545664"/>
                </a:lnTo>
                <a:lnTo>
                  <a:pt x="2235200" y="2537409"/>
                </a:lnTo>
                <a:lnTo>
                  <a:pt x="2235200" y="2428290"/>
                </a:lnTo>
                <a:close/>
              </a:path>
              <a:path w="4838700" h="3962400">
                <a:moveTo>
                  <a:pt x="2235200" y="2225090"/>
                </a:moveTo>
                <a:lnTo>
                  <a:pt x="2232012" y="2216835"/>
                </a:lnTo>
                <a:lnTo>
                  <a:pt x="2228164" y="2212987"/>
                </a:lnTo>
                <a:lnTo>
                  <a:pt x="2219909" y="2209800"/>
                </a:lnTo>
                <a:lnTo>
                  <a:pt x="0" y="2209800"/>
                </a:lnTo>
                <a:lnTo>
                  <a:pt x="0" y="2349500"/>
                </a:lnTo>
                <a:lnTo>
                  <a:pt x="2219909" y="2349500"/>
                </a:lnTo>
                <a:lnTo>
                  <a:pt x="2228164" y="2346312"/>
                </a:lnTo>
                <a:lnTo>
                  <a:pt x="2232012" y="2342464"/>
                </a:lnTo>
                <a:lnTo>
                  <a:pt x="2235200" y="2334209"/>
                </a:lnTo>
                <a:lnTo>
                  <a:pt x="2235200" y="2225090"/>
                </a:lnTo>
                <a:close/>
              </a:path>
              <a:path w="4838700" h="3962400">
                <a:moveTo>
                  <a:pt x="2235200" y="2021890"/>
                </a:moveTo>
                <a:lnTo>
                  <a:pt x="2232012" y="2013635"/>
                </a:lnTo>
                <a:lnTo>
                  <a:pt x="2228164" y="2009787"/>
                </a:lnTo>
                <a:lnTo>
                  <a:pt x="2219909" y="2006600"/>
                </a:lnTo>
                <a:lnTo>
                  <a:pt x="0" y="2006600"/>
                </a:lnTo>
                <a:lnTo>
                  <a:pt x="0" y="2146300"/>
                </a:lnTo>
                <a:lnTo>
                  <a:pt x="2219909" y="2146300"/>
                </a:lnTo>
                <a:lnTo>
                  <a:pt x="2228164" y="2143112"/>
                </a:lnTo>
                <a:lnTo>
                  <a:pt x="2232012" y="2139264"/>
                </a:lnTo>
                <a:lnTo>
                  <a:pt x="2235200" y="2131009"/>
                </a:lnTo>
                <a:lnTo>
                  <a:pt x="2235200" y="2021890"/>
                </a:lnTo>
                <a:close/>
              </a:path>
              <a:path w="4838700" h="3962400">
                <a:moveTo>
                  <a:pt x="2413000" y="2620187"/>
                </a:moveTo>
                <a:lnTo>
                  <a:pt x="2409520" y="2611170"/>
                </a:lnTo>
                <a:lnTo>
                  <a:pt x="2405329" y="2606979"/>
                </a:lnTo>
                <a:lnTo>
                  <a:pt x="2396312" y="2603500"/>
                </a:lnTo>
                <a:lnTo>
                  <a:pt x="0" y="2603500"/>
                </a:lnTo>
                <a:lnTo>
                  <a:pt x="0" y="2755900"/>
                </a:lnTo>
                <a:lnTo>
                  <a:pt x="2396312" y="2755900"/>
                </a:lnTo>
                <a:lnTo>
                  <a:pt x="2405329" y="2752420"/>
                </a:lnTo>
                <a:lnTo>
                  <a:pt x="2409520" y="2748229"/>
                </a:lnTo>
                <a:lnTo>
                  <a:pt x="2413000" y="2739212"/>
                </a:lnTo>
                <a:lnTo>
                  <a:pt x="2413000" y="2620187"/>
                </a:lnTo>
                <a:close/>
              </a:path>
              <a:path w="4838700" h="3962400">
                <a:moveTo>
                  <a:pt x="3162300" y="2823387"/>
                </a:moveTo>
                <a:lnTo>
                  <a:pt x="3158820" y="2814370"/>
                </a:lnTo>
                <a:lnTo>
                  <a:pt x="3154629" y="2810179"/>
                </a:lnTo>
                <a:lnTo>
                  <a:pt x="3145612" y="2806700"/>
                </a:lnTo>
                <a:lnTo>
                  <a:pt x="0" y="2806700"/>
                </a:lnTo>
                <a:lnTo>
                  <a:pt x="0" y="2959100"/>
                </a:lnTo>
                <a:lnTo>
                  <a:pt x="3145612" y="2959100"/>
                </a:lnTo>
                <a:lnTo>
                  <a:pt x="3154629" y="2955620"/>
                </a:lnTo>
                <a:lnTo>
                  <a:pt x="3158820" y="2951429"/>
                </a:lnTo>
                <a:lnTo>
                  <a:pt x="3162300" y="2942412"/>
                </a:lnTo>
                <a:lnTo>
                  <a:pt x="3162300" y="2823387"/>
                </a:lnTo>
                <a:close/>
              </a:path>
              <a:path w="4838700" h="3962400">
                <a:moveTo>
                  <a:pt x="3352800" y="3025190"/>
                </a:moveTo>
                <a:lnTo>
                  <a:pt x="3349612" y="3016935"/>
                </a:lnTo>
                <a:lnTo>
                  <a:pt x="3345764" y="3013087"/>
                </a:lnTo>
                <a:lnTo>
                  <a:pt x="3337509" y="3009900"/>
                </a:lnTo>
                <a:lnTo>
                  <a:pt x="0" y="3009900"/>
                </a:lnTo>
                <a:lnTo>
                  <a:pt x="0" y="3149600"/>
                </a:lnTo>
                <a:lnTo>
                  <a:pt x="3337509" y="3149600"/>
                </a:lnTo>
                <a:lnTo>
                  <a:pt x="3345764" y="3146412"/>
                </a:lnTo>
                <a:lnTo>
                  <a:pt x="3349612" y="3142564"/>
                </a:lnTo>
                <a:lnTo>
                  <a:pt x="3352800" y="3134309"/>
                </a:lnTo>
                <a:lnTo>
                  <a:pt x="3352800" y="3025190"/>
                </a:lnTo>
                <a:close/>
              </a:path>
              <a:path w="4838700" h="3962400">
                <a:moveTo>
                  <a:pt x="3530600" y="3431603"/>
                </a:moveTo>
                <a:lnTo>
                  <a:pt x="3527412" y="3423335"/>
                </a:lnTo>
                <a:lnTo>
                  <a:pt x="3523564" y="3419487"/>
                </a:lnTo>
                <a:lnTo>
                  <a:pt x="3515309" y="3416300"/>
                </a:lnTo>
                <a:lnTo>
                  <a:pt x="0" y="3416300"/>
                </a:lnTo>
                <a:lnTo>
                  <a:pt x="0" y="3556000"/>
                </a:lnTo>
                <a:lnTo>
                  <a:pt x="3515309" y="3556000"/>
                </a:lnTo>
                <a:lnTo>
                  <a:pt x="3523564" y="3552812"/>
                </a:lnTo>
                <a:lnTo>
                  <a:pt x="3527412" y="3548977"/>
                </a:lnTo>
                <a:lnTo>
                  <a:pt x="3530600" y="3540709"/>
                </a:lnTo>
                <a:lnTo>
                  <a:pt x="3530600" y="3431603"/>
                </a:lnTo>
                <a:close/>
              </a:path>
              <a:path w="4838700" h="3962400">
                <a:moveTo>
                  <a:pt x="3530600" y="3228390"/>
                </a:moveTo>
                <a:lnTo>
                  <a:pt x="3527412" y="3220135"/>
                </a:lnTo>
                <a:lnTo>
                  <a:pt x="3523564" y="3216287"/>
                </a:lnTo>
                <a:lnTo>
                  <a:pt x="3515309" y="3213100"/>
                </a:lnTo>
                <a:lnTo>
                  <a:pt x="0" y="3213100"/>
                </a:lnTo>
                <a:lnTo>
                  <a:pt x="0" y="3352800"/>
                </a:lnTo>
                <a:lnTo>
                  <a:pt x="3515309" y="3352800"/>
                </a:lnTo>
                <a:lnTo>
                  <a:pt x="3523564" y="3349612"/>
                </a:lnTo>
                <a:lnTo>
                  <a:pt x="3527412" y="3345777"/>
                </a:lnTo>
                <a:lnTo>
                  <a:pt x="3530600" y="3337509"/>
                </a:lnTo>
                <a:lnTo>
                  <a:pt x="3530600" y="3228390"/>
                </a:lnTo>
                <a:close/>
              </a:path>
              <a:path w="4838700" h="3962400">
                <a:moveTo>
                  <a:pt x="3911600" y="3634803"/>
                </a:moveTo>
                <a:lnTo>
                  <a:pt x="3908412" y="3626535"/>
                </a:lnTo>
                <a:lnTo>
                  <a:pt x="3904564" y="3622687"/>
                </a:lnTo>
                <a:lnTo>
                  <a:pt x="3896309" y="3619500"/>
                </a:lnTo>
                <a:lnTo>
                  <a:pt x="0" y="3619500"/>
                </a:lnTo>
                <a:lnTo>
                  <a:pt x="0" y="3759200"/>
                </a:lnTo>
                <a:lnTo>
                  <a:pt x="3896309" y="3759200"/>
                </a:lnTo>
                <a:lnTo>
                  <a:pt x="3904564" y="3756012"/>
                </a:lnTo>
                <a:lnTo>
                  <a:pt x="3908412" y="3752177"/>
                </a:lnTo>
                <a:lnTo>
                  <a:pt x="3911600" y="3743909"/>
                </a:lnTo>
                <a:lnTo>
                  <a:pt x="3911600" y="3634803"/>
                </a:lnTo>
                <a:close/>
              </a:path>
              <a:path w="4838700" h="3962400">
                <a:moveTo>
                  <a:pt x="4838370" y="3825900"/>
                </a:moveTo>
                <a:lnTo>
                  <a:pt x="4835220" y="3817670"/>
                </a:lnTo>
                <a:lnTo>
                  <a:pt x="4831029" y="3813479"/>
                </a:lnTo>
                <a:lnTo>
                  <a:pt x="4822012" y="3810000"/>
                </a:lnTo>
                <a:lnTo>
                  <a:pt x="0" y="3810000"/>
                </a:lnTo>
                <a:lnTo>
                  <a:pt x="0" y="3962400"/>
                </a:lnTo>
                <a:lnTo>
                  <a:pt x="4822012" y="3962400"/>
                </a:lnTo>
                <a:lnTo>
                  <a:pt x="4831029" y="3958933"/>
                </a:lnTo>
                <a:lnTo>
                  <a:pt x="4835220" y="3954729"/>
                </a:lnTo>
                <a:lnTo>
                  <a:pt x="4838370" y="3946512"/>
                </a:lnTo>
                <a:lnTo>
                  <a:pt x="4838370" y="382590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8607932" y="4688134"/>
            <a:ext cx="533400" cy="56451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825"/>
              </a:spcBef>
            </a:pPr>
            <a:r>
              <a:rPr dirty="0" sz="1250" spc="30">
                <a:latin typeface="Arial"/>
                <a:cs typeface="Arial"/>
              </a:rPr>
              <a:t>26%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150" spc="-25">
                <a:latin typeface="Arial"/>
                <a:cs typeface="Arial"/>
              </a:rPr>
              <a:t>26%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44434" y="4575719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99630" y="3772501"/>
            <a:ext cx="741045" cy="8229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17%</a:t>
            </a:r>
            <a:endParaRPr sz="125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85"/>
              </a:spcBef>
            </a:pPr>
            <a:r>
              <a:rPr dirty="0" sz="1250" spc="30">
                <a:latin typeface="Arial"/>
                <a:cs typeface="Arial"/>
              </a:rPr>
              <a:t>18%</a:t>
            </a:r>
            <a:endParaRPr sz="125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19%</a:t>
            </a:r>
            <a:endParaRPr sz="125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19%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54838" y="3571689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13%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68631" y="2969277"/>
            <a:ext cx="368300" cy="6223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12%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250" spc="30">
                <a:latin typeface="Arial"/>
                <a:cs typeface="Arial"/>
              </a:rPr>
              <a:t>12%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12%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37645" y="961217"/>
            <a:ext cx="1113155" cy="20275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827405">
              <a:lnSpc>
                <a:spcPct val="100000"/>
              </a:lnSpc>
              <a:spcBef>
                <a:spcPts val="125"/>
              </a:spcBef>
            </a:pPr>
            <a:r>
              <a:rPr dirty="0" sz="1250" spc="55">
                <a:latin typeface="Arial"/>
                <a:cs typeface="Arial"/>
              </a:rPr>
              <a:t>7%</a:t>
            </a:r>
            <a:endParaRPr sz="1250">
              <a:latin typeface="Arial"/>
              <a:cs typeface="Arial"/>
            </a:endParaRPr>
          </a:p>
          <a:p>
            <a:pPr algn="ctr" marR="827405">
              <a:lnSpc>
                <a:spcPct val="100000"/>
              </a:lnSpc>
              <a:spcBef>
                <a:spcPts val="85"/>
              </a:spcBef>
            </a:pPr>
            <a:r>
              <a:rPr dirty="0" sz="1250" spc="55">
                <a:latin typeface="Arial"/>
                <a:cs typeface="Arial"/>
              </a:rPr>
              <a:t>7%</a:t>
            </a:r>
            <a:endParaRPr sz="1250">
              <a:latin typeface="Arial"/>
              <a:cs typeface="Arial"/>
            </a:endParaRPr>
          </a:p>
          <a:p>
            <a:pPr algn="ctr" marR="454659">
              <a:lnSpc>
                <a:spcPct val="100000"/>
              </a:lnSpc>
              <a:spcBef>
                <a:spcPts val="80"/>
              </a:spcBef>
            </a:pPr>
            <a:r>
              <a:rPr dirty="0" sz="1250" spc="55">
                <a:latin typeface="Arial"/>
                <a:cs typeface="Arial"/>
              </a:rPr>
              <a:t>8%</a:t>
            </a:r>
            <a:endParaRPr sz="125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80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80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85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  <a:p>
            <a:pPr algn="ctr" marR="82550">
              <a:lnSpc>
                <a:spcPct val="100000"/>
              </a:lnSpc>
              <a:spcBef>
                <a:spcPts val="80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  <a:p>
            <a:pPr algn="ctr" marL="37211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10%</a:t>
            </a:r>
            <a:endParaRPr sz="1250">
              <a:latin typeface="Arial"/>
              <a:cs typeface="Arial"/>
            </a:endParaRPr>
          </a:p>
          <a:p>
            <a:pPr algn="ctr" marL="37211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10%</a:t>
            </a:r>
            <a:endParaRPr sz="1250">
              <a:latin typeface="Arial"/>
              <a:cs typeface="Arial"/>
            </a:endParaRPr>
          </a:p>
          <a:p>
            <a:pPr algn="ctr" marL="744220">
              <a:lnSpc>
                <a:spcPct val="100000"/>
              </a:lnSpc>
              <a:spcBef>
                <a:spcPts val="80"/>
              </a:spcBef>
            </a:pPr>
            <a:r>
              <a:rPr dirty="0" sz="1250" spc="30">
                <a:latin typeface="Arial"/>
                <a:cs typeface="Arial"/>
              </a:rPr>
              <a:t>11%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311900" y="89103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700" y="0"/>
                </a:moveTo>
                <a:lnTo>
                  <a:pt x="0" y="0"/>
                </a:ln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520243" y="859899"/>
            <a:ext cx="13747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20">
                <a:latin typeface="Arial"/>
                <a:cs typeface="Arial"/>
              </a:rPr>
              <a:t>%</a:t>
            </a:r>
            <a:r>
              <a:rPr dirty="0" sz="1150" spc="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Nonresident</a:t>
            </a:r>
            <a:r>
              <a:rPr dirty="0" sz="1150" spc="2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789575" y="1338964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4" y="0"/>
                </a:moveTo>
                <a:lnTo>
                  <a:pt x="1020096" y="963"/>
                </a:lnTo>
                <a:lnTo>
                  <a:pt x="974724" y="3852"/>
                </a:lnTo>
                <a:lnTo>
                  <a:pt x="929486" y="8669"/>
                </a:lnTo>
                <a:lnTo>
                  <a:pt x="884446" y="15411"/>
                </a:lnTo>
                <a:lnTo>
                  <a:pt x="839673" y="24080"/>
                </a:lnTo>
                <a:lnTo>
                  <a:pt x="795233" y="34676"/>
                </a:lnTo>
                <a:lnTo>
                  <a:pt x="751191" y="47198"/>
                </a:lnTo>
                <a:lnTo>
                  <a:pt x="707615" y="61646"/>
                </a:lnTo>
                <a:lnTo>
                  <a:pt x="664571" y="78021"/>
                </a:lnTo>
                <a:lnTo>
                  <a:pt x="622125" y="96323"/>
                </a:lnTo>
                <a:lnTo>
                  <a:pt x="580345" y="116550"/>
                </a:lnTo>
                <a:lnTo>
                  <a:pt x="539296" y="138705"/>
                </a:lnTo>
                <a:lnTo>
                  <a:pt x="499044" y="162785"/>
                </a:lnTo>
                <a:lnTo>
                  <a:pt x="459658" y="188793"/>
                </a:lnTo>
                <a:lnTo>
                  <a:pt x="421202" y="216726"/>
                </a:lnTo>
                <a:lnTo>
                  <a:pt x="383744" y="246586"/>
                </a:lnTo>
                <a:lnTo>
                  <a:pt x="347350" y="278373"/>
                </a:lnTo>
                <a:lnTo>
                  <a:pt x="312086" y="312086"/>
                </a:lnTo>
                <a:lnTo>
                  <a:pt x="278373" y="347351"/>
                </a:lnTo>
                <a:lnTo>
                  <a:pt x="246586" y="383746"/>
                </a:lnTo>
                <a:lnTo>
                  <a:pt x="216726" y="421205"/>
                </a:lnTo>
                <a:lnTo>
                  <a:pt x="188793" y="459662"/>
                </a:lnTo>
                <a:lnTo>
                  <a:pt x="162785" y="499049"/>
                </a:lnTo>
                <a:lnTo>
                  <a:pt x="138705" y="539301"/>
                </a:lnTo>
                <a:lnTo>
                  <a:pt x="116550" y="580351"/>
                </a:lnTo>
                <a:lnTo>
                  <a:pt x="96323" y="622132"/>
                </a:lnTo>
                <a:lnTo>
                  <a:pt x="78021" y="664578"/>
                </a:lnTo>
                <a:lnTo>
                  <a:pt x="61646" y="707623"/>
                </a:lnTo>
                <a:lnTo>
                  <a:pt x="47198" y="751199"/>
                </a:lnTo>
                <a:lnTo>
                  <a:pt x="34676" y="795241"/>
                </a:lnTo>
                <a:lnTo>
                  <a:pt x="24080" y="839682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2"/>
                </a:lnTo>
                <a:lnTo>
                  <a:pt x="15411" y="1246632"/>
                </a:lnTo>
                <a:lnTo>
                  <a:pt x="24080" y="1291405"/>
                </a:lnTo>
                <a:lnTo>
                  <a:pt x="34676" y="1335845"/>
                </a:lnTo>
                <a:lnTo>
                  <a:pt x="47198" y="1379887"/>
                </a:lnTo>
                <a:lnTo>
                  <a:pt x="61646" y="1423463"/>
                </a:lnTo>
                <a:lnTo>
                  <a:pt x="78021" y="1466507"/>
                </a:lnTo>
                <a:lnTo>
                  <a:pt x="96323" y="1508953"/>
                </a:lnTo>
                <a:lnTo>
                  <a:pt x="116550" y="1550733"/>
                </a:lnTo>
                <a:lnTo>
                  <a:pt x="138705" y="1591783"/>
                </a:lnTo>
                <a:lnTo>
                  <a:pt x="162785" y="1632034"/>
                </a:lnTo>
                <a:lnTo>
                  <a:pt x="188793" y="1671420"/>
                </a:lnTo>
                <a:lnTo>
                  <a:pt x="216726" y="1709876"/>
                </a:lnTo>
                <a:lnTo>
                  <a:pt x="246586" y="1747334"/>
                </a:lnTo>
                <a:lnTo>
                  <a:pt x="278373" y="1783728"/>
                </a:lnTo>
                <a:lnTo>
                  <a:pt x="312086" y="1818992"/>
                </a:lnTo>
                <a:lnTo>
                  <a:pt x="347350" y="1852705"/>
                </a:lnTo>
                <a:lnTo>
                  <a:pt x="383744" y="1884492"/>
                </a:lnTo>
                <a:lnTo>
                  <a:pt x="421202" y="1914352"/>
                </a:lnTo>
                <a:lnTo>
                  <a:pt x="459658" y="1942285"/>
                </a:lnTo>
                <a:lnTo>
                  <a:pt x="499044" y="1968293"/>
                </a:lnTo>
                <a:lnTo>
                  <a:pt x="539296" y="1992373"/>
                </a:lnTo>
                <a:lnTo>
                  <a:pt x="580345" y="2014528"/>
                </a:lnTo>
                <a:lnTo>
                  <a:pt x="622125" y="2034756"/>
                </a:lnTo>
                <a:lnTo>
                  <a:pt x="664571" y="2053057"/>
                </a:lnTo>
                <a:lnTo>
                  <a:pt x="707615" y="2069432"/>
                </a:lnTo>
                <a:lnTo>
                  <a:pt x="751191" y="2083880"/>
                </a:lnTo>
                <a:lnTo>
                  <a:pt x="795233" y="2096402"/>
                </a:lnTo>
                <a:lnTo>
                  <a:pt x="839673" y="2106998"/>
                </a:lnTo>
                <a:lnTo>
                  <a:pt x="884446" y="2115667"/>
                </a:lnTo>
                <a:lnTo>
                  <a:pt x="929486" y="2122409"/>
                </a:lnTo>
                <a:lnTo>
                  <a:pt x="974724" y="2127226"/>
                </a:lnTo>
                <a:lnTo>
                  <a:pt x="1020096" y="2130115"/>
                </a:lnTo>
                <a:lnTo>
                  <a:pt x="1065534" y="2131079"/>
                </a:lnTo>
                <a:lnTo>
                  <a:pt x="1110973" y="2130115"/>
                </a:lnTo>
                <a:lnTo>
                  <a:pt x="1156344" y="2127226"/>
                </a:lnTo>
                <a:lnTo>
                  <a:pt x="1201583" y="2122409"/>
                </a:lnTo>
                <a:lnTo>
                  <a:pt x="1246623" y="2115667"/>
                </a:lnTo>
                <a:lnTo>
                  <a:pt x="1291396" y="2106998"/>
                </a:lnTo>
                <a:lnTo>
                  <a:pt x="1335837" y="2096402"/>
                </a:lnTo>
                <a:lnTo>
                  <a:pt x="1379879" y="2083880"/>
                </a:lnTo>
                <a:lnTo>
                  <a:pt x="1423455" y="2069432"/>
                </a:lnTo>
                <a:lnTo>
                  <a:pt x="1466500" y="2053057"/>
                </a:lnTo>
                <a:lnTo>
                  <a:pt x="1508946" y="2034756"/>
                </a:lnTo>
                <a:lnTo>
                  <a:pt x="1550727" y="2014528"/>
                </a:lnTo>
                <a:lnTo>
                  <a:pt x="1591777" y="1992373"/>
                </a:lnTo>
                <a:lnTo>
                  <a:pt x="1632029" y="1968293"/>
                </a:lnTo>
                <a:lnTo>
                  <a:pt x="1671416" y="1942285"/>
                </a:lnTo>
                <a:lnTo>
                  <a:pt x="1709873" y="1914352"/>
                </a:lnTo>
                <a:lnTo>
                  <a:pt x="1747332" y="1884492"/>
                </a:lnTo>
                <a:lnTo>
                  <a:pt x="1783727" y="1852705"/>
                </a:lnTo>
                <a:lnTo>
                  <a:pt x="1818992" y="1818992"/>
                </a:lnTo>
                <a:lnTo>
                  <a:pt x="1852705" y="1783728"/>
                </a:lnTo>
                <a:lnTo>
                  <a:pt x="1884492" y="1747334"/>
                </a:lnTo>
                <a:lnTo>
                  <a:pt x="1914352" y="1709876"/>
                </a:lnTo>
                <a:lnTo>
                  <a:pt x="1942285" y="1671420"/>
                </a:lnTo>
                <a:lnTo>
                  <a:pt x="1968293" y="1632034"/>
                </a:lnTo>
                <a:lnTo>
                  <a:pt x="1992373" y="1591783"/>
                </a:lnTo>
                <a:lnTo>
                  <a:pt x="2014528" y="1550733"/>
                </a:lnTo>
                <a:lnTo>
                  <a:pt x="2034756" y="1508953"/>
                </a:lnTo>
                <a:lnTo>
                  <a:pt x="2053057" y="1466507"/>
                </a:lnTo>
                <a:lnTo>
                  <a:pt x="2069432" y="1423463"/>
                </a:lnTo>
                <a:lnTo>
                  <a:pt x="2083880" y="1379887"/>
                </a:lnTo>
                <a:lnTo>
                  <a:pt x="2096402" y="1335845"/>
                </a:lnTo>
                <a:lnTo>
                  <a:pt x="2106998" y="1291405"/>
                </a:lnTo>
                <a:lnTo>
                  <a:pt x="2115667" y="1246632"/>
                </a:lnTo>
                <a:lnTo>
                  <a:pt x="2122409" y="1201592"/>
                </a:lnTo>
                <a:lnTo>
                  <a:pt x="2127226" y="1156354"/>
                </a:lnTo>
                <a:lnTo>
                  <a:pt x="2130115" y="1110982"/>
                </a:lnTo>
                <a:lnTo>
                  <a:pt x="2131079" y="1065544"/>
                </a:lnTo>
                <a:lnTo>
                  <a:pt x="2130115" y="1020106"/>
                </a:lnTo>
                <a:lnTo>
                  <a:pt x="2127226" y="974734"/>
                </a:lnTo>
                <a:lnTo>
                  <a:pt x="2122409" y="929495"/>
                </a:lnTo>
                <a:lnTo>
                  <a:pt x="2115667" y="884456"/>
                </a:lnTo>
                <a:lnTo>
                  <a:pt x="2106998" y="839682"/>
                </a:lnTo>
                <a:lnTo>
                  <a:pt x="2096402" y="795241"/>
                </a:lnTo>
                <a:lnTo>
                  <a:pt x="2083880" y="751199"/>
                </a:lnTo>
                <a:lnTo>
                  <a:pt x="2069432" y="707623"/>
                </a:lnTo>
                <a:lnTo>
                  <a:pt x="2053057" y="664578"/>
                </a:lnTo>
                <a:lnTo>
                  <a:pt x="2034756" y="622132"/>
                </a:lnTo>
                <a:lnTo>
                  <a:pt x="2014528" y="580351"/>
                </a:lnTo>
                <a:lnTo>
                  <a:pt x="1992373" y="539301"/>
                </a:lnTo>
                <a:lnTo>
                  <a:pt x="1968293" y="499049"/>
                </a:lnTo>
                <a:lnTo>
                  <a:pt x="1942285" y="459662"/>
                </a:lnTo>
                <a:lnTo>
                  <a:pt x="1914352" y="421205"/>
                </a:lnTo>
                <a:lnTo>
                  <a:pt x="1884492" y="383746"/>
                </a:lnTo>
                <a:lnTo>
                  <a:pt x="1852705" y="347351"/>
                </a:lnTo>
                <a:lnTo>
                  <a:pt x="1818992" y="312086"/>
                </a:lnTo>
                <a:lnTo>
                  <a:pt x="1783727" y="278373"/>
                </a:lnTo>
                <a:lnTo>
                  <a:pt x="1747332" y="246586"/>
                </a:lnTo>
                <a:lnTo>
                  <a:pt x="1709873" y="216726"/>
                </a:lnTo>
                <a:lnTo>
                  <a:pt x="1671416" y="188793"/>
                </a:lnTo>
                <a:lnTo>
                  <a:pt x="1632029" y="162785"/>
                </a:lnTo>
                <a:lnTo>
                  <a:pt x="1591777" y="138705"/>
                </a:lnTo>
                <a:lnTo>
                  <a:pt x="1550727" y="116550"/>
                </a:lnTo>
                <a:lnTo>
                  <a:pt x="1508946" y="96323"/>
                </a:lnTo>
                <a:lnTo>
                  <a:pt x="1466500" y="78021"/>
                </a:lnTo>
                <a:lnTo>
                  <a:pt x="1423455" y="61646"/>
                </a:lnTo>
                <a:lnTo>
                  <a:pt x="1379879" y="47198"/>
                </a:lnTo>
                <a:lnTo>
                  <a:pt x="1335837" y="34676"/>
                </a:lnTo>
                <a:lnTo>
                  <a:pt x="1291396" y="24080"/>
                </a:lnTo>
                <a:lnTo>
                  <a:pt x="1246623" y="15411"/>
                </a:lnTo>
                <a:lnTo>
                  <a:pt x="1201583" y="8669"/>
                </a:lnTo>
                <a:lnTo>
                  <a:pt x="1156344" y="3852"/>
                </a:lnTo>
                <a:lnTo>
                  <a:pt x="1110973" y="963"/>
                </a:lnTo>
                <a:lnTo>
                  <a:pt x="1065534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7356652" y="1606359"/>
            <a:ext cx="99695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70" b="1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36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93381" y="2112340"/>
            <a:ext cx="132397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01077" y="2369654"/>
            <a:ext cx="110807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r>
              <a:rPr dirty="0" sz="21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13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14082" y="2628836"/>
            <a:ext cx="1682114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-35" b="1">
                <a:solidFill>
                  <a:srgbClr val="FFFFFF"/>
                </a:solidFill>
                <a:latin typeface="Arial"/>
                <a:cs typeface="Arial"/>
              </a:rPr>
              <a:t>Nonresidents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71" y="1721662"/>
            <a:ext cx="9802495" cy="245745"/>
          </a:xfrm>
          <a:custGeom>
            <a:avLst/>
            <a:gdLst/>
            <a:ahLst/>
            <a:cxnLst/>
            <a:rect l="l" t="t" r="r" b="b"/>
            <a:pathLst>
              <a:path w="9802495" h="245744">
                <a:moveTo>
                  <a:pt x="0" y="0"/>
                </a:moveTo>
                <a:lnTo>
                  <a:pt x="0" y="245617"/>
                </a:lnTo>
                <a:lnTo>
                  <a:pt x="9802368" y="245617"/>
                </a:lnTo>
                <a:lnTo>
                  <a:pt x="9802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AF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571" y="1156779"/>
            <a:ext cx="9802495" cy="3837304"/>
            <a:chOff x="4571" y="1156779"/>
            <a:chExt cx="9802495" cy="3837304"/>
          </a:xfrm>
        </p:grpSpPr>
        <p:sp>
          <p:nvSpPr>
            <p:cNvPr id="4" name="object 4" descr=""/>
            <p:cNvSpPr/>
            <p:nvPr/>
          </p:nvSpPr>
          <p:spPr>
            <a:xfrm>
              <a:off x="4571" y="3624275"/>
              <a:ext cx="9802495" cy="245745"/>
            </a:xfrm>
            <a:custGeom>
              <a:avLst/>
              <a:gdLst/>
              <a:ahLst/>
              <a:cxnLst/>
              <a:rect l="l" t="t" r="r" b="b"/>
              <a:pathLst>
                <a:path w="9802495" h="245745">
                  <a:moveTo>
                    <a:pt x="0" y="0"/>
                  </a:moveTo>
                  <a:lnTo>
                    <a:pt x="0" y="245618"/>
                  </a:lnTo>
                  <a:lnTo>
                    <a:pt x="9802368" y="245618"/>
                  </a:lnTo>
                  <a:lnTo>
                    <a:pt x="9802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A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57548" y="1157731"/>
              <a:ext cx="5511800" cy="3835400"/>
            </a:xfrm>
            <a:custGeom>
              <a:avLst/>
              <a:gdLst/>
              <a:ahLst/>
              <a:cxnLst/>
              <a:rect l="l" t="t" r="r" b="b"/>
              <a:pathLst>
                <a:path w="5511800" h="3835400">
                  <a:moveTo>
                    <a:pt x="0" y="0"/>
                  </a:moveTo>
                  <a:lnTo>
                    <a:pt x="0" y="3835400"/>
                  </a:lnTo>
                </a:path>
                <a:path w="5511800" h="3835400">
                  <a:moveTo>
                    <a:pt x="1384303" y="0"/>
                  </a:moveTo>
                  <a:lnTo>
                    <a:pt x="1384303" y="3835400"/>
                  </a:lnTo>
                </a:path>
                <a:path w="5511800" h="3835400">
                  <a:moveTo>
                    <a:pt x="2755910" y="0"/>
                  </a:moveTo>
                  <a:lnTo>
                    <a:pt x="2755910" y="3835400"/>
                  </a:lnTo>
                </a:path>
                <a:path w="5511800" h="3835400">
                  <a:moveTo>
                    <a:pt x="4140188" y="0"/>
                  </a:moveTo>
                  <a:lnTo>
                    <a:pt x="4140188" y="3835400"/>
                  </a:lnTo>
                </a:path>
                <a:path w="5511800" h="3835400">
                  <a:moveTo>
                    <a:pt x="5511805" y="0"/>
                  </a:moveTo>
                  <a:lnTo>
                    <a:pt x="5511805" y="3835400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2740" y="344500"/>
            <a:ext cx="6609080" cy="4730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Highest</a:t>
            </a:r>
            <a:r>
              <a:rPr dirty="0" spc="-50"/>
              <a:t> </a:t>
            </a:r>
            <a:r>
              <a:rPr dirty="0"/>
              <a:t>Nonresident</a:t>
            </a:r>
            <a:r>
              <a:rPr dirty="0" spc="-45"/>
              <a:t> Conversion </a:t>
            </a:r>
            <a:r>
              <a:rPr dirty="0" spc="-20"/>
              <a:t>Rate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47050" y="1130750"/>
            <a:ext cx="1510030" cy="601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289560" marR="5080" indent="-277495">
              <a:lnSpc>
                <a:spcPct val="109600"/>
              </a:lnSpc>
              <a:spcBef>
                <a:spcPts val="95"/>
              </a:spcBef>
            </a:pPr>
            <a:r>
              <a:rPr dirty="0" sz="1150">
                <a:latin typeface="Arial"/>
                <a:cs typeface="Arial"/>
              </a:rPr>
              <a:t>Finance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10">
                <a:latin typeface="Arial"/>
                <a:cs typeface="Arial"/>
              </a:rPr>
              <a:t> Insurance </a:t>
            </a:r>
            <a:r>
              <a:rPr dirty="0" sz="1150">
                <a:latin typeface="Arial"/>
                <a:cs typeface="Arial"/>
              </a:rPr>
              <a:t>Local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Government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1150">
                <a:latin typeface="Arial"/>
                <a:cs typeface="Arial"/>
              </a:rPr>
              <a:t>Retail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Trade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4458" y="1706797"/>
            <a:ext cx="2212975" cy="4095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9"/>
              </a:spcBef>
            </a:pPr>
            <a:r>
              <a:rPr dirty="0" sz="1150">
                <a:latin typeface="Arial"/>
                <a:cs typeface="Arial"/>
              </a:rPr>
              <a:t>Healthcare and Social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Assistance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latin typeface="Arial"/>
                <a:cs typeface="Arial"/>
              </a:rPr>
              <a:t>State </a:t>
            </a:r>
            <a:r>
              <a:rPr dirty="0" sz="1150" spc="-10">
                <a:latin typeface="Arial"/>
                <a:cs typeface="Arial"/>
              </a:rPr>
              <a:t>Government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800" y="2090807"/>
            <a:ext cx="3049270" cy="15621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9"/>
              </a:spcBef>
            </a:pPr>
            <a:r>
              <a:rPr dirty="0" sz="1150">
                <a:latin typeface="Arial"/>
                <a:cs typeface="Arial"/>
              </a:rPr>
              <a:t>Wholesale</a:t>
            </a:r>
            <a:r>
              <a:rPr dirty="0" sz="1150" spc="-5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Trade</a:t>
            </a:r>
            <a:endParaRPr sz="1150">
              <a:latin typeface="Arial"/>
              <a:cs typeface="Arial"/>
            </a:endParaRPr>
          </a:p>
          <a:p>
            <a:pPr algn="r" marL="707390" marR="5080" indent="1847850">
              <a:lnSpc>
                <a:spcPct val="109600"/>
              </a:lnSpc>
            </a:pPr>
            <a:r>
              <a:rPr dirty="0" sz="1150" spc="-10">
                <a:latin typeface="Arial"/>
                <a:cs typeface="Arial"/>
              </a:rPr>
              <a:t>Utilities </a:t>
            </a:r>
            <a:r>
              <a:rPr dirty="0" sz="1150">
                <a:latin typeface="Arial"/>
                <a:cs typeface="Arial"/>
              </a:rPr>
              <a:t>Real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Estate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Rental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Leasing</a:t>
            </a:r>
            <a:endParaRPr sz="1150">
              <a:latin typeface="Arial"/>
              <a:cs typeface="Arial"/>
            </a:endParaRPr>
          </a:p>
          <a:p>
            <a:pPr algn="r" marL="12700" marR="5080" indent="2279650">
              <a:lnSpc>
                <a:spcPct val="109600"/>
              </a:lnSpc>
            </a:pPr>
            <a:r>
              <a:rPr dirty="0" sz="1150" spc="-10">
                <a:latin typeface="Arial"/>
                <a:cs typeface="Arial"/>
              </a:rPr>
              <a:t>Information </a:t>
            </a:r>
            <a:r>
              <a:rPr dirty="0" sz="1150">
                <a:latin typeface="Arial"/>
                <a:cs typeface="Arial"/>
              </a:rPr>
              <a:t>Admin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Support/Waste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Mgmt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Remediation </a:t>
            </a:r>
            <a:r>
              <a:rPr dirty="0" sz="1150">
                <a:latin typeface="Arial"/>
                <a:cs typeface="Arial"/>
              </a:rPr>
              <a:t>Professional,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Scientific,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Technical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Svcs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1150">
                <a:latin typeface="Arial"/>
                <a:cs typeface="Arial"/>
              </a:rPr>
              <a:t>Educational</a:t>
            </a:r>
            <a:r>
              <a:rPr dirty="0" sz="1150" spc="5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Services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latin typeface="Arial"/>
                <a:cs typeface="Arial"/>
              </a:rPr>
              <a:t>Construction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22220" y="3643142"/>
            <a:ext cx="103505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Alaska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Average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4873" y="3818972"/>
            <a:ext cx="293243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558800">
              <a:lnSpc>
                <a:spcPct val="109600"/>
              </a:lnSpc>
              <a:spcBef>
                <a:spcPts val="95"/>
              </a:spcBef>
            </a:pPr>
            <a:r>
              <a:rPr dirty="0" sz="1150">
                <a:latin typeface="Arial"/>
                <a:cs typeface="Arial"/>
              </a:rPr>
              <a:t>Accommodation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Food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Services </a:t>
            </a:r>
            <a:r>
              <a:rPr dirty="0" sz="1150">
                <a:latin typeface="Arial"/>
                <a:cs typeface="Arial"/>
              </a:rPr>
              <a:t>Arts,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Entertainment,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Recreation </a:t>
            </a:r>
            <a:r>
              <a:rPr dirty="0" sz="1150">
                <a:latin typeface="Arial"/>
                <a:cs typeface="Arial"/>
              </a:rPr>
              <a:t>Transportation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Warehousing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Information </a:t>
            </a:r>
            <a:r>
              <a:rPr dirty="0" sz="1150">
                <a:latin typeface="Arial"/>
                <a:cs typeface="Arial"/>
              </a:rPr>
              <a:t>Agriculture,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Forestry,</a:t>
            </a:r>
            <a:r>
              <a:rPr dirty="0" sz="1150">
                <a:latin typeface="Arial"/>
                <a:cs typeface="Arial"/>
              </a:rPr>
              <a:t> Fishing,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Hunting </a:t>
            </a:r>
            <a:r>
              <a:rPr dirty="0" sz="1150">
                <a:latin typeface="Arial"/>
                <a:cs typeface="Arial"/>
              </a:rPr>
              <a:t>Mining,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Quarrying,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Oil/Gas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Extraction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latin typeface="Arial"/>
                <a:cs typeface="Arial"/>
              </a:rPr>
              <a:t>Manufacturing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31070" y="5051122"/>
            <a:ext cx="254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latin typeface="Arial"/>
                <a:cs typeface="Arial"/>
              </a:rPr>
              <a:t>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49368" y="5051122"/>
            <a:ext cx="3759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7.5%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49137" y="5051122"/>
            <a:ext cx="3352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15%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67435" y="5051122"/>
            <a:ext cx="4572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22.5%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07932" y="5051122"/>
            <a:ext cx="3352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5">
                <a:latin typeface="Arial"/>
                <a:cs typeface="Arial"/>
              </a:rPr>
              <a:t>30%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263900" y="1183131"/>
            <a:ext cx="5511800" cy="3784600"/>
          </a:xfrm>
          <a:custGeom>
            <a:avLst/>
            <a:gdLst/>
            <a:ahLst/>
            <a:cxnLst/>
            <a:rect l="l" t="t" r="r" b="b"/>
            <a:pathLst>
              <a:path w="5511800" h="3784600">
                <a:moveTo>
                  <a:pt x="533400" y="3660203"/>
                </a:moveTo>
                <a:lnTo>
                  <a:pt x="530212" y="3651935"/>
                </a:lnTo>
                <a:lnTo>
                  <a:pt x="526364" y="3648087"/>
                </a:lnTo>
                <a:lnTo>
                  <a:pt x="518109" y="3644900"/>
                </a:lnTo>
                <a:lnTo>
                  <a:pt x="0" y="3644900"/>
                </a:lnTo>
                <a:lnTo>
                  <a:pt x="0" y="3784600"/>
                </a:lnTo>
                <a:lnTo>
                  <a:pt x="518109" y="3784600"/>
                </a:lnTo>
                <a:lnTo>
                  <a:pt x="526364" y="3781412"/>
                </a:lnTo>
                <a:lnTo>
                  <a:pt x="530212" y="3777577"/>
                </a:lnTo>
                <a:lnTo>
                  <a:pt x="533400" y="3769309"/>
                </a:lnTo>
                <a:lnTo>
                  <a:pt x="533400" y="3660203"/>
                </a:lnTo>
                <a:close/>
              </a:path>
              <a:path w="5511800" h="3784600">
                <a:moveTo>
                  <a:pt x="889000" y="3469703"/>
                </a:moveTo>
                <a:lnTo>
                  <a:pt x="885812" y="3461435"/>
                </a:lnTo>
                <a:lnTo>
                  <a:pt x="881964" y="3457587"/>
                </a:lnTo>
                <a:lnTo>
                  <a:pt x="873709" y="3454400"/>
                </a:lnTo>
                <a:lnTo>
                  <a:pt x="0" y="3454400"/>
                </a:lnTo>
                <a:lnTo>
                  <a:pt x="0" y="3594100"/>
                </a:lnTo>
                <a:lnTo>
                  <a:pt x="873709" y="3594100"/>
                </a:lnTo>
                <a:lnTo>
                  <a:pt x="881964" y="3590912"/>
                </a:lnTo>
                <a:lnTo>
                  <a:pt x="885812" y="3587077"/>
                </a:lnTo>
                <a:lnTo>
                  <a:pt x="889000" y="3578809"/>
                </a:lnTo>
                <a:lnTo>
                  <a:pt x="889000" y="3469703"/>
                </a:lnTo>
                <a:close/>
              </a:path>
              <a:path w="5511800" h="3784600">
                <a:moveTo>
                  <a:pt x="1574800" y="3279203"/>
                </a:moveTo>
                <a:lnTo>
                  <a:pt x="1571612" y="3270935"/>
                </a:lnTo>
                <a:lnTo>
                  <a:pt x="1567764" y="3267087"/>
                </a:lnTo>
                <a:lnTo>
                  <a:pt x="1559509" y="3263900"/>
                </a:lnTo>
                <a:lnTo>
                  <a:pt x="0" y="3263900"/>
                </a:lnTo>
                <a:lnTo>
                  <a:pt x="0" y="3403600"/>
                </a:lnTo>
                <a:lnTo>
                  <a:pt x="1559509" y="3403600"/>
                </a:lnTo>
                <a:lnTo>
                  <a:pt x="1567764" y="3400412"/>
                </a:lnTo>
                <a:lnTo>
                  <a:pt x="1571612" y="3396577"/>
                </a:lnTo>
                <a:lnTo>
                  <a:pt x="1574800" y="3388309"/>
                </a:lnTo>
                <a:lnTo>
                  <a:pt x="1574800" y="3279203"/>
                </a:lnTo>
                <a:close/>
              </a:path>
              <a:path w="5511800" h="3784600">
                <a:moveTo>
                  <a:pt x="1651000" y="3087306"/>
                </a:moveTo>
                <a:lnTo>
                  <a:pt x="1648104" y="3079800"/>
                </a:lnTo>
                <a:lnTo>
                  <a:pt x="1644611" y="3076308"/>
                </a:lnTo>
                <a:lnTo>
                  <a:pt x="1637093" y="3073400"/>
                </a:lnTo>
                <a:lnTo>
                  <a:pt x="0" y="3073400"/>
                </a:lnTo>
                <a:lnTo>
                  <a:pt x="0" y="3200400"/>
                </a:lnTo>
                <a:lnTo>
                  <a:pt x="1637093" y="3200400"/>
                </a:lnTo>
                <a:lnTo>
                  <a:pt x="1644611" y="3197504"/>
                </a:lnTo>
                <a:lnTo>
                  <a:pt x="1648104" y="3194012"/>
                </a:lnTo>
                <a:lnTo>
                  <a:pt x="1651000" y="3186506"/>
                </a:lnTo>
                <a:lnTo>
                  <a:pt x="1651000" y="3087306"/>
                </a:lnTo>
                <a:close/>
              </a:path>
              <a:path w="5511800" h="3784600">
                <a:moveTo>
                  <a:pt x="1828800" y="2896806"/>
                </a:moveTo>
                <a:lnTo>
                  <a:pt x="1825904" y="2889288"/>
                </a:lnTo>
                <a:lnTo>
                  <a:pt x="1822411" y="2885795"/>
                </a:lnTo>
                <a:lnTo>
                  <a:pt x="1814893" y="2882900"/>
                </a:lnTo>
                <a:lnTo>
                  <a:pt x="0" y="2882900"/>
                </a:lnTo>
                <a:lnTo>
                  <a:pt x="0" y="3009900"/>
                </a:lnTo>
                <a:lnTo>
                  <a:pt x="1814893" y="3009900"/>
                </a:lnTo>
                <a:lnTo>
                  <a:pt x="1822411" y="3007004"/>
                </a:lnTo>
                <a:lnTo>
                  <a:pt x="1825904" y="3003512"/>
                </a:lnTo>
                <a:lnTo>
                  <a:pt x="1828800" y="2995993"/>
                </a:lnTo>
                <a:lnTo>
                  <a:pt x="1828800" y="2896806"/>
                </a:lnTo>
                <a:close/>
              </a:path>
              <a:path w="5511800" h="3784600">
                <a:moveTo>
                  <a:pt x="2362200" y="2706306"/>
                </a:moveTo>
                <a:lnTo>
                  <a:pt x="2359304" y="2698788"/>
                </a:lnTo>
                <a:lnTo>
                  <a:pt x="2355812" y="2695308"/>
                </a:lnTo>
                <a:lnTo>
                  <a:pt x="2348293" y="2692400"/>
                </a:lnTo>
                <a:lnTo>
                  <a:pt x="0" y="2692400"/>
                </a:lnTo>
                <a:lnTo>
                  <a:pt x="0" y="2819400"/>
                </a:lnTo>
                <a:lnTo>
                  <a:pt x="2348293" y="2819400"/>
                </a:lnTo>
                <a:lnTo>
                  <a:pt x="2355812" y="2816504"/>
                </a:lnTo>
                <a:lnTo>
                  <a:pt x="2359304" y="2813012"/>
                </a:lnTo>
                <a:lnTo>
                  <a:pt x="2362200" y="2805493"/>
                </a:lnTo>
                <a:lnTo>
                  <a:pt x="2362200" y="2706306"/>
                </a:lnTo>
                <a:close/>
              </a:path>
              <a:path w="5511800" h="3784600">
                <a:moveTo>
                  <a:pt x="2476500" y="2504490"/>
                </a:moveTo>
                <a:lnTo>
                  <a:pt x="2473312" y="2496235"/>
                </a:lnTo>
                <a:lnTo>
                  <a:pt x="2469464" y="2492387"/>
                </a:lnTo>
                <a:lnTo>
                  <a:pt x="2461209" y="2489200"/>
                </a:lnTo>
                <a:lnTo>
                  <a:pt x="0" y="2489200"/>
                </a:lnTo>
                <a:lnTo>
                  <a:pt x="0" y="2628900"/>
                </a:lnTo>
                <a:lnTo>
                  <a:pt x="2461209" y="2628900"/>
                </a:lnTo>
                <a:lnTo>
                  <a:pt x="2469464" y="2625712"/>
                </a:lnTo>
                <a:lnTo>
                  <a:pt x="2473312" y="2621864"/>
                </a:lnTo>
                <a:lnTo>
                  <a:pt x="2476500" y="2613609"/>
                </a:lnTo>
                <a:lnTo>
                  <a:pt x="2476500" y="2504490"/>
                </a:lnTo>
                <a:close/>
              </a:path>
              <a:path w="5511800" h="3784600">
                <a:moveTo>
                  <a:pt x="2603500" y="2313990"/>
                </a:moveTo>
                <a:lnTo>
                  <a:pt x="2600312" y="2305735"/>
                </a:lnTo>
                <a:lnTo>
                  <a:pt x="2596464" y="2301887"/>
                </a:lnTo>
                <a:lnTo>
                  <a:pt x="2588209" y="2298700"/>
                </a:lnTo>
                <a:lnTo>
                  <a:pt x="0" y="2298700"/>
                </a:lnTo>
                <a:lnTo>
                  <a:pt x="0" y="2438400"/>
                </a:lnTo>
                <a:lnTo>
                  <a:pt x="2588209" y="2438400"/>
                </a:lnTo>
                <a:lnTo>
                  <a:pt x="2596464" y="2435212"/>
                </a:lnTo>
                <a:lnTo>
                  <a:pt x="2600312" y="2431364"/>
                </a:lnTo>
                <a:lnTo>
                  <a:pt x="2603500" y="2423109"/>
                </a:lnTo>
                <a:lnTo>
                  <a:pt x="2603500" y="2313990"/>
                </a:lnTo>
                <a:close/>
              </a:path>
              <a:path w="5511800" h="3784600">
                <a:moveTo>
                  <a:pt x="2667000" y="2123490"/>
                </a:moveTo>
                <a:lnTo>
                  <a:pt x="2663812" y="2115235"/>
                </a:lnTo>
                <a:lnTo>
                  <a:pt x="2659964" y="2111387"/>
                </a:lnTo>
                <a:lnTo>
                  <a:pt x="2651709" y="2108200"/>
                </a:lnTo>
                <a:lnTo>
                  <a:pt x="0" y="2108200"/>
                </a:lnTo>
                <a:lnTo>
                  <a:pt x="0" y="2247900"/>
                </a:lnTo>
                <a:lnTo>
                  <a:pt x="2651709" y="2247900"/>
                </a:lnTo>
                <a:lnTo>
                  <a:pt x="2659964" y="2244712"/>
                </a:lnTo>
                <a:lnTo>
                  <a:pt x="2663812" y="2240864"/>
                </a:lnTo>
                <a:lnTo>
                  <a:pt x="2667000" y="2232609"/>
                </a:lnTo>
                <a:lnTo>
                  <a:pt x="2667000" y="2123490"/>
                </a:lnTo>
                <a:close/>
              </a:path>
              <a:path w="5511800" h="3784600">
                <a:moveTo>
                  <a:pt x="2692400" y="1932990"/>
                </a:moveTo>
                <a:lnTo>
                  <a:pt x="2689212" y="1924735"/>
                </a:lnTo>
                <a:lnTo>
                  <a:pt x="2685364" y="1920887"/>
                </a:lnTo>
                <a:lnTo>
                  <a:pt x="2677109" y="1917700"/>
                </a:lnTo>
                <a:lnTo>
                  <a:pt x="0" y="1917700"/>
                </a:lnTo>
                <a:lnTo>
                  <a:pt x="0" y="2057400"/>
                </a:lnTo>
                <a:lnTo>
                  <a:pt x="2677109" y="2057400"/>
                </a:lnTo>
                <a:lnTo>
                  <a:pt x="2685364" y="2054212"/>
                </a:lnTo>
                <a:lnTo>
                  <a:pt x="2689212" y="2050364"/>
                </a:lnTo>
                <a:lnTo>
                  <a:pt x="2692400" y="2042109"/>
                </a:lnTo>
                <a:lnTo>
                  <a:pt x="2692400" y="1932990"/>
                </a:lnTo>
                <a:close/>
              </a:path>
              <a:path w="5511800" h="3784600">
                <a:moveTo>
                  <a:pt x="2794000" y="1742490"/>
                </a:moveTo>
                <a:lnTo>
                  <a:pt x="2790812" y="1734235"/>
                </a:lnTo>
                <a:lnTo>
                  <a:pt x="2786964" y="1730387"/>
                </a:lnTo>
                <a:lnTo>
                  <a:pt x="2778709" y="1727200"/>
                </a:lnTo>
                <a:lnTo>
                  <a:pt x="0" y="1727200"/>
                </a:lnTo>
                <a:lnTo>
                  <a:pt x="0" y="1866900"/>
                </a:lnTo>
                <a:lnTo>
                  <a:pt x="2778709" y="1866900"/>
                </a:lnTo>
                <a:lnTo>
                  <a:pt x="2786964" y="1863712"/>
                </a:lnTo>
                <a:lnTo>
                  <a:pt x="2790812" y="1859864"/>
                </a:lnTo>
                <a:lnTo>
                  <a:pt x="2794000" y="1851609"/>
                </a:lnTo>
                <a:lnTo>
                  <a:pt x="2794000" y="1742490"/>
                </a:lnTo>
                <a:close/>
              </a:path>
              <a:path w="5511800" h="3784600">
                <a:moveTo>
                  <a:pt x="3454400" y="1551990"/>
                </a:moveTo>
                <a:lnTo>
                  <a:pt x="3451212" y="1543735"/>
                </a:lnTo>
                <a:lnTo>
                  <a:pt x="3447364" y="1539887"/>
                </a:lnTo>
                <a:lnTo>
                  <a:pt x="3439109" y="1536700"/>
                </a:lnTo>
                <a:lnTo>
                  <a:pt x="0" y="1536700"/>
                </a:lnTo>
                <a:lnTo>
                  <a:pt x="0" y="1676400"/>
                </a:lnTo>
                <a:lnTo>
                  <a:pt x="3439109" y="1676400"/>
                </a:lnTo>
                <a:lnTo>
                  <a:pt x="3447364" y="1673212"/>
                </a:lnTo>
                <a:lnTo>
                  <a:pt x="3451212" y="1669364"/>
                </a:lnTo>
                <a:lnTo>
                  <a:pt x="3454400" y="1661109"/>
                </a:lnTo>
                <a:lnTo>
                  <a:pt x="3454400" y="1551990"/>
                </a:lnTo>
                <a:close/>
              </a:path>
              <a:path w="5511800" h="3784600">
                <a:moveTo>
                  <a:pt x="3454400" y="1361490"/>
                </a:moveTo>
                <a:lnTo>
                  <a:pt x="3451212" y="1353235"/>
                </a:lnTo>
                <a:lnTo>
                  <a:pt x="3447364" y="1349387"/>
                </a:lnTo>
                <a:lnTo>
                  <a:pt x="3439109" y="1346200"/>
                </a:lnTo>
                <a:lnTo>
                  <a:pt x="0" y="1346200"/>
                </a:lnTo>
                <a:lnTo>
                  <a:pt x="0" y="1485900"/>
                </a:lnTo>
                <a:lnTo>
                  <a:pt x="3439109" y="1485900"/>
                </a:lnTo>
                <a:lnTo>
                  <a:pt x="3447364" y="1482712"/>
                </a:lnTo>
                <a:lnTo>
                  <a:pt x="3451212" y="1478864"/>
                </a:lnTo>
                <a:lnTo>
                  <a:pt x="3454400" y="1470609"/>
                </a:lnTo>
                <a:lnTo>
                  <a:pt x="3454400" y="1361490"/>
                </a:lnTo>
                <a:close/>
              </a:path>
              <a:path w="5511800" h="3784600">
                <a:moveTo>
                  <a:pt x="3860800" y="1170990"/>
                </a:moveTo>
                <a:lnTo>
                  <a:pt x="3857612" y="1162735"/>
                </a:lnTo>
                <a:lnTo>
                  <a:pt x="3853764" y="1158887"/>
                </a:lnTo>
                <a:lnTo>
                  <a:pt x="3845509" y="1155700"/>
                </a:lnTo>
                <a:lnTo>
                  <a:pt x="0" y="1155700"/>
                </a:lnTo>
                <a:lnTo>
                  <a:pt x="0" y="1295400"/>
                </a:lnTo>
                <a:lnTo>
                  <a:pt x="3845509" y="1295400"/>
                </a:lnTo>
                <a:lnTo>
                  <a:pt x="3853764" y="1292212"/>
                </a:lnTo>
                <a:lnTo>
                  <a:pt x="3857612" y="1288364"/>
                </a:lnTo>
                <a:lnTo>
                  <a:pt x="3860800" y="1280109"/>
                </a:lnTo>
                <a:lnTo>
                  <a:pt x="3860800" y="1170990"/>
                </a:lnTo>
                <a:close/>
              </a:path>
              <a:path w="5511800" h="3784600">
                <a:moveTo>
                  <a:pt x="3987800" y="980490"/>
                </a:moveTo>
                <a:lnTo>
                  <a:pt x="3984612" y="972235"/>
                </a:lnTo>
                <a:lnTo>
                  <a:pt x="3980764" y="968387"/>
                </a:lnTo>
                <a:lnTo>
                  <a:pt x="3972509" y="965200"/>
                </a:lnTo>
                <a:lnTo>
                  <a:pt x="0" y="965200"/>
                </a:lnTo>
                <a:lnTo>
                  <a:pt x="0" y="1104900"/>
                </a:lnTo>
                <a:lnTo>
                  <a:pt x="3972509" y="1104900"/>
                </a:lnTo>
                <a:lnTo>
                  <a:pt x="3980764" y="1101712"/>
                </a:lnTo>
                <a:lnTo>
                  <a:pt x="3984612" y="1097864"/>
                </a:lnTo>
                <a:lnTo>
                  <a:pt x="3987800" y="1089609"/>
                </a:lnTo>
                <a:lnTo>
                  <a:pt x="3987800" y="980490"/>
                </a:lnTo>
                <a:close/>
              </a:path>
              <a:path w="5511800" h="3784600">
                <a:moveTo>
                  <a:pt x="4127500" y="789990"/>
                </a:moveTo>
                <a:lnTo>
                  <a:pt x="4124312" y="781735"/>
                </a:lnTo>
                <a:lnTo>
                  <a:pt x="4120464" y="777887"/>
                </a:lnTo>
                <a:lnTo>
                  <a:pt x="4112209" y="774700"/>
                </a:lnTo>
                <a:lnTo>
                  <a:pt x="0" y="774700"/>
                </a:lnTo>
                <a:lnTo>
                  <a:pt x="0" y="914400"/>
                </a:lnTo>
                <a:lnTo>
                  <a:pt x="4112209" y="914400"/>
                </a:lnTo>
                <a:lnTo>
                  <a:pt x="4120464" y="911212"/>
                </a:lnTo>
                <a:lnTo>
                  <a:pt x="4124312" y="907364"/>
                </a:lnTo>
                <a:lnTo>
                  <a:pt x="4127500" y="899109"/>
                </a:lnTo>
                <a:lnTo>
                  <a:pt x="4127500" y="789990"/>
                </a:lnTo>
                <a:close/>
              </a:path>
              <a:path w="5511800" h="3784600">
                <a:moveTo>
                  <a:pt x="4356100" y="598106"/>
                </a:moveTo>
                <a:lnTo>
                  <a:pt x="4353204" y="590588"/>
                </a:lnTo>
                <a:lnTo>
                  <a:pt x="4349712" y="587095"/>
                </a:lnTo>
                <a:lnTo>
                  <a:pt x="4342193" y="584200"/>
                </a:lnTo>
                <a:lnTo>
                  <a:pt x="0" y="584200"/>
                </a:lnTo>
                <a:lnTo>
                  <a:pt x="0" y="711200"/>
                </a:lnTo>
                <a:lnTo>
                  <a:pt x="4342193" y="711200"/>
                </a:lnTo>
                <a:lnTo>
                  <a:pt x="4349712" y="708304"/>
                </a:lnTo>
                <a:lnTo>
                  <a:pt x="4353204" y="704811"/>
                </a:lnTo>
                <a:lnTo>
                  <a:pt x="4356100" y="697293"/>
                </a:lnTo>
                <a:lnTo>
                  <a:pt x="4356100" y="598106"/>
                </a:lnTo>
                <a:close/>
              </a:path>
              <a:path w="5511800" h="3784600">
                <a:moveTo>
                  <a:pt x="4686300" y="407606"/>
                </a:moveTo>
                <a:lnTo>
                  <a:pt x="4683404" y="400088"/>
                </a:lnTo>
                <a:lnTo>
                  <a:pt x="4679912" y="396595"/>
                </a:lnTo>
                <a:lnTo>
                  <a:pt x="4672393" y="393700"/>
                </a:lnTo>
                <a:lnTo>
                  <a:pt x="0" y="393700"/>
                </a:lnTo>
                <a:lnTo>
                  <a:pt x="0" y="520700"/>
                </a:lnTo>
                <a:lnTo>
                  <a:pt x="4672393" y="520700"/>
                </a:lnTo>
                <a:lnTo>
                  <a:pt x="4679912" y="517804"/>
                </a:lnTo>
                <a:lnTo>
                  <a:pt x="4683404" y="514311"/>
                </a:lnTo>
                <a:lnTo>
                  <a:pt x="4686300" y="506793"/>
                </a:lnTo>
                <a:lnTo>
                  <a:pt x="4686300" y="407606"/>
                </a:lnTo>
                <a:close/>
              </a:path>
              <a:path w="5511800" h="3784600">
                <a:moveTo>
                  <a:pt x="4965700" y="217106"/>
                </a:moveTo>
                <a:lnTo>
                  <a:pt x="4962804" y="209588"/>
                </a:lnTo>
                <a:lnTo>
                  <a:pt x="4959312" y="206095"/>
                </a:lnTo>
                <a:lnTo>
                  <a:pt x="4951793" y="203200"/>
                </a:lnTo>
                <a:lnTo>
                  <a:pt x="0" y="203200"/>
                </a:lnTo>
                <a:lnTo>
                  <a:pt x="0" y="330200"/>
                </a:lnTo>
                <a:lnTo>
                  <a:pt x="4951793" y="330200"/>
                </a:lnTo>
                <a:lnTo>
                  <a:pt x="4959312" y="327304"/>
                </a:lnTo>
                <a:lnTo>
                  <a:pt x="4962804" y="323811"/>
                </a:lnTo>
                <a:lnTo>
                  <a:pt x="4965700" y="316293"/>
                </a:lnTo>
                <a:lnTo>
                  <a:pt x="4965700" y="217106"/>
                </a:lnTo>
                <a:close/>
              </a:path>
              <a:path w="5511800" h="3784600">
                <a:moveTo>
                  <a:pt x="5511470" y="14503"/>
                </a:moveTo>
                <a:lnTo>
                  <a:pt x="5508612" y="7035"/>
                </a:lnTo>
                <a:lnTo>
                  <a:pt x="5504764" y="3187"/>
                </a:lnTo>
                <a:lnTo>
                  <a:pt x="5496509" y="0"/>
                </a:lnTo>
                <a:lnTo>
                  <a:pt x="0" y="0"/>
                </a:lnTo>
                <a:lnTo>
                  <a:pt x="0" y="139700"/>
                </a:lnTo>
                <a:lnTo>
                  <a:pt x="5496509" y="139700"/>
                </a:lnTo>
                <a:lnTo>
                  <a:pt x="5504764" y="136512"/>
                </a:lnTo>
                <a:lnTo>
                  <a:pt x="5508612" y="132664"/>
                </a:lnTo>
                <a:lnTo>
                  <a:pt x="5511470" y="125209"/>
                </a:lnTo>
                <a:lnTo>
                  <a:pt x="5511470" y="14503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791203" y="4781176"/>
            <a:ext cx="2781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55">
                <a:latin typeface="Arial"/>
                <a:cs typeface="Arial"/>
              </a:rPr>
              <a:t>3%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59034" y="4589670"/>
            <a:ext cx="2781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55">
                <a:latin typeface="Arial"/>
                <a:cs typeface="Arial"/>
              </a:rPr>
              <a:t>5%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839538" y="4015148"/>
            <a:ext cx="626110" cy="603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10%</a:t>
            </a:r>
            <a:endParaRPr sz="125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0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55">
                <a:latin typeface="Arial"/>
                <a:cs typeface="Arial"/>
              </a:rPr>
              <a:t>9%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30392" y="3823644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13%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40755" y="3632141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14%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69495" y="3057618"/>
            <a:ext cx="460375" cy="603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15%</a:t>
            </a:r>
            <a:endParaRPr sz="12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14%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14%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053416" y="2866115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15%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15531" y="2483109"/>
            <a:ext cx="368300" cy="412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19%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19%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20153" y="2100089"/>
            <a:ext cx="497205" cy="412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22%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21%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96035" y="1717083"/>
            <a:ext cx="589280" cy="412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24%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23%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947786" y="1334076"/>
            <a:ext cx="644525" cy="412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27%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50" spc="30">
                <a:latin typeface="Arial"/>
                <a:cs typeface="Arial"/>
              </a:rPr>
              <a:t>26%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772880" y="1142573"/>
            <a:ext cx="36830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latin typeface="Arial"/>
                <a:cs typeface="Arial"/>
              </a:rPr>
              <a:t>30%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5524500" y="89103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700" y="0"/>
                </a:moveTo>
                <a:lnTo>
                  <a:pt x="0" y="0"/>
                </a:ln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5732957" y="856266"/>
            <a:ext cx="32804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2021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nonresidents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who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became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residents</a:t>
            </a:r>
            <a:r>
              <a:rPr dirty="0" sz="1150" spc="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</a:t>
            </a:r>
            <a:r>
              <a:rPr dirty="0" sz="1150" spc="3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905297" y="2625525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4" y="0"/>
                </a:moveTo>
                <a:lnTo>
                  <a:pt x="1020096" y="963"/>
                </a:lnTo>
                <a:lnTo>
                  <a:pt x="974724" y="3852"/>
                </a:lnTo>
                <a:lnTo>
                  <a:pt x="929486" y="8669"/>
                </a:lnTo>
                <a:lnTo>
                  <a:pt x="884446" y="15411"/>
                </a:lnTo>
                <a:lnTo>
                  <a:pt x="839673" y="24080"/>
                </a:lnTo>
                <a:lnTo>
                  <a:pt x="795233" y="34676"/>
                </a:lnTo>
                <a:lnTo>
                  <a:pt x="751191" y="47198"/>
                </a:lnTo>
                <a:lnTo>
                  <a:pt x="707615" y="61646"/>
                </a:lnTo>
                <a:lnTo>
                  <a:pt x="664571" y="78021"/>
                </a:lnTo>
                <a:lnTo>
                  <a:pt x="622125" y="96323"/>
                </a:lnTo>
                <a:lnTo>
                  <a:pt x="580345" y="116550"/>
                </a:lnTo>
                <a:lnTo>
                  <a:pt x="539296" y="138705"/>
                </a:lnTo>
                <a:lnTo>
                  <a:pt x="499044" y="162785"/>
                </a:lnTo>
                <a:lnTo>
                  <a:pt x="459658" y="188793"/>
                </a:lnTo>
                <a:lnTo>
                  <a:pt x="421202" y="216726"/>
                </a:lnTo>
                <a:lnTo>
                  <a:pt x="383744" y="246586"/>
                </a:lnTo>
                <a:lnTo>
                  <a:pt x="347350" y="278373"/>
                </a:lnTo>
                <a:lnTo>
                  <a:pt x="312086" y="312086"/>
                </a:lnTo>
                <a:lnTo>
                  <a:pt x="278373" y="347351"/>
                </a:lnTo>
                <a:lnTo>
                  <a:pt x="246586" y="383746"/>
                </a:lnTo>
                <a:lnTo>
                  <a:pt x="216726" y="421205"/>
                </a:lnTo>
                <a:lnTo>
                  <a:pt x="188793" y="459662"/>
                </a:lnTo>
                <a:lnTo>
                  <a:pt x="162785" y="499049"/>
                </a:lnTo>
                <a:lnTo>
                  <a:pt x="138705" y="539301"/>
                </a:lnTo>
                <a:lnTo>
                  <a:pt x="116550" y="580351"/>
                </a:lnTo>
                <a:lnTo>
                  <a:pt x="96323" y="622132"/>
                </a:lnTo>
                <a:lnTo>
                  <a:pt x="78021" y="664578"/>
                </a:lnTo>
                <a:lnTo>
                  <a:pt x="61646" y="707623"/>
                </a:lnTo>
                <a:lnTo>
                  <a:pt x="47198" y="751199"/>
                </a:lnTo>
                <a:lnTo>
                  <a:pt x="34676" y="795241"/>
                </a:lnTo>
                <a:lnTo>
                  <a:pt x="24080" y="839682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3"/>
                </a:lnTo>
                <a:lnTo>
                  <a:pt x="15411" y="1246632"/>
                </a:lnTo>
                <a:lnTo>
                  <a:pt x="24080" y="1291405"/>
                </a:lnTo>
                <a:lnTo>
                  <a:pt x="34676" y="1335846"/>
                </a:lnTo>
                <a:lnTo>
                  <a:pt x="47198" y="1379888"/>
                </a:lnTo>
                <a:lnTo>
                  <a:pt x="61646" y="1423464"/>
                </a:lnTo>
                <a:lnTo>
                  <a:pt x="78021" y="1466508"/>
                </a:lnTo>
                <a:lnTo>
                  <a:pt x="96323" y="1508954"/>
                </a:lnTo>
                <a:lnTo>
                  <a:pt x="116550" y="1550735"/>
                </a:lnTo>
                <a:lnTo>
                  <a:pt x="138705" y="1591784"/>
                </a:lnTo>
                <a:lnTo>
                  <a:pt x="162785" y="1632035"/>
                </a:lnTo>
                <a:lnTo>
                  <a:pt x="188793" y="1671422"/>
                </a:lnTo>
                <a:lnTo>
                  <a:pt x="216726" y="1709878"/>
                </a:lnTo>
                <a:lnTo>
                  <a:pt x="246586" y="1747336"/>
                </a:lnTo>
                <a:lnTo>
                  <a:pt x="278373" y="1783731"/>
                </a:lnTo>
                <a:lnTo>
                  <a:pt x="312086" y="1818994"/>
                </a:lnTo>
                <a:lnTo>
                  <a:pt x="347350" y="1852708"/>
                </a:lnTo>
                <a:lnTo>
                  <a:pt x="383744" y="1884495"/>
                </a:lnTo>
                <a:lnTo>
                  <a:pt x="421202" y="1914355"/>
                </a:lnTo>
                <a:lnTo>
                  <a:pt x="459658" y="1942289"/>
                </a:lnTo>
                <a:lnTo>
                  <a:pt x="499044" y="1968297"/>
                </a:lnTo>
                <a:lnTo>
                  <a:pt x="539296" y="1992378"/>
                </a:lnTo>
                <a:lnTo>
                  <a:pt x="580345" y="2014532"/>
                </a:lnTo>
                <a:lnTo>
                  <a:pt x="622125" y="2034760"/>
                </a:lnTo>
                <a:lnTo>
                  <a:pt x="664571" y="2053062"/>
                </a:lnTo>
                <a:lnTo>
                  <a:pt x="707615" y="2069437"/>
                </a:lnTo>
                <a:lnTo>
                  <a:pt x="751191" y="2083885"/>
                </a:lnTo>
                <a:lnTo>
                  <a:pt x="795233" y="2096407"/>
                </a:lnTo>
                <a:lnTo>
                  <a:pt x="839673" y="2107003"/>
                </a:lnTo>
                <a:lnTo>
                  <a:pt x="884446" y="2115672"/>
                </a:lnTo>
                <a:lnTo>
                  <a:pt x="929486" y="2122415"/>
                </a:lnTo>
                <a:lnTo>
                  <a:pt x="974724" y="2127231"/>
                </a:lnTo>
                <a:lnTo>
                  <a:pt x="1020096" y="2130121"/>
                </a:lnTo>
                <a:lnTo>
                  <a:pt x="1065534" y="2131084"/>
                </a:lnTo>
                <a:lnTo>
                  <a:pt x="1110973" y="2130121"/>
                </a:lnTo>
                <a:lnTo>
                  <a:pt x="1156344" y="2127231"/>
                </a:lnTo>
                <a:lnTo>
                  <a:pt x="1201583" y="2122415"/>
                </a:lnTo>
                <a:lnTo>
                  <a:pt x="1246623" y="2115672"/>
                </a:lnTo>
                <a:lnTo>
                  <a:pt x="1291396" y="2107003"/>
                </a:lnTo>
                <a:lnTo>
                  <a:pt x="1335837" y="2096407"/>
                </a:lnTo>
                <a:lnTo>
                  <a:pt x="1379879" y="2083885"/>
                </a:lnTo>
                <a:lnTo>
                  <a:pt x="1423455" y="2069437"/>
                </a:lnTo>
                <a:lnTo>
                  <a:pt x="1466500" y="2053062"/>
                </a:lnTo>
                <a:lnTo>
                  <a:pt x="1508946" y="2034760"/>
                </a:lnTo>
                <a:lnTo>
                  <a:pt x="1550727" y="2014532"/>
                </a:lnTo>
                <a:lnTo>
                  <a:pt x="1591777" y="1992378"/>
                </a:lnTo>
                <a:lnTo>
                  <a:pt x="1632029" y="1968297"/>
                </a:lnTo>
                <a:lnTo>
                  <a:pt x="1671416" y="1942289"/>
                </a:lnTo>
                <a:lnTo>
                  <a:pt x="1709873" y="1914355"/>
                </a:lnTo>
                <a:lnTo>
                  <a:pt x="1747332" y="1884495"/>
                </a:lnTo>
                <a:lnTo>
                  <a:pt x="1783727" y="1852708"/>
                </a:lnTo>
                <a:lnTo>
                  <a:pt x="1818992" y="1818994"/>
                </a:lnTo>
                <a:lnTo>
                  <a:pt x="1852705" y="1783731"/>
                </a:lnTo>
                <a:lnTo>
                  <a:pt x="1884492" y="1747336"/>
                </a:lnTo>
                <a:lnTo>
                  <a:pt x="1914352" y="1709878"/>
                </a:lnTo>
                <a:lnTo>
                  <a:pt x="1942285" y="1671422"/>
                </a:lnTo>
                <a:lnTo>
                  <a:pt x="1968293" y="1632035"/>
                </a:lnTo>
                <a:lnTo>
                  <a:pt x="1992373" y="1591784"/>
                </a:lnTo>
                <a:lnTo>
                  <a:pt x="2014528" y="1550735"/>
                </a:lnTo>
                <a:lnTo>
                  <a:pt x="2034756" y="1508954"/>
                </a:lnTo>
                <a:lnTo>
                  <a:pt x="2053057" y="1466508"/>
                </a:lnTo>
                <a:lnTo>
                  <a:pt x="2069432" y="1423464"/>
                </a:lnTo>
                <a:lnTo>
                  <a:pt x="2083880" y="1379888"/>
                </a:lnTo>
                <a:lnTo>
                  <a:pt x="2096402" y="1335846"/>
                </a:lnTo>
                <a:lnTo>
                  <a:pt x="2106998" y="1291405"/>
                </a:lnTo>
                <a:lnTo>
                  <a:pt x="2115667" y="1246632"/>
                </a:lnTo>
                <a:lnTo>
                  <a:pt x="2122409" y="1201593"/>
                </a:lnTo>
                <a:lnTo>
                  <a:pt x="2127226" y="1156354"/>
                </a:lnTo>
                <a:lnTo>
                  <a:pt x="2130115" y="1110982"/>
                </a:lnTo>
                <a:lnTo>
                  <a:pt x="2131079" y="1065544"/>
                </a:lnTo>
                <a:lnTo>
                  <a:pt x="2130115" y="1020106"/>
                </a:lnTo>
                <a:lnTo>
                  <a:pt x="2127226" y="974734"/>
                </a:lnTo>
                <a:lnTo>
                  <a:pt x="2122409" y="929495"/>
                </a:lnTo>
                <a:lnTo>
                  <a:pt x="2115667" y="884456"/>
                </a:lnTo>
                <a:lnTo>
                  <a:pt x="2106998" y="839682"/>
                </a:lnTo>
                <a:lnTo>
                  <a:pt x="2096402" y="795241"/>
                </a:lnTo>
                <a:lnTo>
                  <a:pt x="2083880" y="751199"/>
                </a:lnTo>
                <a:lnTo>
                  <a:pt x="2069432" y="707623"/>
                </a:lnTo>
                <a:lnTo>
                  <a:pt x="2053057" y="664578"/>
                </a:lnTo>
                <a:lnTo>
                  <a:pt x="2034756" y="622132"/>
                </a:lnTo>
                <a:lnTo>
                  <a:pt x="2014528" y="580351"/>
                </a:lnTo>
                <a:lnTo>
                  <a:pt x="1992373" y="539301"/>
                </a:lnTo>
                <a:lnTo>
                  <a:pt x="1968293" y="499049"/>
                </a:lnTo>
                <a:lnTo>
                  <a:pt x="1942285" y="459662"/>
                </a:lnTo>
                <a:lnTo>
                  <a:pt x="1914352" y="421205"/>
                </a:lnTo>
                <a:lnTo>
                  <a:pt x="1884492" y="383746"/>
                </a:lnTo>
                <a:lnTo>
                  <a:pt x="1852705" y="347351"/>
                </a:lnTo>
                <a:lnTo>
                  <a:pt x="1818992" y="312086"/>
                </a:lnTo>
                <a:lnTo>
                  <a:pt x="1783727" y="278373"/>
                </a:lnTo>
                <a:lnTo>
                  <a:pt x="1747332" y="246586"/>
                </a:lnTo>
                <a:lnTo>
                  <a:pt x="1709873" y="216726"/>
                </a:lnTo>
                <a:lnTo>
                  <a:pt x="1671416" y="188793"/>
                </a:lnTo>
                <a:lnTo>
                  <a:pt x="1632029" y="162785"/>
                </a:lnTo>
                <a:lnTo>
                  <a:pt x="1591777" y="138705"/>
                </a:lnTo>
                <a:lnTo>
                  <a:pt x="1550727" y="116550"/>
                </a:lnTo>
                <a:lnTo>
                  <a:pt x="1508946" y="96323"/>
                </a:lnTo>
                <a:lnTo>
                  <a:pt x="1466500" y="78021"/>
                </a:lnTo>
                <a:lnTo>
                  <a:pt x="1423455" y="61646"/>
                </a:lnTo>
                <a:lnTo>
                  <a:pt x="1379879" y="47198"/>
                </a:lnTo>
                <a:lnTo>
                  <a:pt x="1335837" y="34676"/>
                </a:lnTo>
                <a:lnTo>
                  <a:pt x="1291396" y="24080"/>
                </a:lnTo>
                <a:lnTo>
                  <a:pt x="1246623" y="15411"/>
                </a:lnTo>
                <a:lnTo>
                  <a:pt x="1201583" y="8669"/>
                </a:lnTo>
                <a:lnTo>
                  <a:pt x="1156344" y="3852"/>
                </a:lnTo>
                <a:lnTo>
                  <a:pt x="1110973" y="963"/>
                </a:lnTo>
                <a:lnTo>
                  <a:pt x="1065534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7472374" y="2980232"/>
            <a:ext cx="99695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70" b="1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36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416800" y="3486213"/>
            <a:ext cx="110807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55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7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464285" y="3743528"/>
            <a:ext cx="101346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414641" y="4000840"/>
            <a:ext cx="11125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residents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2337" y="1052626"/>
            <a:ext cx="8306434" cy="20148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 marR="5080" indent="810260">
              <a:lnSpc>
                <a:spcPts val="7459"/>
              </a:lnSpc>
              <a:spcBef>
                <a:spcPts val="940"/>
              </a:spcBef>
            </a:pPr>
            <a:r>
              <a:rPr dirty="0" sz="6800" spc="105" b="1">
                <a:solidFill>
                  <a:srgbClr val="0082AF"/>
                </a:solidFill>
                <a:latin typeface="Arial"/>
                <a:cs typeface="Arial"/>
              </a:rPr>
              <a:t>Most</a:t>
            </a:r>
            <a:r>
              <a:rPr dirty="0" sz="6800" spc="-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Healthcare </a:t>
            </a:r>
            <a:r>
              <a:rPr dirty="0" sz="6800" b="1">
                <a:solidFill>
                  <a:srgbClr val="0082AF"/>
                </a:solidFill>
                <a:latin typeface="Arial"/>
                <a:cs typeface="Arial"/>
              </a:rPr>
              <a:t>Workers</a:t>
            </a:r>
            <a:r>
              <a:rPr dirty="0" sz="6800" spc="-30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b="1">
                <a:solidFill>
                  <a:srgbClr val="0082AF"/>
                </a:solidFill>
                <a:latin typeface="Arial"/>
                <a:cs typeface="Arial"/>
              </a:rPr>
              <a:t>are</a:t>
            </a:r>
            <a:r>
              <a:rPr dirty="0" sz="6800" spc="-30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Women</a:t>
            </a:r>
            <a:endParaRPr sz="6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" y="3344435"/>
            <a:ext cx="9797745" cy="21693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20695" y="-278295"/>
            <a:ext cx="4714240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-1010"/>
              <a:t>#</a:t>
            </a:r>
            <a:r>
              <a:rPr dirty="0" baseline="-12588" sz="15225" spc="254">
                <a:solidFill>
                  <a:srgbClr val="EDB009"/>
                </a:solidFill>
              </a:rPr>
              <a:t>7</a:t>
            </a:r>
            <a:endParaRPr baseline="-12588" sz="15225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5480" y="2809900"/>
            <a:ext cx="3722446" cy="27039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" y="0"/>
            <a:ext cx="9802495" cy="5514340"/>
            <a:chOff x="4571" y="0"/>
            <a:chExt cx="9802495" cy="5514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" y="0"/>
              <a:ext cx="9802368" cy="551383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400" y="1995932"/>
              <a:ext cx="3835400" cy="35179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956300" y="2696146"/>
              <a:ext cx="1608455" cy="2470785"/>
            </a:xfrm>
            <a:custGeom>
              <a:avLst/>
              <a:gdLst/>
              <a:ahLst/>
              <a:cxnLst/>
              <a:rect l="l" t="t" r="r" b="b"/>
              <a:pathLst>
                <a:path w="1608454" h="2470785">
                  <a:moveTo>
                    <a:pt x="1120101" y="0"/>
                  </a:moveTo>
                  <a:lnTo>
                    <a:pt x="0" y="1153985"/>
                  </a:lnTo>
                  <a:lnTo>
                    <a:pt x="923671" y="2470478"/>
                  </a:lnTo>
                  <a:lnTo>
                    <a:pt x="962782" y="2442169"/>
                  </a:lnTo>
                  <a:lnTo>
                    <a:pt x="1000795" y="2412910"/>
                  </a:lnTo>
                  <a:lnTo>
                    <a:pt x="1037705" y="2382729"/>
                  </a:lnTo>
                  <a:lnTo>
                    <a:pt x="1073507" y="2351654"/>
                  </a:lnTo>
                  <a:lnTo>
                    <a:pt x="1108196" y="2319712"/>
                  </a:lnTo>
                  <a:lnTo>
                    <a:pt x="1141768" y="2286931"/>
                  </a:lnTo>
                  <a:lnTo>
                    <a:pt x="1174217" y="2253339"/>
                  </a:lnTo>
                  <a:lnTo>
                    <a:pt x="1205539" y="2218963"/>
                  </a:lnTo>
                  <a:lnTo>
                    <a:pt x="1235729" y="2183832"/>
                  </a:lnTo>
                  <a:lnTo>
                    <a:pt x="1264782" y="2147973"/>
                  </a:lnTo>
                  <a:lnTo>
                    <a:pt x="1292693" y="2111413"/>
                  </a:lnTo>
                  <a:lnTo>
                    <a:pt x="1319457" y="2074181"/>
                  </a:lnTo>
                  <a:lnTo>
                    <a:pt x="1345069" y="2036304"/>
                  </a:lnTo>
                  <a:lnTo>
                    <a:pt x="1369525" y="1997810"/>
                  </a:lnTo>
                  <a:lnTo>
                    <a:pt x="1392820" y="1958727"/>
                  </a:lnTo>
                  <a:lnTo>
                    <a:pt x="1414948" y="1919081"/>
                  </a:lnTo>
                  <a:lnTo>
                    <a:pt x="1435905" y="1878902"/>
                  </a:lnTo>
                  <a:lnTo>
                    <a:pt x="1455687" y="1838217"/>
                  </a:lnTo>
                  <a:lnTo>
                    <a:pt x="1474287" y="1797053"/>
                  </a:lnTo>
                  <a:lnTo>
                    <a:pt x="1491702" y="1755438"/>
                  </a:lnTo>
                  <a:lnTo>
                    <a:pt x="1507927" y="1713401"/>
                  </a:lnTo>
                  <a:lnTo>
                    <a:pt x="1522956" y="1670967"/>
                  </a:lnTo>
                  <a:lnTo>
                    <a:pt x="1536784" y="1628167"/>
                  </a:lnTo>
                  <a:lnTo>
                    <a:pt x="1549408" y="1585026"/>
                  </a:lnTo>
                  <a:lnTo>
                    <a:pt x="1560822" y="1541573"/>
                  </a:lnTo>
                  <a:lnTo>
                    <a:pt x="1571021" y="1497836"/>
                  </a:lnTo>
                  <a:lnTo>
                    <a:pt x="1580000" y="1453842"/>
                  </a:lnTo>
                  <a:lnTo>
                    <a:pt x="1587755" y="1409618"/>
                  </a:lnTo>
                  <a:lnTo>
                    <a:pt x="1594280" y="1365194"/>
                  </a:lnTo>
                  <a:lnTo>
                    <a:pt x="1599571" y="1320596"/>
                  </a:lnTo>
                  <a:lnTo>
                    <a:pt x="1603623" y="1275852"/>
                  </a:lnTo>
                  <a:lnTo>
                    <a:pt x="1606431" y="1230990"/>
                  </a:lnTo>
                  <a:lnTo>
                    <a:pt x="1607990" y="1186037"/>
                  </a:lnTo>
                  <a:lnTo>
                    <a:pt x="1608295" y="1141022"/>
                  </a:lnTo>
                  <a:lnTo>
                    <a:pt x="1607342" y="1095972"/>
                  </a:lnTo>
                  <a:lnTo>
                    <a:pt x="1605126" y="1050915"/>
                  </a:lnTo>
                  <a:lnTo>
                    <a:pt x="1601641" y="1005878"/>
                  </a:lnTo>
                  <a:lnTo>
                    <a:pt x="1596883" y="960889"/>
                  </a:lnTo>
                  <a:lnTo>
                    <a:pt x="1590847" y="915976"/>
                  </a:lnTo>
                  <a:lnTo>
                    <a:pt x="1583528" y="871167"/>
                  </a:lnTo>
                  <a:lnTo>
                    <a:pt x="1574921" y="826489"/>
                  </a:lnTo>
                  <a:lnTo>
                    <a:pt x="1565022" y="781970"/>
                  </a:lnTo>
                  <a:lnTo>
                    <a:pt x="1553825" y="737638"/>
                  </a:lnTo>
                  <a:lnTo>
                    <a:pt x="1541326" y="693521"/>
                  </a:lnTo>
                  <a:lnTo>
                    <a:pt x="1527520" y="649645"/>
                  </a:lnTo>
                  <a:lnTo>
                    <a:pt x="1512402" y="606040"/>
                  </a:lnTo>
                  <a:lnTo>
                    <a:pt x="1495967" y="562732"/>
                  </a:lnTo>
                  <a:lnTo>
                    <a:pt x="1478210" y="519750"/>
                  </a:lnTo>
                  <a:lnTo>
                    <a:pt x="1459126" y="477121"/>
                  </a:lnTo>
                  <a:lnTo>
                    <a:pt x="1438711" y="434873"/>
                  </a:lnTo>
                  <a:lnTo>
                    <a:pt x="1416960" y="393033"/>
                  </a:lnTo>
                  <a:lnTo>
                    <a:pt x="1393868" y="351629"/>
                  </a:lnTo>
                  <a:lnTo>
                    <a:pt x="1369429" y="310690"/>
                  </a:lnTo>
                  <a:lnTo>
                    <a:pt x="1343639" y="270242"/>
                  </a:lnTo>
                  <a:lnTo>
                    <a:pt x="1316494" y="230314"/>
                  </a:lnTo>
                  <a:lnTo>
                    <a:pt x="1286819" y="189401"/>
                  </a:lnTo>
                  <a:lnTo>
                    <a:pt x="1255889" y="149462"/>
                  </a:lnTo>
                  <a:lnTo>
                    <a:pt x="1223727" y="110523"/>
                  </a:lnTo>
                  <a:lnTo>
                    <a:pt x="1190359" y="72614"/>
                  </a:lnTo>
                  <a:lnTo>
                    <a:pt x="1155809" y="35763"/>
                  </a:lnTo>
                  <a:lnTo>
                    <a:pt x="112010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48099" y="2241931"/>
              <a:ext cx="2728595" cy="3216910"/>
            </a:xfrm>
            <a:custGeom>
              <a:avLst/>
              <a:gdLst/>
              <a:ahLst/>
              <a:cxnLst/>
              <a:rect l="l" t="t" r="r" b="b"/>
              <a:pathLst>
                <a:path w="2728595" h="3216910">
                  <a:moveTo>
                    <a:pt x="1606682" y="0"/>
                  </a:moveTo>
                  <a:lnTo>
                    <a:pt x="1561789" y="668"/>
                  </a:lnTo>
                  <a:lnTo>
                    <a:pt x="1516929" y="2583"/>
                  </a:lnTo>
                  <a:lnTo>
                    <a:pt x="1472130" y="5742"/>
                  </a:lnTo>
                  <a:lnTo>
                    <a:pt x="1427419" y="10146"/>
                  </a:lnTo>
                  <a:lnTo>
                    <a:pt x="1382825" y="15794"/>
                  </a:lnTo>
                  <a:lnTo>
                    <a:pt x="1338377" y="22685"/>
                  </a:lnTo>
                  <a:lnTo>
                    <a:pt x="1294102" y="30820"/>
                  </a:lnTo>
                  <a:lnTo>
                    <a:pt x="1250029" y="40198"/>
                  </a:lnTo>
                  <a:lnTo>
                    <a:pt x="1206185" y="50818"/>
                  </a:lnTo>
                  <a:lnTo>
                    <a:pt x="1162599" y="62680"/>
                  </a:lnTo>
                  <a:lnTo>
                    <a:pt x="1119299" y="75783"/>
                  </a:lnTo>
                  <a:lnTo>
                    <a:pt x="1076313" y="90128"/>
                  </a:lnTo>
                  <a:lnTo>
                    <a:pt x="1033669" y="105714"/>
                  </a:lnTo>
                  <a:lnTo>
                    <a:pt x="991396" y="122539"/>
                  </a:lnTo>
                  <a:lnTo>
                    <a:pt x="949521" y="140605"/>
                  </a:lnTo>
                  <a:lnTo>
                    <a:pt x="908073" y="159910"/>
                  </a:lnTo>
                  <a:lnTo>
                    <a:pt x="867079" y="180454"/>
                  </a:lnTo>
                  <a:lnTo>
                    <a:pt x="826569" y="202237"/>
                  </a:lnTo>
                  <a:lnTo>
                    <a:pt x="786569" y="225258"/>
                  </a:lnTo>
                  <a:lnTo>
                    <a:pt x="747109" y="249517"/>
                  </a:lnTo>
                  <a:lnTo>
                    <a:pt x="708216" y="275013"/>
                  </a:lnTo>
                  <a:lnTo>
                    <a:pt x="669918" y="301747"/>
                  </a:lnTo>
                  <a:lnTo>
                    <a:pt x="632244" y="329716"/>
                  </a:lnTo>
                  <a:lnTo>
                    <a:pt x="595222" y="358922"/>
                  </a:lnTo>
                  <a:lnTo>
                    <a:pt x="558880" y="389364"/>
                  </a:lnTo>
                  <a:lnTo>
                    <a:pt x="523246" y="421040"/>
                  </a:lnTo>
                  <a:lnTo>
                    <a:pt x="488348" y="453952"/>
                  </a:lnTo>
                  <a:lnTo>
                    <a:pt x="454214" y="488098"/>
                  </a:lnTo>
                  <a:lnTo>
                    <a:pt x="421100" y="523235"/>
                  </a:lnTo>
                  <a:lnTo>
                    <a:pt x="389243" y="559099"/>
                  </a:lnTo>
                  <a:lnTo>
                    <a:pt x="358641" y="595662"/>
                  </a:lnTo>
                  <a:lnTo>
                    <a:pt x="329296" y="632896"/>
                  </a:lnTo>
                  <a:lnTo>
                    <a:pt x="301206" y="670772"/>
                  </a:lnTo>
                  <a:lnTo>
                    <a:pt x="274371" y="709264"/>
                  </a:lnTo>
                  <a:lnTo>
                    <a:pt x="248790" y="748341"/>
                  </a:lnTo>
                  <a:lnTo>
                    <a:pt x="224464" y="787977"/>
                  </a:lnTo>
                  <a:lnTo>
                    <a:pt x="201392" y="828144"/>
                  </a:lnTo>
                  <a:lnTo>
                    <a:pt x="179573" y="868812"/>
                  </a:lnTo>
                  <a:lnTo>
                    <a:pt x="159006" y="909954"/>
                  </a:lnTo>
                  <a:lnTo>
                    <a:pt x="139693" y="951542"/>
                  </a:lnTo>
                  <a:lnTo>
                    <a:pt x="121631" y="993548"/>
                  </a:lnTo>
                  <a:lnTo>
                    <a:pt x="104821" y="1035943"/>
                  </a:lnTo>
                  <a:lnTo>
                    <a:pt x="89262" y="1078699"/>
                  </a:lnTo>
                  <a:lnTo>
                    <a:pt x="74954" y="1121789"/>
                  </a:lnTo>
                  <a:lnTo>
                    <a:pt x="61896" y="1165183"/>
                  </a:lnTo>
                  <a:lnTo>
                    <a:pt x="50089" y="1208855"/>
                  </a:lnTo>
                  <a:lnTo>
                    <a:pt x="39531" y="1252775"/>
                  </a:lnTo>
                  <a:lnTo>
                    <a:pt x="30222" y="1296916"/>
                  </a:lnTo>
                  <a:lnTo>
                    <a:pt x="22161" y="1341250"/>
                  </a:lnTo>
                  <a:lnTo>
                    <a:pt x="15350" y="1385747"/>
                  </a:lnTo>
                  <a:lnTo>
                    <a:pt x="9785" y="1430381"/>
                  </a:lnTo>
                  <a:lnTo>
                    <a:pt x="5469" y="1475123"/>
                  </a:lnTo>
                  <a:lnTo>
                    <a:pt x="2399" y="1519945"/>
                  </a:lnTo>
                  <a:lnTo>
                    <a:pt x="576" y="1564819"/>
                  </a:lnTo>
                  <a:lnTo>
                    <a:pt x="0" y="1609717"/>
                  </a:lnTo>
                  <a:lnTo>
                    <a:pt x="668" y="1654610"/>
                  </a:lnTo>
                  <a:lnTo>
                    <a:pt x="2583" y="1699470"/>
                  </a:lnTo>
                  <a:lnTo>
                    <a:pt x="5742" y="1744269"/>
                  </a:lnTo>
                  <a:lnTo>
                    <a:pt x="10146" y="1788980"/>
                  </a:lnTo>
                  <a:lnTo>
                    <a:pt x="15794" y="1833573"/>
                  </a:lnTo>
                  <a:lnTo>
                    <a:pt x="22685" y="1878022"/>
                  </a:lnTo>
                  <a:lnTo>
                    <a:pt x="30820" y="1922297"/>
                  </a:lnTo>
                  <a:lnTo>
                    <a:pt x="40198" y="1966370"/>
                  </a:lnTo>
                  <a:lnTo>
                    <a:pt x="50818" y="2010214"/>
                  </a:lnTo>
                  <a:lnTo>
                    <a:pt x="62680" y="2053800"/>
                  </a:lnTo>
                  <a:lnTo>
                    <a:pt x="75783" y="2097100"/>
                  </a:lnTo>
                  <a:lnTo>
                    <a:pt x="90128" y="2140086"/>
                  </a:lnTo>
                  <a:lnTo>
                    <a:pt x="105714" y="2182730"/>
                  </a:lnTo>
                  <a:lnTo>
                    <a:pt x="122539" y="2225004"/>
                  </a:lnTo>
                  <a:lnTo>
                    <a:pt x="140605" y="2266879"/>
                  </a:lnTo>
                  <a:lnTo>
                    <a:pt x="159910" y="2308327"/>
                  </a:lnTo>
                  <a:lnTo>
                    <a:pt x="180454" y="2349321"/>
                  </a:lnTo>
                  <a:lnTo>
                    <a:pt x="202237" y="2389832"/>
                  </a:lnTo>
                  <a:lnTo>
                    <a:pt x="225258" y="2429832"/>
                  </a:lnTo>
                  <a:lnTo>
                    <a:pt x="249517" y="2469292"/>
                  </a:lnTo>
                  <a:lnTo>
                    <a:pt x="275013" y="2508185"/>
                  </a:lnTo>
                  <a:lnTo>
                    <a:pt x="301747" y="2546483"/>
                  </a:lnTo>
                  <a:lnTo>
                    <a:pt x="329716" y="2584157"/>
                  </a:lnTo>
                  <a:lnTo>
                    <a:pt x="358922" y="2621180"/>
                  </a:lnTo>
                  <a:lnTo>
                    <a:pt x="389364" y="2657522"/>
                  </a:lnTo>
                  <a:lnTo>
                    <a:pt x="421040" y="2693157"/>
                  </a:lnTo>
                  <a:lnTo>
                    <a:pt x="453952" y="2728055"/>
                  </a:lnTo>
                  <a:lnTo>
                    <a:pt x="488098" y="2762189"/>
                  </a:lnTo>
                  <a:lnTo>
                    <a:pt x="523864" y="2795871"/>
                  </a:lnTo>
                  <a:lnTo>
                    <a:pt x="560425" y="2828276"/>
                  </a:lnTo>
                  <a:lnTo>
                    <a:pt x="597750" y="2859400"/>
                  </a:lnTo>
                  <a:lnTo>
                    <a:pt x="635809" y="2889242"/>
                  </a:lnTo>
                  <a:lnTo>
                    <a:pt x="674571" y="2917799"/>
                  </a:lnTo>
                  <a:lnTo>
                    <a:pt x="714005" y="2945069"/>
                  </a:lnTo>
                  <a:lnTo>
                    <a:pt x="754081" y="2971049"/>
                  </a:lnTo>
                  <a:lnTo>
                    <a:pt x="794768" y="2995737"/>
                  </a:lnTo>
                  <a:lnTo>
                    <a:pt x="836035" y="3019130"/>
                  </a:lnTo>
                  <a:lnTo>
                    <a:pt x="877853" y="3041226"/>
                  </a:lnTo>
                  <a:lnTo>
                    <a:pt x="920190" y="3062022"/>
                  </a:lnTo>
                  <a:lnTo>
                    <a:pt x="963015" y="3081517"/>
                  </a:lnTo>
                  <a:lnTo>
                    <a:pt x="1006299" y="3099707"/>
                  </a:lnTo>
                  <a:lnTo>
                    <a:pt x="1050010" y="3116591"/>
                  </a:lnTo>
                  <a:lnTo>
                    <a:pt x="1094117" y="3132165"/>
                  </a:lnTo>
                  <a:lnTo>
                    <a:pt x="1138591" y="3146427"/>
                  </a:lnTo>
                  <a:lnTo>
                    <a:pt x="1183401" y="3159376"/>
                  </a:lnTo>
                  <a:lnTo>
                    <a:pt x="1228515" y="3171008"/>
                  </a:lnTo>
                  <a:lnTo>
                    <a:pt x="1273904" y="3181321"/>
                  </a:lnTo>
                  <a:lnTo>
                    <a:pt x="1319537" y="3190312"/>
                  </a:lnTo>
                  <a:lnTo>
                    <a:pt x="1365383" y="3197980"/>
                  </a:lnTo>
                  <a:lnTo>
                    <a:pt x="1411411" y="3204321"/>
                  </a:lnTo>
                  <a:lnTo>
                    <a:pt x="1457591" y="3209334"/>
                  </a:lnTo>
                  <a:lnTo>
                    <a:pt x="1503892" y="3213015"/>
                  </a:lnTo>
                  <a:lnTo>
                    <a:pt x="1550284" y="3215363"/>
                  </a:lnTo>
                  <a:lnTo>
                    <a:pt x="1596736" y="3216375"/>
                  </a:lnTo>
                  <a:lnTo>
                    <a:pt x="1643218" y="3216049"/>
                  </a:lnTo>
                  <a:lnTo>
                    <a:pt x="1689698" y="3214381"/>
                  </a:lnTo>
                  <a:lnTo>
                    <a:pt x="1736146" y="3211370"/>
                  </a:lnTo>
                  <a:lnTo>
                    <a:pt x="1782532" y="3207014"/>
                  </a:lnTo>
                  <a:lnTo>
                    <a:pt x="1828825" y="3201309"/>
                  </a:lnTo>
                  <a:lnTo>
                    <a:pt x="1874995" y="3194254"/>
                  </a:lnTo>
                  <a:lnTo>
                    <a:pt x="1921009" y="3185845"/>
                  </a:lnTo>
                  <a:lnTo>
                    <a:pt x="1966839" y="3176082"/>
                  </a:lnTo>
                  <a:lnTo>
                    <a:pt x="2012454" y="3164960"/>
                  </a:lnTo>
                  <a:lnTo>
                    <a:pt x="2057822" y="3152478"/>
                  </a:lnTo>
                  <a:lnTo>
                    <a:pt x="2102914" y="3138633"/>
                  </a:lnTo>
                  <a:lnTo>
                    <a:pt x="2147698" y="3123422"/>
                  </a:lnTo>
                  <a:lnTo>
                    <a:pt x="2192144" y="3106845"/>
                  </a:lnTo>
                  <a:lnTo>
                    <a:pt x="2236222" y="3088897"/>
                  </a:lnTo>
                  <a:lnTo>
                    <a:pt x="2279900" y="3069576"/>
                  </a:lnTo>
                  <a:lnTo>
                    <a:pt x="2323148" y="3048881"/>
                  </a:lnTo>
                  <a:lnTo>
                    <a:pt x="2365936" y="3026808"/>
                  </a:lnTo>
                  <a:lnTo>
                    <a:pt x="2408233" y="3003355"/>
                  </a:lnTo>
                  <a:lnTo>
                    <a:pt x="2450008" y="2978520"/>
                  </a:lnTo>
                  <a:lnTo>
                    <a:pt x="2491231" y="2952300"/>
                  </a:lnTo>
                  <a:lnTo>
                    <a:pt x="2531871" y="2924693"/>
                  </a:lnTo>
                  <a:lnTo>
                    <a:pt x="1608200" y="1608200"/>
                  </a:lnTo>
                  <a:lnTo>
                    <a:pt x="2728302" y="454214"/>
                  </a:lnTo>
                  <a:lnTo>
                    <a:pt x="2693165" y="421100"/>
                  </a:lnTo>
                  <a:lnTo>
                    <a:pt x="2657301" y="389243"/>
                  </a:lnTo>
                  <a:lnTo>
                    <a:pt x="2620738" y="358641"/>
                  </a:lnTo>
                  <a:lnTo>
                    <a:pt x="2583504" y="329296"/>
                  </a:lnTo>
                  <a:lnTo>
                    <a:pt x="2545627" y="301206"/>
                  </a:lnTo>
                  <a:lnTo>
                    <a:pt x="2507136" y="274371"/>
                  </a:lnTo>
                  <a:lnTo>
                    <a:pt x="2468058" y="248790"/>
                  </a:lnTo>
                  <a:lnTo>
                    <a:pt x="2428422" y="224464"/>
                  </a:lnTo>
                  <a:lnTo>
                    <a:pt x="2388256" y="201392"/>
                  </a:lnTo>
                  <a:lnTo>
                    <a:pt x="2347588" y="179573"/>
                  </a:lnTo>
                  <a:lnTo>
                    <a:pt x="2306445" y="159006"/>
                  </a:lnTo>
                  <a:lnTo>
                    <a:pt x="2264857" y="139693"/>
                  </a:lnTo>
                  <a:lnTo>
                    <a:pt x="2222852" y="121631"/>
                  </a:lnTo>
                  <a:lnTo>
                    <a:pt x="2180457" y="104821"/>
                  </a:lnTo>
                  <a:lnTo>
                    <a:pt x="2137700" y="89262"/>
                  </a:lnTo>
                  <a:lnTo>
                    <a:pt x="2094611" y="74954"/>
                  </a:lnTo>
                  <a:lnTo>
                    <a:pt x="2051216" y="61896"/>
                  </a:lnTo>
                  <a:lnTo>
                    <a:pt x="2007544" y="50089"/>
                  </a:lnTo>
                  <a:lnTo>
                    <a:pt x="1963624" y="39531"/>
                  </a:lnTo>
                  <a:lnTo>
                    <a:pt x="1919483" y="30222"/>
                  </a:lnTo>
                  <a:lnTo>
                    <a:pt x="1875149" y="22161"/>
                  </a:lnTo>
                  <a:lnTo>
                    <a:pt x="1830652" y="15350"/>
                  </a:lnTo>
                  <a:lnTo>
                    <a:pt x="1786018" y="9785"/>
                  </a:lnTo>
                  <a:lnTo>
                    <a:pt x="1741275" y="5469"/>
                  </a:lnTo>
                  <a:lnTo>
                    <a:pt x="1696453" y="2399"/>
                  </a:lnTo>
                  <a:lnTo>
                    <a:pt x="1651580" y="576"/>
                  </a:lnTo>
                  <a:lnTo>
                    <a:pt x="1606682" y="0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37264" y="2901048"/>
            <a:ext cx="1014094" cy="11080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ts val="1670"/>
              </a:lnSpc>
              <a:spcBef>
                <a:spcPts val="29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Alaska Female Healthcare Workers </a:t>
            </a:r>
            <a:r>
              <a:rPr dirty="0" sz="1500" spc="35" b="1">
                <a:solidFill>
                  <a:srgbClr val="FFFFFF"/>
                </a:solidFill>
                <a:latin typeface="Arial"/>
                <a:cs typeface="Arial"/>
              </a:rPr>
              <a:t>72%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12166" y="3629888"/>
            <a:ext cx="1132205" cy="8959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065" marR="5080">
              <a:lnSpc>
                <a:spcPts val="1670"/>
              </a:lnSpc>
              <a:spcBef>
                <a:spcPts val="29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Alaska</a:t>
            </a:r>
            <a:r>
              <a:rPr dirty="0" sz="15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Male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Healthcare Workers </a:t>
            </a:r>
            <a:r>
              <a:rPr dirty="0" sz="1500" spc="35" b="1">
                <a:solidFill>
                  <a:srgbClr val="FFFFFF"/>
                </a:solidFill>
                <a:latin typeface="Arial"/>
                <a:cs typeface="Arial"/>
              </a:rPr>
              <a:t>28%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3446" y="746302"/>
            <a:ext cx="8684895" cy="201485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431800" marR="5080" indent="-419734">
              <a:lnSpc>
                <a:spcPts val="7459"/>
              </a:lnSpc>
              <a:spcBef>
                <a:spcPts val="940"/>
              </a:spcBef>
            </a:pPr>
            <a:r>
              <a:rPr dirty="0" sz="6800" spc="-45" b="1">
                <a:solidFill>
                  <a:srgbClr val="0082AF"/>
                </a:solidFill>
                <a:latin typeface="Arial"/>
                <a:cs typeface="Arial"/>
              </a:rPr>
              <a:t>Healthcare</a:t>
            </a:r>
            <a:r>
              <a:rPr dirty="0" sz="6800" spc="-31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405" b="1">
                <a:solidFill>
                  <a:srgbClr val="0082AF"/>
                </a:solidFill>
                <a:latin typeface="Arial"/>
                <a:cs typeface="Arial"/>
              </a:rPr>
              <a:t>is</a:t>
            </a:r>
            <a:r>
              <a:rPr dirty="0" sz="6800" spc="-7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260" b="1">
                <a:solidFill>
                  <a:srgbClr val="0082AF"/>
                </a:solidFill>
                <a:latin typeface="Arial"/>
                <a:cs typeface="Arial"/>
              </a:rPr>
              <a:t>Alaska</a:t>
            </a:r>
            <a:r>
              <a:rPr dirty="0" sz="6800" spc="-725" b="1">
                <a:solidFill>
                  <a:srgbClr val="0082AF"/>
                </a:solidFill>
                <a:latin typeface="Arial"/>
                <a:cs typeface="Arial"/>
              </a:rPr>
              <a:t>’</a:t>
            </a:r>
            <a:r>
              <a:rPr dirty="0" sz="6800" spc="-185" b="1">
                <a:solidFill>
                  <a:srgbClr val="0082AF"/>
                </a:solidFill>
                <a:latin typeface="Arial"/>
                <a:cs typeface="Arial"/>
              </a:rPr>
              <a:t>s</a:t>
            </a:r>
            <a:r>
              <a:rPr dirty="0" sz="6800" spc="-31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190" b="1">
                <a:solidFill>
                  <a:srgbClr val="0082AF"/>
                </a:solidFill>
                <a:latin typeface="Arial"/>
                <a:cs typeface="Arial"/>
              </a:rPr>
              <a:t>#1</a:t>
            </a:r>
            <a:r>
              <a:rPr dirty="0" sz="6800" spc="-12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90" b="1">
                <a:solidFill>
                  <a:srgbClr val="0082AF"/>
                </a:solidFill>
                <a:latin typeface="Arial"/>
                <a:cs typeface="Arial"/>
              </a:rPr>
              <a:t>economic</a:t>
            </a:r>
            <a:r>
              <a:rPr dirty="0" sz="6800" spc="-12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sector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885" y="1936331"/>
            <a:ext cx="9800590" cy="3577590"/>
            <a:chOff x="6885" y="1936331"/>
            <a:chExt cx="9800590" cy="35775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344435"/>
              <a:ext cx="9797745" cy="21693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7074" y="1936331"/>
              <a:ext cx="2579865" cy="357750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93152" y="2718663"/>
            <a:ext cx="6525259" cy="5156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325"/>
              </a:spcBef>
            </a:pPr>
            <a:r>
              <a:rPr dirty="0" sz="1650">
                <a:latin typeface="Arial"/>
                <a:cs typeface="Arial"/>
              </a:rPr>
              <a:t>Healthcare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is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most</a:t>
            </a:r>
            <a:r>
              <a:rPr dirty="0" sz="1650" spc="9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important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economic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sector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9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Alaska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8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terms </a:t>
            </a:r>
            <a:r>
              <a:rPr dirty="0" sz="1650" spc="60">
                <a:latin typeface="Arial"/>
                <a:cs typeface="Arial"/>
              </a:rPr>
              <a:t>of</a:t>
            </a:r>
            <a:r>
              <a:rPr dirty="0" sz="1650" spc="50">
                <a:latin typeface="Arial"/>
                <a:cs typeface="Arial"/>
              </a:rPr>
              <a:t> employment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5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wages.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1264" y="-584619"/>
            <a:ext cx="476821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-434"/>
              <a:t>#</a:t>
            </a:r>
            <a:r>
              <a:rPr dirty="0" baseline="-11220" sz="15225" spc="525">
                <a:solidFill>
                  <a:srgbClr val="EDB009"/>
                </a:solidFill>
              </a:rPr>
              <a:t>1</a:t>
            </a:r>
            <a:endParaRPr baseline="-11220" sz="1522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85" y="1884819"/>
            <a:ext cx="9798050" cy="3629025"/>
            <a:chOff x="6885" y="1884819"/>
            <a:chExt cx="9798050" cy="36290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344435"/>
              <a:ext cx="9797745" cy="21693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7194" y="1884819"/>
              <a:ext cx="3894493" cy="362901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50117" y="823861"/>
            <a:ext cx="7801609" cy="296227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ctr" marL="12700" marR="5080" indent="8255">
              <a:lnSpc>
                <a:spcPts val="7459"/>
              </a:lnSpc>
              <a:spcBef>
                <a:spcPts val="940"/>
              </a:spcBef>
            </a:pPr>
            <a:r>
              <a:rPr dirty="0" sz="6800" spc="105" b="1">
                <a:solidFill>
                  <a:srgbClr val="0082AF"/>
                </a:solidFill>
                <a:latin typeface="Arial"/>
                <a:cs typeface="Arial"/>
              </a:rPr>
              <a:t>Most</a:t>
            </a:r>
            <a:r>
              <a:rPr dirty="0" sz="6800" spc="-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Healthcare </a:t>
            </a:r>
            <a:r>
              <a:rPr dirty="0" sz="6800" spc="-60" b="1">
                <a:solidFill>
                  <a:srgbClr val="0082AF"/>
                </a:solidFill>
                <a:latin typeface="Arial"/>
                <a:cs typeface="Arial"/>
              </a:rPr>
              <a:t>Jobs/Wages</a:t>
            </a:r>
            <a:r>
              <a:rPr dirty="0" sz="6800" spc="-41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b="1">
                <a:solidFill>
                  <a:srgbClr val="0082AF"/>
                </a:solidFill>
                <a:latin typeface="Arial"/>
                <a:cs typeface="Arial"/>
              </a:rPr>
              <a:t>in</a:t>
            </a:r>
            <a:r>
              <a:rPr dirty="0" sz="6800" spc="-434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280" b="1">
                <a:solidFill>
                  <a:srgbClr val="0082AF"/>
                </a:solidFill>
                <a:latin typeface="Arial"/>
                <a:cs typeface="Arial"/>
              </a:rPr>
              <a:t>AKs </a:t>
            </a:r>
            <a:r>
              <a:rPr dirty="0" sz="6800" spc="-40" b="1">
                <a:solidFill>
                  <a:srgbClr val="0082AF"/>
                </a:solidFill>
                <a:latin typeface="Arial"/>
                <a:cs typeface="Arial"/>
              </a:rPr>
              <a:t>Hospitals</a:t>
            </a:r>
            <a:endParaRPr sz="6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0502" y="-507073"/>
            <a:ext cx="482790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/>
              <a:t>Key</a:t>
            </a:r>
            <a:r>
              <a:rPr dirty="0" sz="3400"/>
              <a:t>	</a:t>
            </a:r>
            <a:r>
              <a:rPr dirty="0" sz="3400" spc="310"/>
              <a:t>Takeaway</a:t>
            </a:r>
            <a:r>
              <a:rPr dirty="0" sz="3400"/>
              <a:t>	</a:t>
            </a:r>
            <a:r>
              <a:rPr dirty="0" sz="3400" spc="25"/>
              <a:t>#</a:t>
            </a:r>
            <a:r>
              <a:rPr dirty="0" baseline="-13957" sz="15225" spc="37">
                <a:solidFill>
                  <a:srgbClr val="EDB009"/>
                </a:solidFill>
              </a:rPr>
              <a:t>8</a:t>
            </a:r>
            <a:endParaRPr baseline="-13957" sz="15225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2885" y="4895558"/>
            <a:ext cx="248946" cy="13168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91" y="1427320"/>
            <a:ext cx="3901049" cy="3924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996" y="1430741"/>
            <a:ext cx="3902210" cy="3898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999" y="296554"/>
            <a:ext cx="8844280" cy="986790"/>
          </a:xfrm>
          <a:prstGeom prst="rect"/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3200" spc="-75"/>
              <a:t>Alaska</a:t>
            </a:r>
            <a:r>
              <a:rPr dirty="0" sz="3200" spc="-90"/>
              <a:t> </a:t>
            </a:r>
            <a:r>
              <a:rPr dirty="0" sz="3200"/>
              <a:t>Healthcare</a:t>
            </a:r>
            <a:r>
              <a:rPr dirty="0" sz="3200" spc="-85"/>
              <a:t> </a:t>
            </a:r>
            <a:r>
              <a:rPr dirty="0" sz="3200"/>
              <a:t>Workforce</a:t>
            </a:r>
            <a:r>
              <a:rPr dirty="0" sz="3200" spc="-85"/>
              <a:t> </a:t>
            </a:r>
            <a:r>
              <a:rPr dirty="0" sz="3200" spc="65"/>
              <a:t>&amp;</a:t>
            </a:r>
            <a:r>
              <a:rPr dirty="0" sz="3200" spc="-85"/>
              <a:t> </a:t>
            </a:r>
            <a:r>
              <a:rPr dirty="0" sz="3200" spc="-80"/>
              <a:t>Earnings</a:t>
            </a:r>
            <a:r>
              <a:rPr dirty="0" sz="3200" spc="-90"/>
              <a:t> </a:t>
            </a:r>
            <a:r>
              <a:rPr dirty="0" sz="3200" spc="100"/>
              <a:t>2023</a:t>
            </a:r>
            <a:endParaRPr sz="3200"/>
          </a:p>
          <a:p>
            <a:pPr marL="767080">
              <a:lnSpc>
                <a:spcPct val="100000"/>
              </a:lnSpc>
              <a:spcBef>
                <a:spcPts val="515"/>
              </a:spcBef>
              <a:tabLst>
                <a:tab pos="5389880" algn="l"/>
              </a:tabLst>
            </a:pPr>
            <a:r>
              <a:rPr dirty="0" sz="2000">
                <a:solidFill>
                  <a:srgbClr val="003749"/>
                </a:solidFill>
              </a:rPr>
              <a:t>$3.4</a:t>
            </a:r>
            <a:r>
              <a:rPr dirty="0" sz="2000" spc="-40">
                <a:solidFill>
                  <a:srgbClr val="003749"/>
                </a:solidFill>
              </a:rPr>
              <a:t> </a:t>
            </a:r>
            <a:r>
              <a:rPr dirty="0" sz="2000" spc="-25">
                <a:solidFill>
                  <a:srgbClr val="003749"/>
                </a:solidFill>
              </a:rPr>
              <a:t>Billion</a:t>
            </a:r>
            <a:r>
              <a:rPr dirty="0" sz="2000" spc="-35">
                <a:solidFill>
                  <a:srgbClr val="003749"/>
                </a:solidFill>
              </a:rPr>
              <a:t> </a:t>
            </a:r>
            <a:r>
              <a:rPr dirty="0" sz="2000">
                <a:solidFill>
                  <a:srgbClr val="003749"/>
                </a:solidFill>
              </a:rPr>
              <a:t>Workforce</a:t>
            </a:r>
            <a:r>
              <a:rPr dirty="0" sz="2000" spc="-40">
                <a:solidFill>
                  <a:srgbClr val="003749"/>
                </a:solidFill>
              </a:rPr>
              <a:t> </a:t>
            </a:r>
            <a:r>
              <a:rPr dirty="0" sz="2000" spc="-10">
                <a:solidFill>
                  <a:srgbClr val="003749"/>
                </a:solidFill>
              </a:rPr>
              <a:t>Earnings</a:t>
            </a:r>
            <a:r>
              <a:rPr dirty="0" sz="2000">
                <a:solidFill>
                  <a:srgbClr val="003749"/>
                </a:solidFill>
              </a:rPr>
              <a:t>	44,310</a:t>
            </a:r>
            <a:r>
              <a:rPr dirty="0" sz="2000" spc="-55">
                <a:solidFill>
                  <a:srgbClr val="003749"/>
                </a:solidFill>
              </a:rPr>
              <a:t> </a:t>
            </a:r>
            <a:r>
              <a:rPr dirty="0" sz="2000">
                <a:solidFill>
                  <a:srgbClr val="003749"/>
                </a:solidFill>
              </a:rPr>
              <a:t>Annualized</a:t>
            </a:r>
            <a:r>
              <a:rPr dirty="0" sz="2000" spc="-55">
                <a:solidFill>
                  <a:srgbClr val="003749"/>
                </a:solidFill>
              </a:rPr>
              <a:t> </a:t>
            </a:r>
            <a:r>
              <a:rPr dirty="0" sz="2000" spc="-20">
                <a:solidFill>
                  <a:srgbClr val="003749"/>
                </a:solidFill>
              </a:rPr>
              <a:t>Jobs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" y="219932"/>
            <a:ext cx="9797745" cy="1099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227" y="557466"/>
            <a:ext cx="6412865" cy="15754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0" spc="-1010">
                <a:solidFill>
                  <a:srgbClr val="3E5B8D"/>
                </a:solidFill>
              </a:rPr>
              <a:t>T</a:t>
            </a:r>
            <a:r>
              <a:rPr dirty="0" sz="6500" spc="-260">
                <a:solidFill>
                  <a:srgbClr val="3E5B8D"/>
                </a:solidFill>
              </a:rPr>
              <a:t>o</a:t>
            </a:r>
            <a:r>
              <a:rPr dirty="0" sz="6500" spc="-50">
                <a:solidFill>
                  <a:srgbClr val="3E5B8D"/>
                </a:solidFill>
              </a:rPr>
              <a:t>p</a:t>
            </a:r>
            <a:r>
              <a:rPr dirty="0" sz="6500" spc="-270">
                <a:solidFill>
                  <a:srgbClr val="3E5B8D"/>
                </a:solidFill>
              </a:rPr>
              <a:t> </a:t>
            </a:r>
            <a:r>
              <a:rPr dirty="0" sz="10150" spc="335">
                <a:solidFill>
                  <a:srgbClr val="EDB009"/>
                </a:solidFill>
              </a:rPr>
              <a:t>8</a:t>
            </a:r>
            <a:r>
              <a:rPr dirty="0" sz="10150" spc="-1390">
                <a:solidFill>
                  <a:srgbClr val="EDB009"/>
                </a:solidFill>
              </a:rPr>
              <a:t> </a:t>
            </a:r>
            <a:r>
              <a:rPr dirty="0" sz="6500" spc="-1060">
                <a:solidFill>
                  <a:srgbClr val="3E5B8D"/>
                </a:solidFill>
              </a:rPr>
              <a:t>T</a:t>
            </a:r>
            <a:r>
              <a:rPr dirty="0" sz="6500" spc="-365">
                <a:solidFill>
                  <a:srgbClr val="3E5B8D"/>
                </a:solidFill>
              </a:rPr>
              <a:t>akeaways</a:t>
            </a:r>
            <a:endParaRPr sz="6500"/>
          </a:p>
        </p:txBody>
      </p:sp>
      <p:sp>
        <p:nvSpPr>
          <p:cNvPr id="4" name="object 4" descr=""/>
          <p:cNvSpPr txBox="1"/>
          <p:nvPr/>
        </p:nvSpPr>
        <p:spPr>
          <a:xfrm>
            <a:off x="661045" y="2244788"/>
            <a:ext cx="6123305" cy="27736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10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Healthcare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3E5B8D"/>
                </a:solidFill>
                <a:latin typeface="Arial"/>
                <a:cs typeface="Arial"/>
              </a:rPr>
              <a:t>is</a:t>
            </a:r>
            <a:r>
              <a:rPr dirty="0" sz="2000" spc="-4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0082AF"/>
                </a:solidFill>
                <a:latin typeface="Arial"/>
                <a:cs typeface="Arial"/>
              </a:rPr>
              <a:t>Alaska’s</a:t>
            </a:r>
            <a:r>
              <a:rPr dirty="0" sz="2000" spc="-4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82AF"/>
                </a:solidFill>
                <a:latin typeface="Arial"/>
                <a:cs typeface="Arial"/>
              </a:rPr>
              <a:t>top</a:t>
            </a:r>
            <a:r>
              <a:rPr dirty="0" sz="2000" spc="-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2AF"/>
                </a:solidFill>
                <a:latin typeface="Arial"/>
                <a:cs typeface="Arial"/>
              </a:rPr>
              <a:t>sector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0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145" b="1">
                <a:solidFill>
                  <a:srgbClr val="3E5B8D"/>
                </a:solidFill>
                <a:latin typeface="Arial"/>
                <a:cs typeface="Arial"/>
              </a:rPr>
              <a:t>Thousands</a:t>
            </a:r>
            <a:r>
              <a:rPr dirty="0" sz="2000" spc="-7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5B8D"/>
                </a:solidFill>
                <a:latin typeface="Arial"/>
                <a:cs typeface="Arial"/>
              </a:rPr>
              <a:t>of</a:t>
            </a:r>
            <a:r>
              <a:rPr dirty="0" sz="2000" spc="-6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0082AF"/>
                </a:solidFill>
                <a:latin typeface="Arial"/>
                <a:cs typeface="Arial"/>
              </a:rPr>
              <a:t>new</a:t>
            </a:r>
            <a:r>
              <a:rPr dirty="0" sz="2000" spc="-7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0082AF"/>
                </a:solidFill>
                <a:latin typeface="Arial"/>
                <a:cs typeface="Arial"/>
              </a:rPr>
              <a:t>hires</a:t>
            </a:r>
            <a:r>
              <a:rPr dirty="0" sz="2000" spc="-6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needed</a:t>
            </a:r>
            <a:r>
              <a:rPr dirty="0" sz="2000" spc="-7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E5B8D"/>
                </a:solidFill>
                <a:latin typeface="Arial"/>
                <a:cs typeface="Arial"/>
              </a:rPr>
              <a:t>annually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5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65" b="1">
                <a:solidFill>
                  <a:srgbClr val="3E5B8D"/>
                </a:solidFill>
                <a:latin typeface="Arial"/>
                <a:cs typeface="Arial"/>
              </a:rPr>
              <a:t>High</a:t>
            </a:r>
            <a:r>
              <a:rPr dirty="0" sz="2000" spc="-4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0082AF"/>
                </a:solidFill>
                <a:latin typeface="Arial"/>
                <a:cs typeface="Arial"/>
              </a:rPr>
              <a:t>Vacancy</a:t>
            </a:r>
            <a:r>
              <a:rPr dirty="0" sz="2000" spc="-4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2AF"/>
                </a:solidFill>
                <a:latin typeface="Arial"/>
                <a:cs typeface="Arial"/>
              </a:rPr>
              <a:t>Rates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5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Healthcare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0082AF"/>
                </a:solidFill>
                <a:latin typeface="Arial"/>
                <a:cs typeface="Arial"/>
              </a:rPr>
              <a:t>Wages</a:t>
            </a:r>
            <a:r>
              <a:rPr dirty="0" sz="2000" spc="-55" b="1">
                <a:solidFill>
                  <a:srgbClr val="0082AF"/>
                </a:solidFill>
                <a:latin typeface="Arial"/>
                <a:cs typeface="Arial"/>
              </a:rPr>
              <a:t> are </a:t>
            </a:r>
            <a:r>
              <a:rPr dirty="0" sz="2000" spc="-10" b="1">
                <a:solidFill>
                  <a:srgbClr val="0082AF"/>
                </a:solidFill>
                <a:latin typeface="Arial"/>
                <a:cs typeface="Arial"/>
              </a:rPr>
              <a:t>Growing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4"/>
              </a:spcBef>
              <a:buClr>
                <a:srgbClr val="3E5B8D"/>
              </a:buClr>
              <a:buSzPct val="122500"/>
              <a:buChar char="•"/>
              <a:tabLst>
                <a:tab pos="266700" algn="l"/>
              </a:tabLst>
            </a:pPr>
            <a:r>
              <a:rPr dirty="0" sz="2000" spc="-80" b="1">
                <a:solidFill>
                  <a:srgbClr val="0082AF"/>
                </a:solidFill>
                <a:latin typeface="Arial"/>
                <a:cs typeface="Arial"/>
              </a:rPr>
              <a:t>Registered</a:t>
            </a:r>
            <a:r>
              <a:rPr dirty="0" sz="2000" spc="-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120" b="1">
                <a:solidFill>
                  <a:srgbClr val="0082AF"/>
                </a:solidFill>
                <a:latin typeface="Arial"/>
                <a:cs typeface="Arial"/>
              </a:rPr>
              <a:t>Nurses</a:t>
            </a:r>
            <a:r>
              <a:rPr dirty="0" sz="2000" spc="-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are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5B8D"/>
                </a:solidFill>
                <a:latin typeface="Arial"/>
                <a:cs typeface="Arial"/>
              </a:rPr>
              <a:t>#1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E5B8D"/>
                </a:solidFill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0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105" b="1">
                <a:solidFill>
                  <a:srgbClr val="3E5B8D"/>
                </a:solidFill>
                <a:latin typeface="Arial"/>
                <a:cs typeface="Arial"/>
              </a:rPr>
              <a:t>Low</a:t>
            </a:r>
            <a:r>
              <a:rPr dirty="0" sz="2000" spc="-6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5B8D"/>
                </a:solidFill>
                <a:latin typeface="Arial"/>
                <a:cs typeface="Arial"/>
              </a:rPr>
              <a:t>%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5B8D"/>
                </a:solidFill>
                <a:latin typeface="Arial"/>
                <a:cs typeface="Arial"/>
              </a:rPr>
              <a:t>of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90" b="1">
                <a:solidFill>
                  <a:srgbClr val="0082AF"/>
                </a:solidFill>
                <a:latin typeface="Arial"/>
                <a:cs typeface="Arial"/>
              </a:rPr>
              <a:t>Nonresidents</a:t>
            </a:r>
            <a:r>
              <a:rPr dirty="0" sz="2000" spc="-6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3E5B8D"/>
                </a:solidFill>
                <a:latin typeface="Arial"/>
                <a:cs typeface="Arial"/>
              </a:rPr>
              <a:t>in</a:t>
            </a:r>
            <a:r>
              <a:rPr dirty="0" sz="2000" spc="-6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Healthcare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E5B8D"/>
                </a:solidFill>
                <a:latin typeface="Arial"/>
                <a:cs typeface="Arial"/>
              </a:rPr>
              <a:t>Workforce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5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20" b="1">
                <a:solidFill>
                  <a:srgbClr val="3E5B8D"/>
                </a:solidFill>
                <a:latin typeface="Arial"/>
                <a:cs typeface="Arial"/>
              </a:rPr>
              <a:t>Most</a:t>
            </a:r>
            <a:r>
              <a:rPr dirty="0" sz="2000" spc="-8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Healthcare</a:t>
            </a:r>
            <a:r>
              <a:rPr dirty="0" sz="2000" spc="-8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85" b="1">
                <a:solidFill>
                  <a:srgbClr val="3E5B8D"/>
                </a:solidFill>
                <a:latin typeface="Arial"/>
                <a:cs typeface="Arial"/>
              </a:rPr>
              <a:t>Workers</a:t>
            </a: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3E5B8D"/>
                </a:solidFill>
                <a:latin typeface="Arial"/>
                <a:cs typeface="Arial"/>
              </a:rPr>
              <a:t>are</a:t>
            </a:r>
            <a:r>
              <a:rPr dirty="0" sz="2000" spc="-8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82AF"/>
                </a:solidFill>
                <a:latin typeface="Arial"/>
                <a:cs typeface="Arial"/>
              </a:rPr>
              <a:t>Women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35"/>
              </a:spcBef>
              <a:buSzPct val="122500"/>
              <a:buChar char="•"/>
              <a:tabLst>
                <a:tab pos="266700" algn="l"/>
              </a:tabLst>
            </a:pPr>
            <a:r>
              <a:rPr dirty="0" sz="2000" spc="-20" b="1">
                <a:solidFill>
                  <a:srgbClr val="3E5B8D"/>
                </a:solidFill>
                <a:latin typeface="Arial"/>
                <a:cs typeface="Arial"/>
              </a:rPr>
              <a:t>Most</a:t>
            </a:r>
            <a:r>
              <a:rPr dirty="0" sz="2000" spc="-5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75" b="1">
                <a:solidFill>
                  <a:srgbClr val="3E5B8D"/>
                </a:solidFill>
                <a:latin typeface="Arial"/>
                <a:cs typeface="Arial"/>
              </a:rPr>
              <a:t>Healthcare</a:t>
            </a:r>
            <a:r>
              <a:rPr dirty="0" sz="2000" spc="-5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40" b="1">
                <a:solidFill>
                  <a:srgbClr val="3E5B8D"/>
                </a:solidFill>
                <a:latin typeface="Arial"/>
                <a:cs typeface="Arial"/>
              </a:rPr>
              <a:t>Jobs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5B8D"/>
                </a:solidFill>
                <a:latin typeface="Arial"/>
                <a:cs typeface="Arial"/>
              </a:rPr>
              <a:t>&amp;</a:t>
            </a:r>
            <a:r>
              <a:rPr dirty="0" sz="2000" spc="-5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3E5B8D"/>
                </a:solidFill>
                <a:latin typeface="Arial"/>
                <a:cs typeface="Arial"/>
              </a:rPr>
              <a:t>Wages</a:t>
            </a:r>
            <a:r>
              <a:rPr dirty="0" sz="2000" spc="-50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3E5B8D"/>
                </a:solidFill>
                <a:latin typeface="Arial"/>
                <a:cs typeface="Arial"/>
              </a:rPr>
              <a:t>in</a:t>
            </a:r>
            <a:r>
              <a:rPr dirty="0" sz="2000" spc="-55" b="1">
                <a:solidFill>
                  <a:srgbClr val="3E5B8D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0082AF"/>
                </a:solidFill>
                <a:latin typeface="Arial"/>
                <a:cs typeface="Arial"/>
              </a:rPr>
              <a:t>Alaska’s</a:t>
            </a:r>
            <a:r>
              <a:rPr dirty="0" sz="2000" spc="-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0082AF"/>
                </a:solidFill>
                <a:latin typeface="Arial"/>
                <a:cs typeface="Arial"/>
              </a:rPr>
              <a:t>Hospitals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" y="0"/>
            <a:ext cx="4766271" cy="55138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8100" y="408432"/>
            <a:ext cx="4203700" cy="711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6624" y="225221"/>
            <a:ext cx="4201160" cy="10242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50">
                <a:solidFill>
                  <a:srgbClr val="3D5669"/>
                </a:solidFill>
              </a:rPr>
              <a:t>Thank</a:t>
            </a:r>
            <a:r>
              <a:rPr dirty="0" sz="6550" spc="-140">
                <a:solidFill>
                  <a:srgbClr val="3D5669"/>
                </a:solidFill>
              </a:rPr>
              <a:t> </a:t>
            </a:r>
            <a:r>
              <a:rPr dirty="0" sz="6550" spc="-135">
                <a:solidFill>
                  <a:srgbClr val="3D5669"/>
                </a:solidFill>
              </a:rPr>
              <a:t>You</a:t>
            </a:r>
            <a:endParaRPr sz="6550"/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8163" y="2429776"/>
            <a:ext cx="3569820" cy="93592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3849" y="3670836"/>
            <a:ext cx="823348" cy="446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97178" y="3661410"/>
            <a:ext cx="1194435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Prepared</a:t>
            </a:r>
            <a:r>
              <a:rPr dirty="0" sz="1000" spc="220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3D5669"/>
                </a:solidFill>
                <a:latin typeface="Arial"/>
                <a:cs typeface="Arial"/>
              </a:rPr>
              <a:t>by</a:t>
            </a:r>
            <a:endParaRPr sz="10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Rain</a:t>
            </a:r>
            <a:r>
              <a:rPr dirty="0" sz="1000" spc="90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D5669"/>
                </a:solidFill>
                <a:latin typeface="Arial"/>
                <a:cs typeface="Arial"/>
              </a:rPr>
              <a:t>Coast</a:t>
            </a:r>
            <a:r>
              <a:rPr dirty="0" sz="1000" spc="95" b="1">
                <a:solidFill>
                  <a:srgbClr val="3D5669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3D5669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5" y="3344435"/>
            <a:ext cx="9797745" cy="2169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2367" y="876427"/>
            <a:ext cx="4768443" cy="46050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405130">
              <a:lnSpc>
                <a:spcPct val="100000"/>
              </a:lnSpc>
              <a:spcBef>
                <a:spcPts val="130"/>
              </a:spcBef>
            </a:pPr>
            <a:r>
              <a:rPr dirty="0" sz="4350" spc="-95"/>
              <a:t>Alaska</a:t>
            </a:r>
            <a:r>
              <a:rPr dirty="0" sz="4350" spc="-175"/>
              <a:t> </a:t>
            </a:r>
            <a:r>
              <a:rPr dirty="0" sz="4350"/>
              <a:t>Workforce</a:t>
            </a:r>
            <a:r>
              <a:rPr dirty="0" sz="4350" spc="-170"/>
              <a:t> </a:t>
            </a:r>
            <a:r>
              <a:rPr dirty="0" sz="4350" spc="-95"/>
              <a:t>Earnings</a:t>
            </a:r>
            <a:r>
              <a:rPr dirty="0" sz="4350" spc="-175"/>
              <a:t> </a:t>
            </a:r>
            <a:r>
              <a:rPr dirty="0" sz="4350" spc="125"/>
              <a:t>2023</a:t>
            </a:r>
            <a:endParaRPr sz="4350"/>
          </a:p>
        </p:txBody>
      </p:sp>
      <p:sp>
        <p:nvSpPr>
          <p:cNvPr id="4" name="object 4" descr=""/>
          <p:cNvSpPr txBox="1"/>
          <p:nvPr/>
        </p:nvSpPr>
        <p:spPr>
          <a:xfrm>
            <a:off x="489372" y="1241793"/>
            <a:ext cx="4705985" cy="381444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algn="ctr" marL="258445" marR="875030" indent="5080">
              <a:lnSpc>
                <a:spcPct val="79700"/>
              </a:lnSpc>
              <a:spcBef>
                <a:spcPts val="1100"/>
              </a:spcBef>
            </a:pPr>
            <a:r>
              <a:rPr dirty="0" sz="4150" spc="-10">
                <a:solidFill>
                  <a:srgbClr val="0082AF"/>
                </a:solidFill>
                <a:latin typeface="Arial"/>
                <a:cs typeface="Arial"/>
              </a:rPr>
              <a:t>Workforce </a:t>
            </a:r>
            <a:r>
              <a:rPr dirty="0" sz="4150" spc="-55">
                <a:solidFill>
                  <a:srgbClr val="0082AF"/>
                </a:solidFill>
                <a:latin typeface="Arial"/>
                <a:cs typeface="Arial"/>
              </a:rPr>
              <a:t>earnings</a:t>
            </a:r>
            <a:r>
              <a:rPr dirty="0" sz="4150" spc="-22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25">
                <a:solidFill>
                  <a:srgbClr val="0082AF"/>
                </a:solidFill>
                <a:latin typeface="Arial"/>
                <a:cs typeface="Arial"/>
              </a:rPr>
              <a:t>in </a:t>
            </a:r>
            <a:r>
              <a:rPr dirty="0" sz="4150" spc="-80">
                <a:solidFill>
                  <a:srgbClr val="0082AF"/>
                </a:solidFill>
                <a:latin typeface="Arial"/>
                <a:cs typeface="Arial"/>
              </a:rPr>
              <a:t>heathcare</a:t>
            </a:r>
            <a:r>
              <a:rPr dirty="0" sz="4150" spc="-15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25">
                <a:solidFill>
                  <a:srgbClr val="0082AF"/>
                </a:solidFill>
                <a:latin typeface="Arial"/>
                <a:cs typeface="Arial"/>
              </a:rPr>
              <a:t>are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higher</a:t>
            </a:r>
            <a:r>
              <a:rPr dirty="0" sz="4150" spc="-15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than</a:t>
            </a:r>
            <a:r>
              <a:rPr dirty="0" sz="4150" spc="-15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any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other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30">
                <a:solidFill>
                  <a:srgbClr val="0082AF"/>
                </a:solidFill>
                <a:latin typeface="Arial"/>
                <a:cs typeface="Arial"/>
              </a:rPr>
              <a:t>sector</a:t>
            </a:r>
            <a:r>
              <a:rPr dirty="0" sz="4150" spc="-11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25">
                <a:solidFill>
                  <a:srgbClr val="0082AF"/>
                </a:solidFill>
                <a:latin typeface="Arial"/>
                <a:cs typeface="Arial"/>
              </a:rPr>
              <a:t>in </a:t>
            </a:r>
            <a:r>
              <a:rPr dirty="0" sz="4150" spc="-10">
                <a:solidFill>
                  <a:srgbClr val="0082AF"/>
                </a:solidFill>
                <a:latin typeface="Arial"/>
                <a:cs typeface="Arial"/>
              </a:rPr>
              <a:t>Alaska</a:t>
            </a:r>
            <a:endParaRPr sz="4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3000" spc="100" b="1">
                <a:latin typeface="Arial"/>
                <a:cs typeface="Arial"/>
              </a:rPr>
              <a:t>$3.4</a:t>
            </a:r>
            <a:r>
              <a:rPr dirty="0" sz="3000" spc="105" b="1">
                <a:latin typeface="Arial"/>
                <a:cs typeface="Arial"/>
              </a:rPr>
              <a:t> </a:t>
            </a:r>
            <a:r>
              <a:rPr dirty="0" sz="3000" spc="-20" b="1">
                <a:latin typeface="Arial"/>
                <a:cs typeface="Arial"/>
              </a:rPr>
              <a:t>billion</a:t>
            </a:r>
            <a:r>
              <a:rPr dirty="0" sz="3000" spc="50" b="1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direct</a:t>
            </a:r>
            <a:r>
              <a:rPr dirty="0" sz="3000" spc="5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wages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7491" y="1058415"/>
            <a:ext cx="3776471" cy="3771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6626" y="182041"/>
            <a:ext cx="7659370" cy="6934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350" spc="-95"/>
              <a:t>Alaska</a:t>
            </a:r>
            <a:r>
              <a:rPr dirty="0" sz="4350" spc="-85"/>
              <a:t> </a:t>
            </a:r>
            <a:r>
              <a:rPr dirty="0" sz="4350"/>
              <a:t>Workforce</a:t>
            </a:r>
            <a:r>
              <a:rPr dirty="0" sz="4350" spc="-85"/>
              <a:t> </a:t>
            </a:r>
            <a:r>
              <a:rPr dirty="0" sz="4350" spc="145"/>
              <a:t>2023</a:t>
            </a:r>
            <a:r>
              <a:rPr dirty="0" sz="4350" spc="-85"/>
              <a:t> </a:t>
            </a:r>
            <a:r>
              <a:rPr dirty="0" sz="4350" spc="-70"/>
              <a:t>(jobs)</a:t>
            </a:r>
            <a:endParaRPr sz="4350"/>
          </a:p>
        </p:txBody>
      </p:sp>
      <p:sp>
        <p:nvSpPr>
          <p:cNvPr id="4" name="object 4" descr=""/>
          <p:cNvSpPr txBox="1"/>
          <p:nvPr/>
        </p:nvSpPr>
        <p:spPr>
          <a:xfrm>
            <a:off x="241669" y="1288427"/>
            <a:ext cx="9328785" cy="4119879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algn="ctr" marL="299720" marR="4706620">
              <a:lnSpc>
                <a:spcPct val="79700"/>
              </a:lnSpc>
              <a:spcBef>
                <a:spcPts val="1100"/>
              </a:spcBef>
            </a:pPr>
            <a:r>
              <a:rPr dirty="0" sz="4150" spc="-55">
                <a:solidFill>
                  <a:srgbClr val="0082AF"/>
                </a:solidFill>
                <a:latin typeface="Arial"/>
                <a:cs typeface="Arial"/>
              </a:rPr>
              <a:t>Healthcare</a:t>
            </a:r>
            <a:r>
              <a:rPr dirty="0" sz="4150" spc="-21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is</a:t>
            </a:r>
            <a:r>
              <a:rPr dirty="0" sz="4150" spc="-17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20">
                <a:solidFill>
                  <a:srgbClr val="0082AF"/>
                </a:solidFill>
                <a:latin typeface="Arial"/>
                <a:cs typeface="Arial"/>
              </a:rPr>
              <a:t>also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#1</a:t>
            </a:r>
            <a:r>
              <a:rPr dirty="0" sz="4150" spc="-140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in</a:t>
            </a:r>
            <a:r>
              <a:rPr dirty="0" sz="4150" spc="-13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10">
                <a:solidFill>
                  <a:srgbClr val="0082AF"/>
                </a:solidFill>
                <a:latin typeface="Arial"/>
                <a:cs typeface="Arial"/>
              </a:rPr>
              <a:t>employment. </a:t>
            </a:r>
            <a:r>
              <a:rPr dirty="0" sz="4150" spc="-200">
                <a:solidFill>
                  <a:srgbClr val="0082AF"/>
                </a:solidFill>
                <a:latin typeface="Arial"/>
                <a:cs typeface="Arial"/>
              </a:rPr>
              <a:t>Alaska’s</a:t>
            </a:r>
            <a:r>
              <a:rPr dirty="0" sz="4150" spc="-5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50">
                <a:solidFill>
                  <a:srgbClr val="0082AF"/>
                </a:solidFill>
                <a:latin typeface="Arial"/>
                <a:cs typeface="Arial"/>
              </a:rPr>
              <a:t>healthcare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jobs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made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70">
                <a:solidFill>
                  <a:srgbClr val="0082AF"/>
                </a:solidFill>
                <a:latin typeface="Arial"/>
                <a:cs typeface="Arial"/>
              </a:rPr>
              <a:t>up</a:t>
            </a:r>
            <a:r>
              <a:rPr dirty="0" sz="4150" spc="-114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100">
                <a:solidFill>
                  <a:srgbClr val="0082AF"/>
                </a:solidFill>
                <a:latin typeface="Arial"/>
                <a:cs typeface="Arial"/>
              </a:rPr>
              <a:t>11% </a:t>
            </a:r>
            <a:r>
              <a:rPr dirty="0" sz="4150" spc="80">
                <a:solidFill>
                  <a:srgbClr val="0082AF"/>
                </a:solidFill>
                <a:latin typeface="Arial"/>
                <a:cs typeface="Arial"/>
              </a:rPr>
              <a:t>of</a:t>
            </a:r>
            <a:r>
              <a:rPr dirty="0" sz="4150" spc="-9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the</a:t>
            </a:r>
            <a:r>
              <a:rPr dirty="0" sz="4150" spc="-9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35">
                <a:solidFill>
                  <a:srgbClr val="0082AF"/>
                </a:solidFill>
                <a:latin typeface="Arial"/>
                <a:cs typeface="Arial"/>
              </a:rPr>
              <a:t>workforce</a:t>
            </a:r>
            <a:r>
              <a:rPr dirty="0" sz="4150" spc="-9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25">
                <a:solidFill>
                  <a:srgbClr val="0082AF"/>
                </a:solidFill>
                <a:latin typeface="Arial"/>
                <a:cs typeface="Arial"/>
              </a:rPr>
              <a:t>in </a:t>
            </a:r>
            <a:r>
              <a:rPr dirty="0" sz="4150">
                <a:solidFill>
                  <a:srgbClr val="0082AF"/>
                </a:solidFill>
                <a:latin typeface="Arial"/>
                <a:cs typeface="Arial"/>
              </a:rPr>
              <a:t>the</a:t>
            </a:r>
            <a:r>
              <a:rPr dirty="0" sz="4150" spc="-5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4150" spc="-10">
                <a:solidFill>
                  <a:srgbClr val="0082AF"/>
                </a:solidFill>
                <a:latin typeface="Arial"/>
                <a:cs typeface="Arial"/>
              </a:rPr>
              <a:t>state</a:t>
            </a:r>
            <a:endParaRPr sz="4150">
              <a:latin typeface="Arial"/>
              <a:cs typeface="Arial"/>
            </a:endParaRPr>
          </a:p>
          <a:p>
            <a:pPr marL="260350">
              <a:lnSpc>
                <a:spcPct val="100000"/>
              </a:lnSpc>
              <a:spcBef>
                <a:spcPts val="409"/>
              </a:spcBef>
            </a:pPr>
            <a:r>
              <a:rPr dirty="0" sz="3000" spc="105" b="1">
                <a:latin typeface="Arial"/>
                <a:cs typeface="Arial"/>
              </a:rPr>
              <a:t>44,310</a:t>
            </a:r>
            <a:r>
              <a:rPr dirty="0" sz="3000" spc="-95" b="1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annual</a:t>
            </a:r>
            <a:r>
              <a:rPr dirty="0" sz="3000" spc="-9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average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jobs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1250" spc="1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US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health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care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industry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employed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17+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million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people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2023,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making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it</a:t>
            </a:r>
            <a:r>
              <a:rPr dirty="0" sz="1250" spc="1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largest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employment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sector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the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5E5E5E"/>
                </a:solidFill>
                <a:latin typeface="Arial"/>
                <a:cs typeface="Arial"/>
              </a:rPr>
              <a:t>United</a:t>
            </a:r>
            <a:r>
              <a:rPr dirty="0" sz="1250" spc="10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5E5E5E"/>
                </a:solidFill>
                <a:latin typeface="Arial"/>
                <a:cs typeface="Arial"/>
              </a:rPr>
              <a:t>States.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4945" y="1115555"/>
          <a:ext cx="5666105" cy="3823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/>
                <a:gridCol w="474345"/>
                <a:gridCol w="915669"/>
                <a:gridCol w="559434"/>
                <a:gridCol w="499110"/>
                <a:gridCol w="628014"/>
                <a:gridCol w="788670"/>
                <a:gridCol w="517525"/>
                <a:gridCol w="837564"/>
              </a:tblGrid>
              <a:tr h="202565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Alaska</a:t>
                      </a:r>
                      <a:r>
                        <a:rPr dirty="0" sz="7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7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dirty="0" sz="7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Jobs</a:t>
                      </a:r>
                      <a:r>
                        <a:rPr dirty="0" sz="7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Multipliers,</a:t>
                      </a:r>
                      <a:r>
                        <a:rPr dirty="0" sz="7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002E7A"/>
                      </a:solidFill>
                      <a:prstDash val="solid"/>
                    </a:lnL>
                    <a:lnR w="12700">
                      <a:solidFill>
                        <a:srgbClr val="002E7A"/>
                      </a:solidFill>
                      <a:prstDash val="solid"/>
                    </a:lnR>
                    <a:lnT w="12700">
                      <a:solidFill>
                        <a:srgbClr val="002E7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B56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600">
                <a:tc>
                  <a:txBody>
                    <a:bodyPr/>
                    <a:lstStyle/>
                    <a:p>
                      <a:pPr marL="30480">
                        <a:lnSpc>
                          <a:spcPts val="869"/>
                        </a:lnSpc>
                        <a:spcBef>
                          <a:spcPts val="495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NAICS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30480">
                        <a:lnSpc>
                          <a:spcPts val="869"/>
                        </a:lnSpc>
                      </a:pPr>
                      <a:r>
                        <a:rPr dirty="0" sz="750" spc="-20" b="1">
                          <a:latin typeface="Arial"/>
                          <a:cs typeface="Arial"/>
                        </a:rPr>
                        <a:t>Code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Category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Sub-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type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22225">
                        <a:lnSpc>
                          <a:spcPts val="840"/>
                        </a:lnSpc>
                        <a:spcBef>
                          <a:spcPts val="575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Annualized 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Jobs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25400">
                        <a:lnSpc>
                          <a:spcPts val="840"/>
                        </a:lnSpc>
                        <a:spcBef>
                          <a:spcPts val="13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Employm </a:t>
                      </a:r>
                      <a:r>
                        <a:rPr dirty="0" sz="750" spc="-25" b="1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 Multiplier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20320">
                        <a:lnSpc>
                          <a:spcPts val="840"/>
                        </a:lnSpc>
                        <a:spcBef>
                          <a:spcPts val="13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 Employment Impact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Wages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44450">
                        <a:lnSpc>
                          <a:spcPts val="840"/>
                        </a:lnSpc>
                        <a:spcBef>
                          <a:spcPts val="575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Wages Multiplier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252095">
                        <a:lnSpc>
                          <a:spcPts val="840"/>
                        </a:lnSpc>
                        <a:spcBef>
                          <a:spcPts val="575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Wages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 Impact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algn="ctr" marL="1358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622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Hospitals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15,881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1.8469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29,331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$1,419,930,614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1.5102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$2,144,379,213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 marL="135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623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Nursing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0" b="1">
                          <a:latin typeface="Arial"/>
                          <a:cs typeface="Arial"/>
                        </a:rPr>
                        <a:t>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4,161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1.3885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5,778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$177,786,498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1.4286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$253,985,791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92075">
                        <a:lnSpc>
                          <a:spcPct val="100000"/>
                        </a:lnSpc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Nursing</a:t>
                      </a:r>
                      <a:r>
                        <a:rPr dirty="0" sz="6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Care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034" marR="148590">
                        <a:lnSpc>
                          <a:spcPct val="1185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Facilities</a:t>
                      </a:r>
                      <a:r>
                        <a:rPr dirty="0" sz="6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6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6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Care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1,413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1.4211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2,008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$61,404,932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1.4777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22860">
                        <a:lnSpc>
                          <a:spcPct val="100000"/>
                        </a:lnSpc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$90,738,068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6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Mental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034" marR="95250">
                        <a:lnSpc>
                          <a:spcPct val="1185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Disability,</a:t>
                      </a:r>
                      <a:r>
                        <a:rPr dirty="0" sz="6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Health,</a:t>
                      </a:r>
                      <a:r>
                        <a:rPr dirty="0" sz="6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6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Abuse</a:t>
                      </a:r>
                      <a:r>
                        <a:rPr dirty="0" sz="6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Facilities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1,461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1.3861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2,025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$68,473,931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1.4066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22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$96,315,431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Elderly</a:t>
                      </a:r>
                      <a:r>
                        <a:rPr dirty="0" sz="6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Community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Care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1,287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1.2638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1,627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$47,907,635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1.3818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$66,198,770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 marL="135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25" b="1">
                          <a:latin typeface="Arial"/>
                          <a:cs typeface="Arial"/>
                        </a:rPr>
                        <a:t>621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7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75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Healthcare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24,268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40,294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$1,789,311,764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$2,559,867,092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Offices</a:t>
                      </a:r>
                      <a:r>
                        <a:rPr dirty="0" sz="6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6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Physicians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8,736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1.8896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16,508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$811,348,337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1.4288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$1,159,254,504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6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6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Dentists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2,519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1.4714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3,706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$143,314,526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1.3731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$196,785,176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08585">
                        <a:lnSpc>
                          <a:spcPct val="118500"/>
                        </a:lnSpc>
                        <a:spcBef>
                          <a:spcPts val="8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65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Practitioners</a:t>
                      </a:r>
                      <a:r>
                        <a:rPr dirty="0" sz="65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Offices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4,534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1.4076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6,382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$247,212,789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1.3786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$340,807,551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 spc="20">
                          <a:latin typeface="Arial"/>
                          <a:cs typeface="Arial"/>
                        </a:rPr>
                        <a:t>Outpatient</a:t>
                      </a:r>
                      <a:r>
                        <a:rPr dirty="0" sz="6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Care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Centers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5,331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1.7618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9,392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$439,250,463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1.4905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$654,702,815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14935">
                        <a:lnSpc>
                          <a:spcPct val="118500"/>
                        </a:lnSpc>
                        <a:spcBef>
                          <a:spcPts val="8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Medical,</a:t>
                      </a:r>
                      <a:r>
                        <a:rPr dirty="0" sz="65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Diagnostic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Laboratories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5">
                          <a:latin typeface="Arial"/>
                          <a:cs typeface="Arial"/>
                        </a:rPr>
                        <a:t>334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1.5614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5">
                          <a:latin typeface="Arial"/>
                          <a:cs typeface="Arial"/>
                        </a:rPr>
                        <a:t>522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$22,407,195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1.3892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$31,128,075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6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Healthcare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Services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2,152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1.2606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2,713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$63,796,804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1.3465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$85,902,397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0">
                          <a:latin typeface="Arial"/>
                          <a:cs typeface="Arial"/>
                        </a:rPr>
                        <a:t>6219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79070">
                        <a:lnSpc>
                          <a:spcPct val="118500"/>
                        </a:lnSpc>
                        <a:spcBef>
                          <a:spcPts val="8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65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6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Healthcare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25">
                          <a:latin typeface="Arial"/>
                          <a:cs typeface="Arial"/>
                        </a:rPr>
                        <a:t>662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1.6188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1,072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$61,981,650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1.4728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50" spc="-10">
                          <a:latin typeface="Arial"/>
                          <a:cs typeface="Arial"/>
                        </a:rPr>
                        <a:t>$91,286,574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4D7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Healthcare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Sector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44,310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75,402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$3,387,028,876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BFBFBF"/>
                      </a:solidFill>
                      <a:prstDash val="solid"/>
                    </a:lnL>
                    <a:lnR w="3175">
                      <a:solidFill>
                        <a:srgbClr val="BFBFB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Arial"/>
                          <a:cs typeface="Arial"/>
                        </a:rPr>
                        <a:t>$4,958,232,096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3175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004D7F"/>
                      </a:solidFill>
                      <a:prstDash val="solid"/>
                    </a:lnR>
                    <a:lnT w="3175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004D7F"/>
                      </a:solidFill>
                      <a:prstDash val="solid"/>
                    </a:lnB>
                    <a:solidFill>
                      <a:srgbClr val="DFEAF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41" y="364858"/>
            <a:ext cx="4939030" cy="4362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0110" algn="l"/>
                <a:tab pos="1983739" algn="l"/>
                <a:tab pos="2907030" algn="l"/>
              </a:tabLst>
            </a:pPr>
            <a:r>
              <a:rPr dirty="0" cap="small" sz="2700" spc="185">
                <a:solidFill>
                  <a:srgbClr val="175779"/>
                </a:solidFill>
              </a:rPr>
              <a:t>And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135">
                <a:solidFill>
                  <a:srgbClr val="175779"/>
                </a:solidFill>
              </a:rPr>
              <a:t>More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140">
                <a:solidFill>
                  <a:srgbClr val="175779"/>
                </a:solidFill>
              </a:rPr>
              <a:t>with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50">
                <a:solidFill>
                  <a:srgbClr val="175779"/>
                </a:solidFill>
              </a:rPr>
              <a:t>Multipliers</a:t>
            </a:r>
            <a:endParaRPr sz="2700"/>
          </a:p>
        </p:txBody>
      </p:sp>
      <p:grpSp>
        <p:nvGrpSpPr>
          <p:cNvPr id="4" name="object 4" descr=""/>
          <p:cNvGrpSpPr/>
          <p:nvPr/>
        </p:nvGrpSpPr>
        <p:grpSpPr>
          <a:xfrm>
            <a:off x="7063981" y="1436547"/>
            <a:ext cx="1450340" cy="1450340"/>
            <a:chOff x="7063981" y="1436547"/>
            <a:chExt cx="1450340" cy="1450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981" y="1436547"/>
              <a:ext cx="1449933" cy="144993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50773" y="147988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>
                  <a:moveTo>
                    <a:pt x="638175" y="0"/>
                  </a:moveTo>
                  <a:lnTo>
                    <a:pt x="593661" y="1544"/>
                  </a:lnTo>
                  <a:lnTo>
                    <a:pt x="549322" y="6179"/>
                  </a:lnTo>
                  <a:lnTo>
                    <a:pt x="505333" y="13903"/>
                  </a:lnTo>
                  <a:lnTo>
                    <a:pt x="461866" y="24716"/>
                  </a:lnTo>
                  <a:lnTo>
                    <a:pt x="419098" y="38619"/>
                  </a:lnTo>
                  <a:lnTo>
                    <a:pt x="377202" y="55612"/>
                  </a:lnTo>
                  <a:lnTo>
                    <a:pt x="336353" y="75694"/>
                  </a:lnTo>
                  <a:lnTo>
                    <a:pt x="296726" y="98866"/>
                  </a:lnTo>
                  <a:lnTo>
                    <a:pt x="258495" y="125127"/>
                  </a:lnTo>
                  <a:lnTo>
                    <a:pt x="221834" y="154478"/>
                  </a:lnTo>
                  <a:lnTo>
                    <a:pt x="186918" y="186918"/>
                  </a:lnTo>
                  <a:lnTo>
                    <a:pt x="154478" y="221834"/>
                  </a:lnTo>
                  <a:lnTo>
                    <a:pt x="125127" y="258495"/>
                  </a:lnTo>
                  <a:lnTo>
                    <a:pt x="98866" y="296727"/>
                  </a:lnTo>
                  <a:lnTo>
                    <a:pt x="75694" y="336354"/>
                  </a:lnTo>
                  <a:lnTo>
                    <a:pt x="55612" y="377204"/>
                  </a:lnTo>
                  <a:lnTo>
                    <a:pt x="38619" y="419100"/>
                  </a:lnTo>
                  <a:lnTo>
                    <a:pt x="24716" y="461869"/>
                  </a:lnTo>
                  <a:lnTo>
                    <a:pt x="13903" y="505336"/>
                  </a:lnTo>
                  <a:lnTo>
                    <a:pt x="6179" y="549326"/>
                  </a:lnTo>
                  <a:lnTo>
                    <a:pt x="1544" y="593666"/>
                  </a:lnTo>
                  <a:lnTo>
                    <a:pt x="0" y="638179"/>
                  </a:lnTo>
                  <a:lnTo>
                    <a:pt x="1544" y="682693"/>
                  </a:lnTo>
                  <a:lnTo>
                    <a:pt x="6179" y="727032"/>
                  </a:lnTo>
                  <a:lnTo>
                    <a:pt x="13903" y="771022"/>
                  </a:lnTo>
                  <a:lnTo>
                    <a:pt x="24716" y="814488"/>
                  </a:lnTo>
                  <a:lnTo>
                    <a:pt x="38619" y="857256"/>
                  </a:lnTo>
                  <a:lnTo>
                    <a:pt x="55612" y="899152"/>
                  </a:lnTo>
                  <a:lnTo>
                    <a:pt x="75694" y="940000"/>
                  </a:lnTo>
                  <a:lnTo>
                    <a:pt x="98866" y="979627"/>
                  </a:lnTo>
                  <a:lnTo>
                    <a:pt x="125127" y="1017857"/>
                  </a:lnTo>
                  <a:lnTo>
                    <a:pt x="154478" y="1054517"/>
                  </a:lnTo>
                  <a:lnTo>
                    <a:pt x="186918" y="1089431"/>
                  </a:lnTo>
                  <a:lnTo>
                    <a:pt x="221834" y="1121871"/>
                  </a:lnTo>
                  <a:lnTo>
                    <a:pt x="258495" y="1151222"/>
                  </a:lnTo>
                  <a:lnTo>
                    <a:pt x="296726" y="1177483"/>
                  </a:lnTo>
                  <a:lnTo>
                    <a:pt x="336353" y="1200655"/>
                  </a:lnTo>
                  <a:lnTo>
                    <a:pt x="377202" y="1220737"/>
                  </a:lnTo>
                  <a:lnTo>
                    <a:pt x="419098" y="1237730"/>
                  </a:lnTo>
                  <a:lnTo>
                    <a:pt x="461866" y="1251633"/>
                  </a:lnTo>
                  <a:lnTo>
                    <a:pt x="505333" y="1262446"/>
                  </a:lnTo>
                  <a:lnTo>
                    <a:pt x="549322" y="1270170"/>
                  </a:lnTo>
                  <a:lnTo>
                    <a:pt x="593661" y="1274805"/>
                  </a:lnTo>
                  <a:lnTo>
                    <a:pt x="638175" y="1276350"/>
                  </a:lnTo>
                  <a:lnTo>
                    <a:pt x="682688" y="1274805"/>
                  </a:lnTo>
                  <a:lnTo>
                    <a:pt x="727027" y="1270170"/>
                  </a:lnTo>
                  <a:lnTo>
                    <a:pt x="771016" y="1262446"/>
                  </a:lnTo>
                  <a:lnTo>
                    <a:pt x="814483" y="1251633"/>
                  </a:lnTo>
                  <a:lnTo>
                    <a:pt x="857251" y="1237730"/>
                  </a:lnTo>
                  <a:lnTo>
                    <a:pt x="899147" y="1220737"/>
                  </a:lnTo>
                  <a:lnTo>
                    <a:pt x="939996" y="1200655"/>
                  </a:lnTo>
                  <a:lnTo>
                    <a:pt x="979623" y="1177483"/>
                  </a:lnTo>
                  <a:lnTo>
                    <a:pt x="1017854" y="1151222"/>
                  </a:lnTo>
                  <a:lnTo>
                    <a:pt x="1054515" y="1121871"/>
                  </a:lnTo>
                  <a:lnTo>
                    <a:pt x="1089431" y="1089431"/>
                  </a:lnTo>
                  <a:lnTo>
                    <a:pt x="1121871" y="1054517"/>
                  </a:lnTo>
                  <a:lnTo>
                    <a:pt x="1151222" y="1017857"/>
                  </a:lnTo>
                  <a:lnTo>
                    <a:pt x="1177483" y="979627"/>
                  </a:lnTo>
                  <a:lnTo>
                    <a:pt x="1200655" y="940000"/>
                  </a:lnTo>
                  <a:lnTo>
                    <a:pt x="1220737" y="899152"/>
                  </a:lnTo>
                  <a:lnTo>
                    <a:pt x="1237730" y="857256"/>
                  </a:lnTo>
                  <a:lnTo>
                    <a:pt x="1251633" y="814488"/>
                  </a:lnTo>
                  <a:lnTo>
                    <a:pt x="1262446" y="771022"/>
                  </a:lnTo>
                  <a:lnTo>
                    <a:pt x="1270170" y="727032"/>
                  </a:lnTo>
                  <a:lnTo>
                    <a:pt x="1274805" y="682693"/>
                  </a:lnTo>
                  <a:lnTo>
                    <a:pt x="1276350" y="638179"/>
                  </a:lnTo>
                  <a:lnTo>
                    <a:pt x="1274805" y="593666"/>
                  </a:lnTo>
                  <a:lnTo>
                    <a:pt x="1270170" y="549326"/>
                  </a:lnTo>
                  <a:lnTo>
                    <a:pt x="1262446" y="505336"/>
                  </a:lnTo>
                  <a:lnTo>
                    <a:pt x="1251633" y="461869"/>
                  </a:lnTo>
                  <a:lnTo>
                    <a:pt x="1237730" y="419100"/>
                  </a:lnTo>
                  <a:lnTo>
                    <a:pt x="1220737" y="377204"/>
                  </a:lnTo>
                  <a:lnTo>
                    <a:pt x="1200655" y="336354"/>
                  </a:lnTo>
                  <a:lnTo>
                    <a:pt x="1177483" y="296727"/>
                  </a:lnTo>
                  <a:lnTo>
                    <a:pt x="1151222" y="258495"/>
                  </a:lnTo>
                  <a:lnTo>
                    <a:pt x="1121871" y="221834"/>
                  </a:lnTo>
                  <a:lnTo>
                    <a:pt x="1089431" y="186918"/>
                  </a:lnTo>
                  <a:lnTo>
                    <a:pt x="1054515" y="154478"/>
                  </a:lnTo>
                  <a:lnTo>
                    <a:pt x="1017854" y="125127"/>
                  </a:lnTo>
                  <a:lnTo>
                    <a:pt x="979623" y="98866"/>
                  </a:lnTo>
                  <a:lnTo>
                    <a:pt x="939996" y="75694"/>
                  </a:lnTo>
                  <a:lnTo>
                    <a:pt x="899147" y="55612"/>
                  </a:lnTo>
                  <a:lnTo>
                    <a:pt x="857251" y="38619"/>
                  </a:lnTo>
                  <a:lnTo>
                    <a:pt x="814483" y="24716"/>
                  </a:lnTo>
                  <a:lnTo>
                    <a:pt x="771016" y="13903"/>
                  </a:lnTo>
                  <a:lnTo>
                    <a:pt x="727027" y="6179"/>
                  </a:lnTo>
                  <a:lnTo>
                    <a:pt x="682688" y="1544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555979" y="1739544"/>
            <a:ext cx="463550" cy="301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75K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27912" y="1993557"/>
            <a:ext cx="922655" cy="47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210"/>
              </a:lnSpc>
              <a:spcBef>
                <a:spcPts val="95"/>
              </a:spcBef>
            </a:pPr>
            <a:r>
              <a:rPr dirty="0" sz="1050" spc="-20" b="1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endParaRPr sz="1050">
              <a:latin typeface="Arial"/>
              <a:cs typeface="Arial"/>
            </a:endParaRPr>
          </a:p>
          <a:p>
            <a:pPr algn="ctr" marL="12700" marR="5080">
              <a:lnSpc>
                <a:spcPts val="1160"/>
              </a:lnSpc>
              <a:spcBef>
                <a:spcPts val="70"/>
              </a:spcBef>
            </a:pPr>
            <a:r>
              <a:rPr dirty="0" sz="1050" spc="-45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healthcare 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r>
              <a:rPr dirty="0" sz="10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063981" y="3570603"/>
            <a:ext cx="1450340" cy="1450340"/>
            <a:chOff x="7063981" y="3570603"/>
            <a:chExt cx="1450340" cy="145034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981" y="3570603"/>
              <a:ext cx="1449933" cy="144993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150773" y="3613937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>
                  <a:moveTo>
                    <a:pt x="638175" y="0"/>
                  </a:moveTo>
                  <a:lnTo>
                    <a:pt x="593661" y="1544"/>
                  </a:lnTo>
                  <a:lnTo>
                    <a:pt x="549322" y="6179"/>
                  </a:lnTo>
                  <a:lnTo>
                    <a:pt x="505333" y="13903"/>
                  </a:lnTo>
                  <a:lnTo>
                    <a:pt x="461866" y="24716"/>
                  </a:lnTo>
                  <a:lnTo>
                    <a:pt x="419098" y="38619"/>
                  </a:lnTo>
                  <a:lnTo>
                    <a:pt x="377202" y="55612"/>
                  </a:lnTo>
                  <a:lnTo>
                    <a:pt x="336353" y="75694"/>
                  </a:lnTo>
                  <a:lnTo>
                    <a:pt x="296726" y="98866"/>
                  </a:lnTo>
                  <a:lnTo>
                    <a:pt x="258495" y="125127"/>
                  </a:lnTo>
                  <a:lnTo>
                    <a:pt x="221834" y="154478"/>
                  </a:lnTo>
                  <a:lnTo>
                    <a:pt x="186918" y="186918"/>
                  </a:lnTo>
                  <a:lnTo>
                    <a:pt x="154478" y="221834"/>
                  </a:lnTo>
                  <a:lnTo>
                    <a:pt x="125127" y="258495"/>
                  </a:lnTo>
                  <a:lnTo>
                    <a:pt x="98866" y="296727"/>
                  </a:lnTo>
                  <a:lnTo>
                    <a:pt x="75694" y="336354"/>
                  </a:lnTo>
                  <a:lnTo>
                    <a:pt x="55612" y="377203"/>
                  </a:lnTo>
                  <a:lnTo>
                    <a:pt x="38619" y="419100"/>
                  </a:lnTo>
                  <a:lnTo>
                    <a:pt x="24716" y="461868"/>
                  </a:lnTo>
                  <a:lnTo>
                    <a:pt x="13903" y="505335"/>
                  </a:lnTo>
                  <a:lnTo>
                    <a:pt x="6179" y="549326"/>
                  </a:lnTo>
                  <a:lnTo>
                    <a:pt x="1544" y="593665"/>
                  </a:lnTo>
                  <a:lnTo>
                    <a:pt x="0" y="638179"/>
                  </a:lnTo>
                  <a:lnTo>
                    <a:pt x="1544" y="682692"/>
                  </a:lnTo>
                  <a:lnTo>
                    <a:pt x="6179" y="727032"/>
                  </a:lnTo>
                  <a:lnTo>
                    <a:pt x="13903" y="771022"/>
                  </a:lnTo>
                  <a:lnTo>
                    <a:pt x="24716" y="814489"/>
                  </a:lnTo>
                  <a:lnTo>
                    <a:pt x="38619" y="857257"/>
                  </a:lnTo>
                  <a:lnTo>
                    <a:pt x="55612" y="899153"/>
                  </a:lnTo>
                  <a:lnTo>
                    <a:pt x="75694" y="940002"/>
                  </a:lnTo>
                  <a:lnTo>
                    <a:pt x="98866" y="979630"/>
                  </a:lnTo>
                  <a:lnTo>
                    <a:pt x="125127" y="1017861"/>
                  </a:lnTo>
                  <a:lnTo>
                    <a:pt x="154478" y="1054522"/>
                  </a:lnTo>
                  <a:lnTo>
                    <a:pt x="186918" y="1089437"/>
                  </a:lnTo>
                  <a:lnTo>
                    <a:pt x="221834" y="1121878"/>
                  </a:lnTo>
                  <a:lnTo>
                    <a:pt x="258495" y="1151228"/>
                  </a:lnTo>
                  <a:lnTo>
                    <a:pt x="296726" y="1177489"/>
                  </a:lnTo>
                  <a:lnTo>
                    <a:pt x="336353" y="1200661"/>
                  </a:lnTo>
                  <a:lnTo>
                    <a:pt x="377202" y="1220743"/>
                  </a:lnTo>
                  <a:lnTo>
                    <a:pt x="419098" y="1237736"/>
                  </a:lnTo>
                  <a:lnTo>
                    <a:pt x="461866" y="1251639"/>
                  </a:lnTo>
                  <a:lnTo>
                    <a:pt x="505333" y="1262452"/>
                  </a:lnTo>
                  <a:lnTo>
                    <a:pt x="549322" y="1270176"/>
                  </a:lnTo>
                  <a:lnTo>
                    <a:pt x="593661" y="1274810"/>
                  </a:lnTo>
                  <a:lnTo>
                    <a:pt x="638175" y="1276355"/>
                  </a:lnTo>
                  <a:lnTo>
                    <a:pt x="682688" y="1274810"/>
                  </a:lnTo>
                  <a:lnTo>
                    <a:pt x="727027" y="1270176"/>
                  </a:lnTo>
                  <a:lnTo>
                    <a:pt x="771016" y="1262452"/>
                  </a:lnTo>
                  <a:lnTo>
                    <a:pt x="814483" y="1251639"/>
                  </a:lnTo>
                  <a:lnTo>
                    <a:pt x="857251" y="1237736"/>
                  </a:lnTo>
                  <a:lnTo>
                    <a:pt x="899147" y="1220743"/>
                  </a:lnTo>
                  <a:lnTo>
                    <a:pt x="939996" y="1200661"/>
                  </a:lnTo>
                  <a:lnTo>
                    <a:pt x="979623" y="1177489"/>
                  </a:lnTo>
                  <a:lnTo>
                    <a:pt x="1017854" y="1151228"/>
                  </a:lnTo>
                  <a:lnTo>
                    <a:pt x="1054515" y="1121878"/>
                  </a:lnTo>
                  <a:lnTo>
                    <a:pt x="1089431" y="1089437"/>
                  </a:lnTo>
                  <a:lnTo>
                    <a:pt x="1121871" y="1054522"/>
                  </a:lnTo>
                  <a:lnTo>
                    <a:pt x="1151222" y="1017861"/>
                  </a:lnTo>
                  <a:lnTo>
                    <a:pt x="1177483" y="979630"/>
                  </a:lnTo>
                  <a:lnTo>
                    <a:pt x="1200655" y="940002"/>
                  </a:lnTo>
                  <a:lnTo>
                    <a:pt x="1220737" y="899153"/>
                  </a:lnTo>
                  <a:lnTo>
                    <a:pt x="1237730" y="857257"/>
                  </a:lnTo>
                  <a:lnTo>
                    <a:pt x="1251633" y="814489"/>
                  </a:lnTo>
                  <a:lnTo>
                    <a:pt x="1262446" y="771022"/>
                  </a:lnTo>
                  <a:lnTo>
                    <a:pt x="1270170" y="727032"/>
                  </a:lnTo>
                  <a:lnTo>
                    <a:pt x="1274805" y="682692"/>
                  </a:lnTo>
                  <a:lnTo>
                    <a:pt x="1276350" y="638179"/>
                  </a:lnTo>
                  <a:lnTo>
                    <a:pt x="1274805" y="593665"/>
                  </a:lnTo>
                  <a:lnTo>
                    <a:pt x="1270170" y="549326"/>
                  </a:lnTo>
                  <a:lnTo>
                    <a:pt x="1262446" y="505335"/>
                  </a:lnTo>
                  <a:lnTo>
                    <a:pt x="1251633" y="461868"/>
                  </a:lnTo>
                  <a:lnTo>
                    <a:pt x="1237730" y="419100"/>
                  </a:lnTo>
                  <a:lnTo>
                    <a:pt x="1220737" y="377203"/>
                  </a:lnTo>
                  <a:lnTo>
                    <a:pt x="1200655" y="336354"/>
                  </a:lnTo>
                  <a:lnTo>
                    <a:pt x="1177483" y="296727"/>
                  </a:lnTo>
                  <a:lnTo>
                    <a:pt x="1151222" y="258495"/>
                  </a:lnTo>
                  <a:lnTo>
                    <a:pt x="1121871" y="221834"/>
                  </a:lnTo>
                  <a:lnTo>
                    <a:pt x="1089431" y="186918"/>
                  </a:lnTo>
                  <a:lnTo>
                    <a:pt x="1054515" y="154478"/>
                  </a:lnTo>
                  <a:lnTo>
                    <a:pt x="1017854" y="125127"/>
                  </a:lnTo>
                  <a:lnTo>
                    <a:pt x="979623" y="98866"/>
                  </a:lnTo>
                  <a:lnTo>
                    <a:pt x="939996" y="75694"/>
                  </a:lnTo>
                  <a:lnTo>
                    <a:pt x="899147" y="55612"/>
                  </a:lnTo>
                  <a:lnTo>
                    <a:pt x="857251" y="38619"/>
                  </a:lnTo>
                  <a:lnTo>
                    <a:pt x="814483" y="24716"/>
                  </a:lnTo>
                  <a:lnTo>
                    <a:pt x="771016" y="13903"/>
                  </a:lnTo>
                  <a:lnTo>
                    <a:pt x="727027" y="6179"/>
                  </a:lnTo>
                  <a:lnTo>
                    <a:pt x="682688" y="1544"/>
                  </a:lnTo>
                  <a:lnTo>
                    <a:pt x="638175" y="0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638910" y="3874681"/>
            <a:ext cx="297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$5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27912" y="4128696"/>
            <a:ext cx="922655" cy="4787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257175">
              <a:lnSpc>
                <a:spcPts val="1160"/>
              </a:lnSpc>
              <a:spcBef>
                <a:spcPts val="215"/>
              </a:spcBef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billion </a:t>
            </a:r>
            <a:r>
              <a:rPr dirty="0" sz="1050" spc="-45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35">
                <a:solidFill>
                  <a:srgbClr val="FFFFFF"/>
                </a:solidFill>
                <a:latin typeface="Arial"/>
                <a:cs typeface="Arial"/>
              </a:rPr>
              <a:t>healthcare </a:t>
            </a:r>
            <a:r>
              <a:rPr dirty="0" sz="1050" spc="-40">
                <a:solidFill>
                  <a:srgbClr val="FFFFFF"/>
                </a:solidFill>
                <a:latin typeface="Arial"/>
                <a:cs typeface="Arial"/>
              </a:rPr>
              <a:t>wages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358915" y="3188195"/>
            <a:ext cx="285496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55" b="1">
                <a:latin typeface="Arial"/>
                <a:cs typeface="Arial"/>
              </a:rPr>
              <a:t>$3.4</a:t>
            </a:r>
            <a:r>
              <a:rPr dirty="0" sz="1700" spc="7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billion</a:t>
            </a:r>
            <a:r>
              <a:rPr dirty="0" sz="1700" spc="40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direct</a:t>
            </a:r>
            <a:r>
              <a:rPr dirty="0" sz="1700" spc="4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wages=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80758" y="1074559"/>
            <a:ext cx="221170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60" b="1">
                <a:latin typeface="Arial"/>
                <a:cs typeface="Arial"/>
              </a:rPr>
              <a:t>44,310</a:t>
            </a:r>
            <a:r>
              <a:rPr dirty="0" sz="1700" spc="85" b="1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direct</a:t>
            </a:r>
            <a:r>
              <a:rPr dirty="0" sz="1700" spc="9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jobs=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51596" y="823861"/>
            <a:ext cx="7309484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305" b="1">
                <a:solidFill>
                  <a:srgbClr val="0082AF"/>
                </a:solidFill>
                <a:latin typeface="Arial"/>
                <a:cs typeface="Arial"/>
              </a:rPr>
              <a:t>Thousands</a:t>
            </a:r>
            <a:r>
              <a:rPr dirty="0" sz="680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90" b="1">
                <a:solidFill>
                  <a:srgbClr val="0082AF"/>
                </a:solidFill>
                <a:latin typeface="Arial"/>
                <a:cs typeface="Arial"/>
              </a:rPr>
              <a:t>of</a:t>
            </a:r>
            <a:r>
              <a:rPr dirty="0" sz="6800" spc="5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25" b="1">
                <a:solidFill>
                  <a:srgbClr val="0082AF"/>
                </a:solidFill>
                <a:latin typeface="Arial"/>
                <a:cs typeface="Arial"/>
              </a:rPr>
              <a:t>new</a:t>
            </a:r>
            <a:endParaRPr sz="6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51596" y="1534528"/>
            <a:ext cx="5226050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190" b="1">
                <a:solidFill>
                  <a:srgbClr val="0082AF"/>
                </a:solidFill>
                <a:latin typeface="Arial"/>
                <a:cs typeface="Arial"/>
              </a:rPr>
              <a:t>hires</a:t>
            </a:r>
            <a:r>
              <a:rPr dirty="0" sz="6800" spc="-250" b="1">
                <a:solidFill>
                  <a:srgbClr val="0082AF"/>
                </a:solidFill>
                <a:latin typeface="Arial"/>
                <a:cs typeface="Arial"/>
              </a:rPr>
              <a:t> </a:t>
            </a:r>
            <a:r>
              <a:rPr dirty="0" sz="6800" spc="-10" b="1">
                <a:solidFill>
                  <a:srgbClr val="0082AF"/>
                </a:solidFill>
                <a:latin typeface="Arial"/>
                <a:cs typeface="Arial"/>
              </a:rPr>
              <a:t>needed</a:t>
            </a:r>
            <a:endParaRPr sz="6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51596" y="2245207"/>
            <a:ext cx="3316604" cy="1067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800" spc="-210" b="1">
                <a:solidFill>
                  <a:srgbClr val="0082AF"/>
                </a:solidFill>
                <a:latin typeface="Arial"/>
                <a:cs typeface="Arial"/>
              </a:rPr>
              <a:t>annually</a:t>
            </a:r>
            <a:endParaRPr sz="6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85" y="2279982"/>
            <a:ext cx="9800590" cy="3234055"/>
            <a:chOff x="6885" y="2279982"/>
            <a:chExt cx="9800590" cy="32340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" y="3555458"/>
              <a:ext cx="9797745" cy="19583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068" y="2279982"/>
              <a:ext cx="5167871" cy="31803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10395" y="-507073"/>
            <a:ext cx="4826635" cy="15754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180465" algn="l"/>
                <a:tab pos="3813810" algn="l"/>
              </a:tabLst>
            </a:pPr>
            <a:r>
              <a:rPr dirty="0" sz="3400" spc="225" b="1">
                <a:latin typeface="Arial"/>
                <a:cs typeface="Arial"/>
              </a:rPr>
              <a:t>Key</a:t>
            </a:r>
            <a:r>
              <a:rPr dirty="0" sz="3400" b="1">
                <a:latin typeface="Arial"/>
                <a:cs typeface="Arial"/>
              </a:rPr>
              <a:t>	</a:t>
            </a:r>
            <a:r>
              <a:rPr dirty="0" sz="3400" spc="310" b="1">
                <a:latin typeface="Arial"/>
                <a:cs typeface="Arial"/>
              </a:rPr>
              <a:t>Takeaway</a:t>
            </a:r>
            <a:r>
              <a:rPr dirty="0" sz="3400" b="1">
                <a:latin typeface="Arial"/>
                <a:cs typeface="Arial"/>
              </a:rPr>
              <a:t>	</a:t>
            </a:r>
            <a:r>
              <a:rPr dirty="0" sz="3400" spc="-25" b="1">
                <a:latin typeface="Arial"/>
                <a:cs typeface="Arial"/>
              </a:rPr>
              <a:t>#</a:t>
            </a:r>
            <a:r>
              <a:rPr dirty="0" baseline="-13957" sz="15225" spc="-37" b="1">
                <a:solidFill>
                  <a:srgbClr val="EDB009"/>
                </a:solidFill>
                <a:latin typeface="Arial"/>
                <a:cs typeface="Arial"/>
              </a:rPr>
              <a:t>2</a:t>
            </a:r>
            <a:endParaRPr baseline="-13957" sz="1522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77899" y="3818385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 h="0">
                <a:moveTo>
                  <a:pt x="0" y="0"/>
                </a:moveTo>
                <a:lnTo>
                  <a:pt x="857248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77899" y="2624583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 h="0">
                <a:moveTo>
                  <a:pt x="0" y="0"/>
                </a:moveTo>
                <a:lnTo>
                  <a:pt x="857248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65305" y="4879916"/>
            <a:ext cx="57658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latin typeface="Arial"/>
                <a:cs typeface="Arial"/>
              </a:rPr>
              <a:t>30,000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5305" y="3686916"/>
            <a:ext cx="57658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latin typeface="Arial"/>
                <a:cs typeface="Arial"/>
              </a:rPr>
              <a:t>37,500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5305" y="2493916"/>
            <a:ext cx="576580" cy="241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0">
                <a:latin typeface="Arial"/>
                <a:cs typeface="Arial"/>
              </a:rPr>
              <a:t>45,000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81393" y="2745228"/>
            <a:ext cx="8578850" cy="2271395"/>
            <a:chOff x="981393" y="2745228"/>
            <a:chExt cx="8578850" cy="2271395"/>
          </a:xfrm>
        </p:grpSpPr>
        <p:sp>
          <p:nvSpPr>
            <p:cNvPr id="8" name="object 8" descr=""/>
            <p:cNvSpPr/>
            <p:nvPr/>
          </p:nvSpPr>
          <p:spPr>
            <a:xfrm>
              <a:off x="984250" y="5012185"/>
              <a:ext cx="8573135" cy="0"/>
            </a:xfrm>
            <a:custGeom>
              <a:avLst/>
              <a:gdLst/>
              <a:ahLst/>
              <a:cxnLst/>
              <a:rect l="l" t="t" r="r" b="b"/>
              <a:pathLst>
                <a:path w="8573135" h="0">
                  <a:moveTo>
                    <a:pt x="0" y="0"/>
                  </a:moveTo>
                  <a:lnTo>
                    <a:pt x="8572513" y="0"/>
                  </a:lnTo>
                </a:path>
              </a:pathLst>
            </a:custGeom>
            <a:ln w="5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4900" y="2745231"/>
              <a:ext cx="8318500" cy="2271395"/>
            </a:xfrm>
            <a:custGeom>
              <a:avLst/>
              <a:gdLst/>
              <a:ahLst/>
              <a:cxnLst/>
              <a:rect l="l" t="t" r="r" b="b"/>
              <a:pathLst>
                <a:path w="8318500" h="2271395">
                  <a:moveTo>
                    <a:pt x="825487" y="2271039"/>
                  </a:moveTo>
                  <a:lnTo>
                    <a:pt x="825398" y="770826"/>
                  </a:lnTo>
                  <a:lnTo>
                    <a:pt x="819518" y="723493"/>
                  </a:lnTo>
                  <a:lnTo>
                    <a:pt x="789686" y="686295"/>
                  </a:lnTo>
                  <a:lnTo>
                    <a:pt x="747356" y="673849"/>
                  </a:lnTo>
                  <a:lnTo>
                    <a:pt x="727773" y="673100"/>
                  </a:lnTo>
                  <a:lnTo>
                    <a:pt x="97713" y="673100"/>
                  </a:lnTo>
                  <a:lnTo>
                    <a:pt x="50393" y="679081"/>
                  </a:lnTo>
                  <a:lnTo>
                    <a:pt x="13182" y="708914"/>
                  </a:lnTo>
                  <a:lnTo>
                    <a:pt x="736" y="751243"/>
                  </a:lnTo>
                  <a:lnTo>
                    <a:pt x="0" y="770826"/>
                  </a:lnTo>
                  <a:lnTo>
                    <a:pt x="0" y="2271039"/>
                  </a:lnTo>
                  <a:lnTo>
                    <a:pt x="825487" y="2271039"/>
                  </a:lnTo>
                  <a:close/>
                </a:path>
                <a:path w="8318500" h="2271395">
                  <a:moveTo>
                    <a:pt x="1892287" y="478726"/>
                  </a:moveTo>
                  <a:lnTo>
                    <a:pt x="1886318" y="431393"/>
                  </a:lnTo>
                  <a:lnTo>
                    <a:pt x="1856486" y="394195"/>
                  </a:lnTo>
                  <a:lnTo>
                    <a:pt x="1814156" y="381749"/>
                  </a:lnTo>
                  <a:lnTo>
                    <a:pt x="1794573" y="381000"/>
                  </a:lnTo>
                  <a:lnTo>
                    <a:pt x="1164513" y="381000"/>
                  </a:lnTo>
                  <a:lnTo>
                    <a:pt x="1117193" y="386981"/>
                  </a:lnTo>
                  <a:lnTo>
                    <a:pt x="1079982" y="416814"/>
                  </a:lnTo>
                  <a:lnTo>
                    <a:pt x="1067536" y="459143"/>
                  </a:lnTo>
                  <a:lnTo>
                    <a:pt x="1066800" y="478726"/>
                  </a:lnTo>
                  <a:lnTo>
                    <a:pt x="1066800" y="2271039"/>
                  </a:lnTo>
                  <a:lnTo>
                    <a:pt x="1892287" y="2271039"/>
                  </a:lnTo>
                  <a:lnTo>
                    <a:pt x="1892287" y="478726"/>
                  </a:lnTo>
                  <a:close/>
                </a:path>
                <a:path w="8318500" h="2271395">
                  <a:moveTo>
                    <a:pt x="2971787" y="364426"/>
                  </a:moveTo>
                  <a:lnTo>
                    <a:pt x="2965818" y="317093"/>
                  </a:lnTo>
                  <a:lnTo>
                    <a:pt x="2935986" y="279895"/>
                  </a:lnTo>
                  <a:lnTo>
                    <a:pt x="2893657" y="267449"/>
                  </a:lnTo>
                  <a:lnTo>
                    <a:pt x="2874073" y="266700"/>
                  </a:lnTo>
                  <a:lnTo>
                    <a:pt x="2244013" y="266700"/>
                  </a:lnTo>
                  <a:lnTo>
                    <a:pt x="2196693" y="272681"/>
                  </a:lnTo>
                  <a:lnTo>
                    <a:pt x="2159482" y="302514"/>
                  </a:lnTo>
                  <a:lnTo>
                    <a:pt x="2147036" y="344843"/>
                  </a:lnTo>
                  <a:lnTo>
                    <a:pt x="2146300" y="364426"/>
                  </a:lnTo>
                  <a:lnTo>
                    <a:pt x="2146300" y="2271039"/>
                  </a:lnTo>
                  <a:lnTo>
                    <a:pt x="2971787" y="2271039"/>
                  </a:lnTo>
                  <a:lnTo>
                    <a:pt x="2971787" y="364426"/>
                  </a:lnTo>
                  <a:close/>
                </a:path>
                <a:path w="8318500" h="2271395">
                  <a:moveTo>
                    <a:pt x="4038587" y="300926"/>
                  </a:moveTo>
                  <a:lnTo>
                    <a:pt x="4032618" y="253593"/>
                  </a:lnTo>
                  <a:lnTo>
                    <a:pt x="4002786" y="216395"/>
                  </a:lnTo>
                  <a:lnTo>
                    <a:pt x="3960457" y="203949"/>
                  </a:lnTo>
                  <a:lnTo>
                    <a:pt x="3940873" y="203200"/>
                  </a:lnTo>
                  <a:lnTo>
                    <a:pt x="3310813" y="203200"/>
                  </a:lnTo>
                  <a:lnTo>
                    <a:pt x="3263493" y="209181"/>
                  </a:lnTo>
                  <a:lnTo>
                    <a:pt x="3226282" y="239014"/>
                  </a:lnTo>
                  <a:lnTo>
                    <a:pt x="3213836" y="281343"/>
                  </a:lnTo>
                  <a:lnTo>
                    <a:pt x="3213100" y="300926"/>
                  </a:lnTo>
                  <a:lnTo>
                    <a:pt x="3213100" y="2271039"/>
                  </a:lnTo>
                  <a:lnTo>
                    <a:pt x="4038587" y="2271039"/>
                  </a:lnTo>
                  <a:lnTo>
                    <a:pt x="4038587" y="300926"/>
                  </a:lnTo>
                  <a:close/>
                </a:path>
                <a:path w="8318500" h="2271395">
                  <a:moveTo>
                    <a:pt x="5105387" y="2271039"/>
                  </a:moveTo>
                  <a:lnTo>
                    <a:pt x="5105298" y="389826"/>
                  </a:lnTo>
                  <a:lnTo>
                    <a:pt x="5099418" y="342493"/>
                  </a:lnTo>
                  <a:lnTo>
                    <a:pt x="5069586" y="305295"/>
                  </a:lnTo>
                  <a:lnTo>
                    <a:pt x="5027257" y="292849"/>
                  </a:lnTo>
                  <a:lnTo>
                    <a:pt x="5007673" y="292100"/>
                  </a:lnTo>
                  <a:lnTo>
                    <a:pt x="4377614" y="292100"/>
                  </a:lnTo>
                  <a:lnTo>
                    <a:pt x="4330293" y="298081"/>
                  </a:lnTo>
                  <a:lnTo>
                    <a:pt x="4293082" y="327914"/>
                  </a:lnTo>
                  <a:lnTo>
                    <a:pt x="4280636" y="370243"/>
                  </a:lnTo>
                  <a:lnTo>
                    <a:pt x="4279900" y="389826"/>
                  </a:lnTo>
                  <a:lnTo>
                    <a:pt x="4279900" y="2271039"/>
                  </a:lnTo>
                  <a:lnTo>
                    <a:pt x="5105387" y="2271039"/>
                  </a:lnTo>
                  <a:close/>
                </a:path>
                <a:path w="8318500" h="2271395">
                  <a:moveTo>
                    <a:pt x="6184887" y="326326"/>
                  </a:moveTo>
                  <a:lnTo>
                    <a:pt x="6178918" y="278993"/>
                  </a:lnTo>
                  <a:lnTo>
                    <a:pt x="6149086" y="241795"/>
                  </a:lnTo>
                  <a:lnTo>
                    <a:pt x="6106757" y="229349"/>
                  </a:lnTo>
                  <a:lnTo>
                    <a:pt x="6087173" y="228600"/>
                  </a:lnTo>
                  <a:lnTo>
                    <a:pt x="5457114" y="228600"/>
                  </a:lnTo>
                  <a:lnTo>
                    <a:pt x="5409781" y="234581"/>
                  </a:lnTo>
                  <a:lnTo>
                    <a:pt x="5372582" y="264414"/>
                  </a:lnTo>
                  <a:lnTo>
                    <a:pt x="5360136" y="306743"/>
                  </a:lnTo>
                  <a:lnTo>
                    <a:pt x="5359400" y="326326"/>
                  </a:lnTo>
                  <a:lnTo>
                    <a:pt x="5359400" y="2271039"/>
                  </a:lnTo>
                  <a:lnTo>
                    <a:pt x="6184887" y="2271039"/>
                  </a:lnTo>
                  <a:lnTo>
                    <a:pt x="6184887" y="326326"/>
                  </a:lnTo>
                  <a:close/>
                </a:path>
                <a:path w="8318500" h="2271395">
                  <a:moveTo>
                    <a:pt x="7251687" y="313626"/>
                  </a:moveTo>
                  <a:lnTo>
                    <a:pt x="7245718" y="266293"/>
                  </a:lnTo>
                  <a:lnTo>
                    <a:pt x="7215886" y="229095"/>
                  </a:lnTo>
                  <a:lnTo>
                    <a:pt x="7173557" y="216649"/>
                  </a:lnTo>
                  <a:lnTo>
                    <a:pt x="7153973" y="215900"/>
                  </a:lnTo>
                  <a:lnTo>
                    <a:pt x="6523914" y="215900"/>
                  </a:lnTo>
                  <a:lnTo>
                    <a:pt x="6476593" y="221881"/>
                  </a:lnTo>
                  <a:lnTo>
                    <a:pt x="6439382" y="251714"/>
                  </a:lnTo>
                  <a:lnTo>
                    <a:pt x="6426936" y="294043"/>
                  </a:lnTo>
                  <a:lnTo>
                    <a:pt x="6426200" y="313626"/>
                  </a:lnTo>
                  <a:lnTo>
                    <a:pt x="6426200" y="2271039"/>
                  </a:lnTo>
                  <a:lnTo>
                    <a:pt x="7251687" y="2271039"/>
                  </a:lnTo>
                  <a:lnTo>
                    <a:pt x="7251687" y="313626"/>
                  </a:lnTo>
                  <a:close/>
                </a:path>
                <a:path w="8318500" h="2271395">
                  <a:moveTo>
                    <a:pt x="8318487" y="97726"/>
                  </a:moveTo>
                  <a:lnTo>
                    <a:pt x="8312518" y="50393"/>
                  </a:lnTo>
                  <a:lnTo>
                    <a:pt x="8282686" y="13195"/>
                  </a:lnTo>
                  <a:lnTo>
                    <a:pt x="8240357" y="749"/>
                  </a:lnTo>
                  <a:lnTo>
                    <a:pt x="8220773" y="0"/>
                  </a:lnTo>
                  <a:lnTo>
                    <a:pt x="7590714" y="0"/>
                  </a:lnTo>
                  <a:lnTo>
                    <a:pt x="7543393" y="5981"/>
                  </a:lnTo>
                  <a:lnTo>
                    <a:pt x="7506182" y="35814"/>
                  </a:lnTo>
                  <a:lnTo>
                    <a:pt x="7493736" y="78143"/>
                  </a:lnTo>
                  <a:lnTo>
                    <a:pt x="7493000" y="97726"/>
                  </a:lnTo>
                  <a:lnTo>
                    <a:pt x="7493000" y="2271039"/>
                  </a:lnTo>
                  <a:lnTo>
                    <a:pt x="8318487" y="2271039"/>
                  </a:lnTo>
                  <a:lnTo>
                    <a:pt x="8318487" y="97726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255124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2016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26385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2017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97630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2018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68888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2019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40146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2020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11404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2021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82662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2022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53919" y="5149852"/>
            <a:ext cx="5219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0">
                <a:latin typeface="Arial"/>
                <a:cs typeface="Arial"/>
              </a:rPr>
              <a:t>2023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24189" y="2379576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44,310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81686" y="2616583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42,820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10428" y="2679727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42,423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39170" y="2601000"/>
            <a:ext cx="399542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25800" algn="l"/>
              </a:tabLst>
            </a:pPr>
            <a:r>
              <a:rPr dirty="0" baseline="2849" sz="2925" spc="-15">
                <a:latin typeface="Arial"/>
                <a:cs typeface="Arial"/>
              </a:rPr>
              <a:t>42,990</a:t>
            </a:r>
            <a:r>
              <a:rPr dirty="0" baseline="2849" sz="2925">
                <a:latin typeface="Arial"/>
                <a:cs typeface="Arial"/>
              </a:rPr>
              <a:t>	</a:t>
            </a:r>
            <a:r>
              <a:rPr dirty="0" sz="1950" spc="-10">
                <a:latin typeface="Arial"/>
                <a:cs typeface="Arial"/>
              </a:rPr>
              <a:t>42,918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267913" y="2648079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42,622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96655" y="2770558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41,852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25400" y="3059584"/>
            <a:ext cx="78105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10">
                <a:latin typeface="Arial"/>
                <a:cs typeface="Arial"/>
              </a:rPr>
              <a:t>40,035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79125" y="523087"/>
            <a:ext cx="7467600" cy="6381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0" spc="-90"/>
              <a:t>Alaska</a:t>
            </a:r>
            <a:r>
              <a:rPr dirty="0" sz="4000" spc="-190"/>
              <a:t> </a:t>
            </a:r>
            <a:r>
              <a:rPr dirty="0" sz="4000"/>
              <a:t>Healthcare</a:t>
            </a:r>
            <a:r>
              <a:rPr dirty="0" sz="4000" spc="-200"/>
              <a:t> </a:t>
            </a:r>
            <a:r>
              <a:rPr dirty="0" sz="4000" spc="-10"/>
              <a:t>Employment</a:t>
            </a:r>
            <a:endParaRPr sz="4000"/>
          </a:p>
        </p:txBody>
      </p:sp>
      <p:sp>
        <p:nvSpPr>
          <p:cNvPr id="26" name="object 26" descr=""/>
          <p:cNvSpPr txBox="1"/>
          <p:nvPr/>
        </p:nvSpPr>
        <p:spPr>
          <a:xfrm>
            <a:off x="1131110" y="958814"/>
            <a:ext cx="7436484" cy="13138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127000">
              <a:lnSpc>
                <a:spcPct val="100000"/>
              </a:lnSpc>
              <a:spcBef>
                <a:spcPts val="520"/>
              </a:spcBef>
            </a:pPr>
            <a:r>
              <a:rPr dirty="0" sz="3700" spc="-20">
                <a:latin typeface="Arial"/>
                <a:cs typeface="Arial"/>
              </a:rPr>
              <a:t>(Annualized</a:t>
            </a:r>
            <a:r>
              <a:rPr dirty="0" sz="3700" spc="-175">
                <a:latin typeface="Arial"/>
                <a:cs typeface="Arial"/>
              </a:rPr>
              <a:t> </a:t>
            </a:r>
            <a:r>
              <a:rPr dirty="0" sz="3700" spc="-10">
                <a:latin typeface="Arial"/>
                <a:cs typeface="Arial"/>
              </a:rPr>
              <a:t>Jobs)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sz="2050">
                <a:latin typeface="Arial"/>
                <a:cs typeface="Arial"/>
              </a:rPr>
              <a:t>Change</a:t>
            </a:r>
            <a:r>
              <a:rPr dirty="0" sz="2050" spc="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2016-2023</a:t>
            </a:r>
            <a:r>
              <a:rPr dirty="0" sz="2050" spc="60">
                <a:latin typeface="Arial"/>
                <a:cs typeface="Arial"/>
              </a:rPr>
              <a:t> </a:t>
            </a:r>
            <a:r>
              <a:rPr dirty="0" sz="2050" spc="155">
                <a:latin typeface="Arial"/>
                <a:cs typeface="Arial"/>
              </a:rPr>
              <a:t>=</a:t>
            </a:r>
            <a:r>
              <a:rPr dirty="0" sz="2050" spc="60">
                <a:latin typeface="Arial"/>
                <a:cs typeface="Arial"/>
              </a:rPr>
              <a:t> </a:t>
            </a:r>
            <a:r>
              <a:rPr dirty="0" sz="4000" spc="150">
                <a:solidFill>
                  <a:srgbClr val="004D7F"/>
                </a:solidFill>
                <a:latin typeface="Arial"/>
                <a:cs typeface="Arial"/>
              </a:rPr>
              <a:t>+</a:t>
            </a:r>
            <a:r>
              <a:rPr dirty="0" sz="4000" spc="150" b="1">
                <a:solidFill>
                  <a:srgbClr val="004D7F"/>
                </a:solidFill>
                <a:latin typeface="Arial"/>
                <a:cs typeface="Arial"/>
              </a:rPr>
              <a:t>4,275</a:t>
            </a:r>
            <a:r>
              <a:rPr dirty="0" sz="4000" spc="-480" b="1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050" spc="-60">
                <a:latin typeface="Arial"/>
                <a:cs typeface="Arial"/>
              </a:rPr>
              <a:t>year-</a:t>
            </a:r>
            <a:r>
              <a:rPr dirty="0" sz="2050">
                <a:latin typeface="Arial"/>
                <a:cs typeface="Arial"/>
              </a:rPr>
              <a:t>round</a:t>
            </a:r>
            <a:r>
              <a:rPr dirty="0" sz="2050" spc="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equivalent</a:t>
            </a:r>
            <a:r>
              <a:rPr dirty="0" sz="2050" spc="60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jobs</a:t>
            </a:r>
            <a:endParaRPr sz="2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34971" y="4589975"/>
            <a:ext cx="71183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60" b="1">
                <a:solidFill>
                  <a:srgbClr val="FFFFFF"/>
                </a:solidFill>
                <a:latin typeface="Arial"/>
                <a:cs typeface="Arial"/>
              </a:rPr>
              <a:t>+4.5%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24313" y="4589975"/>
            <a:ext cx="71183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60" b="1">
                <a:solidFill>
                  <a:srgbClr val="FFFFFF"/>
                </a:solidFill>
                <a:latin typeface="Arial"/>
                <a:cs typeface="Arial"/>
              </a:rPr>
              <a:t>+1.8%</a:t>
            </a:r>
            <a:endParaRPr sz="17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544565" y="4589975"/>
            <a:ext cx="628650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750" spc="-20" b="1">
                <a:solidFill>
                  <a:srgbClr val="FFFFFF"/>
                </a:solidFill>
                <a:latin typeface="Arial"/>
                <a:cs typeface="Arial"/>
              </a:rPr>
              <a:t>1.3%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46215" y="4589975"/>
            <a:ext cx="71183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60" b="1">
                <a:solidFill>
                  <a:srgbClr val="FFFFFF"/>
                </a:solidFill>
                <a:latin typeface="Arial"/>
                <a:cs typeface="Arial"/>
              </a:rPr>
              <a:t>+0.9%</a:t>
            </a:r>
            <a:endParaRPr sz="17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13668" y="4589975"/>
            <a:ext cx="71183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60" b="1">
                <a:solidFill>
                  <a:srgbClr val="FFFFFF"/>
                </a:solidFill>
                <a:latin typeface="Arial"/>
                <a:cs typeface="Arial"/>
              </a:rPr>
              <a:t>+0.9%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8675" y="31305"/>
            <a:ext cx="4005579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8575" algn="l"/>
                <a:tab pos="2065020" algn="l"/>
                <a:tab pos="2612390" algn="l"/>
              </a:tabLst>
            </a:pPr>
            <a:r>
              <a:rPr dirty="0" cap="small" sz="2700" spc="-10" b="1">
                <a:solidFill>
                  <a:srgbClr val="175779"/>
                </a:solidFill>
                <a:latin typeface="Arial"/>
                <a:cs typeface="Arial"/>
              </a:rPr>
              <a:t>Partly</a:t>
            </a:r>
            <a:r>
              <a:rPr dirty="0" cap="small" sz="2700" b="1">
                <a:solidFill>
                  <a:srgbClr val="175779"/>
                </a:solidFill>
                <a:latin typeface="Arial"/>
                <a:cs typeface="Arial"/>
              </a:rPr>
              <a:t>	</a:t>
            </a:r>
            <a:r>
              <a:rPr dirty="0" cap="small" sz="2700" spc="95" b="1">
                <a:solidFill>
                  <a:srgbClr val="175779"/>
                </a:solidFill>
                <a:latin typeface="Arial"/>
                <a:cs typeface="Arial"/>
              </a:rPr>
              <a:t>due</a:t>
            </a:r>
            <a:r>
              <a:rPr dirty="0" cap="small" sz="2700" b="1">
                <a:solidFill>
                  <a:srgbClr val="175779"/>
                </a:solidFill>
                <a:latin typeface="Arial"/>
                <a:cs typeface="Arial"/>
              </a:rPr>
              <a:t>	</a:t>
            </a:r>
            <a:r>
              <a:rPr dirty="0" cap="small" sz="2700" spc="65" b="1">
                <a:solidFill>
                  <a:srgbClr val="175779"/>
                </a:solidFill>
                <a:latin typeface="Arial"/>
                <a:cs typeface="Arial"/>
              </a:rPr>
              <a:t>to</a:t>
            </a:r>
            <a:r>
              <a:rPr dirty="0" cap="small" sz="2700" b="1">
                <a:solidFill>
                  <a:srgbClr val="175779"/>
                </a:solidFill>
                <a:latin typeface="Arial"/>
                <a:cs typeface="Arial"/>
              </a:rPr>
              <a:t>	</a:t>
            </a:r>
            <a:r>
              <a:rPr dirty="0" cap="small" sz="2700" spc="100" b="1">
                <a:solidFill>
                  <a:srgbClr val="175779"/>
                </a:solidFill>
                <a:latin typeface="Arial"/>
                <a:cs typeface="Arial"/>
              </a:rPr>
              <a:t>growth</a:t>
            </a:r>
            <a:endParaRPr sz="27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778493" y="4589975"/>
            <a:ext cx="511809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55" b="1">
                <a:solidFill>
                  <a:srgbClr val="FFFFFF"/>
                </a:solidFill>
                <a:latin typeface="Arial"/>
                <a:cs typeface="Arial"/>
              </a:rPr>
              <a:t>+3%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589418" y="4589975"/>
            <a:ext cx="71183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60" b="1">
                <a:solidFill>
                  <a:srgbClr val="FFFFFF"/>
                </a:solidFill>
                <a:latin typeface="Arial"/>
                <a:cs typeface="Arial"/>
              </a:rPr>
              <a:t>+0.2%</a:t>
            </a:r>
            <a:endParaRPr sz="175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7736152" y="3137978"/>
            <a:ext cx="1370965" cy="1370965"/>
          </a:xfrm>
          <a:custGeom>
            <a:avLst/>
            <a:gdLst/>
            <a:ahLst/>
            <a:cxnLst/>
            <a:rect l="l" t="t" r="r" b="b"/>
            <a:pathLst>
              <a:path w="1370965" h="1370964">
                <a:moveTo>
                  <a:pt x="708178" y="0"/>
                </a:moveTo>
                <a:lnTo>
                  <a:pt x="662408" y="0"/>
                </a:lnTo>
                <a:lnTo>
                  <a:pt x="616719" y="3037"/>
                </a:lnTo>
                <a:lnTo>
                  <a:pt x="571277" y="9111"/>
                </a:lnTo>
                <a:lnTo>
                  <a:pt x="526245" y="18222"/>
                </a:lnTo>
                <a:lnTo>
                  <a:pt x="481788" y="30370"/>
                </a:lnTo>
                <a:lnTo>
                  <a:pt x="438068" y="45555"/>
                </a:lnTo>
                <a:lnTo>
                  <a:pt x="395251" y="63778"/>
                </a:lnTo>
                <a:lnTo>
                  <a:pt x="353501" y="85037"/>
                </a:lnTo>
                <a:lnTo>
                  <a:pt x="312981" y="109333"/>
                </a:lnTo>
                <a:lnTo>
                  <a:pt x="273855" y="136667"/>
                </a:lnTo>
                <a:lnTo>
                  <a:pt x="236289" y="167037"/>
                </a:lnTo>
                <a:lnTo>
                  <a:pt x="200445" y="200445"/>
                </a:lnTo>
                <a:lnTo>
                  <a:pt x="167037" y="236287"/>
                </a:lnTo>
                <a:lnTo>
                  <a:pt x="136667" y="273853"/>
                </a:lnTo>
                <a:lnTo>
                  <a:pt x="109333" y="312977"/>
                </a:lnTo>
                <a:lnTo>
                  <a:pt x="85037" y="353496"/>
                </a:lnTo>
                <a:lnTo>
                  <a:pt x="63778" y="395246"/>
                </a:lnTo>
                <a:lnTo>
                  <a:pt x="45555" y="438063"/>
                </a:lnTo>
                <a:lnTo>
                  <a:pt x="30370" y="481782"/>
                </a:lnTo>
                <a:lnTo>
                  <a:pt x="18222" y="526239"/>
                </a:lnTo>
                <a:lnTo>
                  <a:pt x="9111" y="571271"/>
                </a:lnTo>
                <a:lnTo>
                  <a:pt x="3037" y="616714"/>
                </a:lnTo>
                <a:lnTo>
                  <a:pt x="0" y="662402"/>
                </a:lnTo>
                <a:lnTo>
                  <a:pt x="0" y="708173"/>
                </a:lnTo>
                <a:lnTo>
                  <a:pt x="3037" y="753861"/>
                </a:lnTo>
                <a:lnTo>
                  <a:pt x="9111" y="799304"/>
                </a:lnTo>
                <a:lnTo>
                  <a:pt x="18222" y="844336"/>
                </a:lnTo>
                <a:lnTo>
                  <a:pt x="30370" y="888794"/>
                </a:lnTo>
                <a:lnTo>
                  <a:pt x="45555" y="932514"/>
                </a:lnTo>
                <a:lnTo>
                  <a:pt x="63778" y="975331"/>
                </a:lnTo>
                <a:lnTo>
                  <a:pt x="85037" y="1017081"/>
                </a:lnTo>
                <a:lnTo>
                  <a:pt x="109333" y="1057601"/>
                </a:lnTo>
                <a:lnTo>
                  <a:pt x="136667" y="1096726"/>
                </a:lnTo>
                <a:lnTo>
                  <a:pt x="167037" y="1134292"/>
                </a:lnTo>
                <a:lnTo>
                  <a:pt x="200445" y="1170136"/>
                </a:lnTo>
                <a:lnTo>
                  <a:pt x="236289" y="1203544"/>
                </a:lnTo>
                <a:lnTo>
                  <a:pt x="273855" y="1233915"/>
                </a:lnTo>
                <a:lnTo>
                  <a:pt x="312981" y="1261249"/>
                </a:lnTo>
                <a:lnTo>
                  <a:pt x="353501" y="1285546"/>
                </a:lnTo>
                <a:lnTo>
                  <a:pt x="395251" y="1306806"/>
                </a:lnTo>
                <a:lnTo>
                  <a:pt x="438068" y="1325028"/>
                </a:lnTo>
                <a:lnTo>
                  <a:pt x="481788" y="1340214"/>
                </a:lnTo>
                <a:lnTo>
                  <a:pt x="526245" y="1352362"/>
                </a:lnTo>
                <a:lnTo>
                  <a:pt x="571277" y="1361474"/>
                </a:lnTo>
                <a:lnTo>
                  <a:pt x="616719" y="1367548"/>
                </a:lnTo>
                <a:lnTo>
                  <a:pt x="662408" y="1370585"/>
                </a:lnTo>
                <a:lnTo>
                  <a:pt x="708178" y="1370585"/>
                </a:lnTo>
                <a:lnTo>
                  <a:pt x="753866" y="1367548"/>
                </a:lnTo>
                <a:lnTo>
                  <a:pt x="799308" y="1361474"/>
                </a:lnTo>
                <a:lnTo>
                  <a:pt x="844340" y="1352362"/>
                </a:lnTo>
                <a:lnTo>
                  <a:pt x="888798" y="1340214"/>
                </a:lnTo>
                <a:lnTo>
                  <a:pt x="932518" y="1325028"/>
                </a:lnTo>
                <a:lnTo>
                  <a:pt x="975335" y="1306806"/>
                </a:lnTo>
                <a:lnTo>
                  <a:pt x="1017085" y="1285546"/>
                </a:lnTo>
                <a:lnTo>
                  <a:pt x="1057605" y="1261249"/>
                </a:lnTo>
                <a:lnTo>
                  <a:pt x="1096730" y="1233915"/>
                </a:lnTo>
                <a:lnTo>
                  <a:pt x="1134297" y="1203544"/>
                </a:lnTo>
                <a:lnTo>
                  <a:pt x="1170141" y="1170136"/>
                </a:lnTo>
                <a:lnTo>
                  <a:pt x="1203548" y="1134292"/>
                </a:lnTo>
                <a:lnTo>
                  <a:pt x="1233919" y="1096726"/>
                </a:lnTo>
                <a:lnTo>
                  <a:pt x="1261252" y="1057601"/>
                </a:lnTo>
                <a:lnTo>
                  <a:pt x="1285549" y="1017081"/>
                </a:lnTo>
                <a:lnTo>
                  <a:pt x="1306808" y="975331"/>
                </a:lnTo>
                <a:lnTo>
                  <a:pt x="1325030" y="932514"/>
                </a:lnTo>
                <a:lnTo>
                  <a:pt x="1340216" y="888794"/>
                </a:lnTo>
                <a:lnTo>
                  <a:pt x="1352364" y="844336"/>
                </a:lnTo>
                <a:lnTo>
                  <a:pt x="1361475" y="799304"/>
                </a:lnTo>
                <a:lnTo>
                  <a:pt x="1367549" y="753861"/>
                </a:lnTo>
                <a:lnTo>
                  <a:pt x="1370586" y="708173"/>
                </a:lnTo>
                <a:lnTo>
                  <a:pt x="1370586" y="662402"/>
                </a:lnTo>
                <a:lnTo>
                  <a:pt x="1367549" y="616714"/>
                </a:lnTo>
                <a:lnTo>
                  <a:pt x="1361475" y="571271"/>
                </a:lnTo>
                <a:lnTo>
                  <a:pt x="1352364" y="526239"/>
                </a:lnTo>
                <a:lnTo>
                  <a:pt x="1340216" y="481782"/>
                </a:lnTo>
                <a:lnTo>
                  <a:pt x="1325030" y="438063"/>
                </a:lnTo>
                <a:lnTo>
                  <a:pt x="1306808" y="395246"/>
                </a:lnTo>
                <a:lnTo>
                  <a:pt x="1285549" y="353496"/>
                </a:lnTo>
                <a:lnTo>
                  <a:pt x="1261252" y="312977"/>
                </a:lnTo>
                <a:lnTo>
                  <a:pt x="1233919" y="273853"/>
                </a:lnTo>
                <a:lnTo>
                  <a:pt x="1203548" y="236287"/>
                </a:lnTo>
                <a:lnTo>
                  <a:pt x="1170141" y="200445"/>
                </a:lnTo>
                <a:lnTo>
                  <a:pt x="1134297" y="167037"/>
                </a:lnTo>
                <a:lnTo>
                  <a:pt x="1096730" y="136667"/>
                </a:lnTo>
                <a:lnTo>
                  <a:pt x="1057605" y="109333"/>
                </a:lnTo>
                <a:lnTo>
                  <a:pt x="1017085" y="85037"/>
                </a:lnTo>
                <a:lnTo>
                  <a:pt x="975335" y="63778"/>
                </a:lnTo>
                <a:lnTo>
                  <a:pt x="932518" y="45555"/>
                </a:lnTo>
                <a:lnTo>
                  <a:pt x="888798" y="30370"/>
                </a:lnTo>
                <a:lnTo>
                  <a:pt x="844340" y="18222"/>
                </a:lnTo>
                <a:lnTo>
                  <a:pt x="799308" y="9111"/>
                </a:lnTo>
                <a:lnTo>
                  <a:pt x="753866" y="3037"/>
                </a:lnTo>
                <a:lnTo>
                  <a:pt x="708178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7898676" y="3466210"/>
            <a:ext cx="1066800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80" b="1">
                <a:solidFill>
                  <a:srgbClr val="FFFFFF"/>
                </a:solidFill>
                <a:latin typeface="Arial"/>
                <a:cs typeface="Arial"/>
              </a:rPr>
              <a:t>+11%</a:t>
            </a:r>
            <a:endParaRPr sz="33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998421" y="3932542"/>
            <a:ext cx="953135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2016-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75" y="31305"/>
            <a:ext cx="4005579" cy="4362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98575" algn="l"/>
                <a:tab pos="2065020" algn="l"/>
                <a:tab pos="2612390" algn="l"/>
              </a:tabLst>
            </a:pPr>
            <a:r>
              <a:rPr dirty="0" cap="small" sz="2700" spc="-10">
                <a:solidFill>
                  <a:srgbClr val="175779"/>
                </a:solidFill>
              </a:rPr>
              <a:t>Partly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95">
                <a:solidFill>
                  <a:srgbClr val="175779"/>
                </a:solidFill>
              </a:rPr>
              <a:t>due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65">
                <a:solidFill>
                  <a:srgbClr val="175779"/>
                </a:solidFill>
              </a:rPr>
              <a:t>to</a:t>
            </a:r>
            <a:r>
              <a:rPr dirty="0" cap="small" sz="2700">
                <a:solidFill>
                  <a:srgbClr val="175779"/>
                </a:solidFill>
              </a:rPr>
              <a:t>	</a:t>
            </a:r>
            <a:r>
              <a:rPr dirty="0" cap="small" sz="2700" spc="100">
                <a:solidFill>
                  <a:srgbClr val="175779"/>
                </a:solidFill>
              </a:rPr>
              <a:t>growth</a:t>
            </a:r>
            <a:endParaRPr sz="2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472498" y="648785"/>
            <a:ext cx="4027804" cy="4599305"/>
            <a:chOff x="3472498" y="648785"/>
            <a:chExt cx="4027804" cy="4599305"/>
          </a:xfrm>
        </p:grpSpPr>
        <p:sp>
          <p:nvSpPr>
            <p:cNvPr id="4" name="object 4" descr=""/>
            <p:cNvSpPr/>
            <p:nvPr/>
          </p:nvSpPr>
          <p:spPr>
            <a:xfrm>
              <a:off x="3473451" y="649737"/>
              <a:ext cx="0" cy="4597400"/>
            </a:xfrm>
            <a:custGeom>
              <a:avLst/>
              <a:gdLst/>
              <a:ahLst/>
              <a:cxnLst/>
              <a:rect l="l" t="t" r="r" b="b"/>
              <a:pathLst>
                <a:path w="0" h="4597400">
                  <a:moveTo>
                    <a:pt x="0" y="0"/>
                  </a:moveTo>
                  <a:lnTo>
                    <a:pt x="0" y="4597398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89451" y="649737"/>
              <a:ext cx="2006600" cy="4597400"/>
            </a:xfrm>
            <a:custGeom>
              <a:avLst/>
              <a:gdLst/>
              <a:ahLst/>
              <a:cxnLst/>
              <a:rect l="l" t="t" r="r" b="b"/>
              <a:pathLst>
                <a:path w="2006600" h="4597400">
                  <a:moveTo>
                    <a:pt x="0" y="114294"/>
                  </a:moveTo>
                  <a:lnTo>
                    <a:pt x="0" y="152394"/>
                  </a:lnTo>
                </a:path>
                <a:path w="2006600" h="4597400">
                  <a:moveTo>
                    <a:pt x="0" y="0"/>
                  </a:moveTo>
                  <a:lnTo>
                    <a:pt x="0" y="25394"/>
                  </a:lnTo>
                </a:path>
                <a:path w="2006600" h="4597400">
                  <a:moveTo>
                    <a:pt x="0" y="241294"/>
                  </a:moveTo>
                  <a:lnTo>
                    <a:pt x="0" y="266694"/>
                  </a:lnTo>
                </a:path>
                <a:path w="2006600" h="4597400">
                  <a:moveTo>
                    <a:pt x="0" y="355594"/>
                  </a:moveTo>
                  <a:lnTo>
                    <a:pt x="0" y="393694"/>
                  </a:lnTo>
                </a:path>
                <a:path w="2006600" h="4597400">
                  <a:moveTo>
                    <a:pt x="0" y="482594"/>
                  </a:moveTo>
                  <a:lnTo>
                    <a:pt x="0" y="520694"/>
                  </a:lnTo>
                </a:path>
                <a:path w="2006600" h="4597400">
                  <a:moveTo>
                    <a:pt x="0" y="609594"/>
                  </a:moveTo>
                  <a:lnTo>
                    <a:pt x="0" y="647694"/>
                  </a:lnTo>
                </a:path>
                <a:path w="2006600" h="4597400">
                  <a:moveTo>
                    <a:pt x="0" y="736594"/>
                  </a:moveTo>
                  <a:lnTo>
                    <a:pt x="0" y="761994"/>
                  </a:lnTo>
                </a:path>
                <a:path w="2006600" h="4597400">
                  <a:moveTo>
                    <a:pt x="0" y="850894"/>
                  </a:moveTo>
                  <a:lnTo>
                    <a:pt x="0" y="888994"/>
                  </a:lnTo>
                </a:path>
                <a:path w="2006600" h="4597400">
                  <a:moveTo>
                    <a:pt x="0" y="977894"/>
                  </a:moveTo>
                  <a:lnTo>
                    <a:pt x="0" y="1015994"/>
                  </a:lnTo>
                </a:path>
                <a:path w="2006600" h="4597400">
                  <a:moveTo>
                    <a:pt x="0" y="1104894"/>
                  </a:moveTo>
                  <a:lnTo>
                    <a:pt x="0" y="1142994"/>
                  </a:lnTo>
                </a:path>
                <a:path w="2006600" h="4597400">
                  <a:moveTo>
                    <a:pt x="0" y="1231894"/>
                  </a:moveTo>
                  <a:lnTo>
                    <a:pt x="0" y="1257294"/>
                  </a:lnTo>
                </a:path>
                <a:path w="2006600" h="4597400">
                  <a:moveTo>
                    <a:pt x="0" y="1346194"/>
                  </a:moveTo>
                  <a:lnTo>
                    <a:pt x="0" y="1384294"/>
                  </a:lnTo>
                </a:path>
                <a:path w="2006600" h="4597400">
                  <a:moveTo>
                    <a:pt x="0" y="1473194"/>
                  </a:moveTo>
                  <a:lnTo>
                    <a:pt x="0" y="1511294"/>
                  </a:lnTo>
                </a:path>
                <a:path w="2006600" h="4597400">
                  <a:moveTo>
                    <a:pt x="0" y="1600194"/>
                  </a:moveTo>
                  <a:lnTo>
                    <a:pt x="0" y="1638294"/>
                  </a:lnTo>
                </a:path>
                <a:path w="2006600" h="4597400">
                  <a:moveTo>
                    <a:pt x="0" y="1727194"/>
                  </a:moveTo>
                  <a:lnTo>
                    <a:pt x="0" y="1752594"/>
                  </a:lnTo>
                </a:path>
                <a:path w="2006600" h="4597400">
                  <a:moveTo>
                    <a:pt x="0" y="1841494"/>
                  </a:moveTo>
                  <a:lnTo>
                    <a:pt x="0" y="1879594"/>
                  </a:lnTo>
                </a:path>
                <a:path w="2006600" h="4597400">
                  <a:moveTo>
                    <a:pt x="0" y="1968494"/>
                  </a:moveTo>
                  <a:lnTo>
                    <a:pt x="0" y="2006594"/>
                  </a:lnTo>
                </a:path>
                <a:path w="2006600" h="4597400">
                  <a:moveTo>
                    <a:pt x="0" y="2095494"/>
                  </a:moveTo>
                  <a:lnTo>
                    <a:pt x="0" y="2133594"/>
                  </a:lnTo>
                </a:path>
                <a:path w="2006600" h="4597400">
                  <a:moveTo>
                    <a:pt x="0" y="2222494"/>
                  </a:moveTo>
                  <a:lnTo>
                    <a:pt x="0" y="2247894"/>
                  </a:lnTo>
                </a:path>
                <a:path w="2006600" h="4597400">
                  <a:moveTo>
                    <a:pt x="0" y="2336794"/>
                  </a:moveTo>
                  <a:lnTo>
                    <a:pt x="0" y="2374894"/>
                  </a:lnTo>
                </a:path>
                <a:path w="2006600" h="4597400">
                  <a:moveTo>
                    <a:pt x="0" y="2463794"/>
                  </a:moveTo>
                  <a:lnTo>
                    <a:pt x="0" y="2501894"/>
                  </a:lnTo>
                </a:path>
                <a:path w="2006600" h="4597400">
                  <a:moveTo>
                    <a:pt x="0" y="2590794"/>
                  </a:moveTo>
                  <a:lnTo>
                    <a:pt x="0" y="2628894"/>
                  </a:lnTo>
                </a:path>
                <a:path w="2006600" h="4597400">
                  <a:moveTo>
                    <a:pt x="0" y="2717794"/>
                  </a:moveTo>
                  <a:lnTo>
                    <a:pt x="0" y="2743194"/>
                  </a:lnTo>
                </a:path>
                <a:path w="2006600" h="4597400">
                  <a:moveTo>
                    <a:pt x="0" y="2832094"/>
                  </a:moveTo>
                  <a:lnTo>
                    <a:pt x="0" y="2870194"/>
                  </a:lnTo>
                </a:path>
                <a:path w="2006600" h="4597400">
                  <a:moveTo>
                    <a:pt x="0" y="2959094"/>
                  </a:moveTo>
                  <a:lnTo>
                    <a:pt x="0" y="2997194"/>
                  </a:lnTo>
                </a:path>
                <a:path w="2006600" h="4597400">
                  <a:moveTo>
                    <a:pt x="0" y="3086094"/>
                  </a:moveTo>
                  <a:lnTo>
                    <a:pt x="0" y="3124194"/>
                  </a:lnTo>
                </a:path>
                <a:path w="2006600" h="4597400">
                  <a:moveTo>
                    <a:pt x="0" y="3213094"/>
                  </a:moveTo>
                  <a:lnTo>
                    <a:pt x="0" y="3238494"/>
                  </a:lnTo>
                </a:path>
                <a:path w="2006600" h="4597400">
                  <a:moveTo>
                    <a:pt x="0" y="3327394"/>
                  </a:moveTo>
                  <a:lnTo>
                    <a:pt x="0" y="3365494"/>
                  </a:lnTo>
                </a:path>
                <a:path w="2006600" h="4597400">
                  <a:moveTo>
                    <a:pt x="0" y="3454394"/>
                  </a:moveTo>
                  <a:lnTo>
                    <a:pt x="0" y="3492494"/>
                  </a:lnTo>
                </a:path>
                <a:path w="2006600" h="4597400">
                  <a:moveTo>
                    <a:pt x="0" y="3581394"/>
                  </a:moveTo>
                  <a:lnTo>
                    <a:pt x="0" y="3619494"/>
                  </a:lnTo>
                </a:path>
                <a:path w="2006600" h="4597400">
                  <a:moveTo>
                    <a:pt x="0" y="3695694"/>
                  </a:moveTo>
                  <a:lnTo>
                    <a:pt x="0" y="3733794"/>
                  </a:lnTo>
                </a:path>
                <a:path w="2006600" h="4597400">
                  <a:moveTo>
                    <a:pt x="0" y="3822694"/>
                  </a:moveTo>
                  <a:lnTo>
                    <a:pt x="0" y="3860794"/>
                  </a:lnTo>
                </a:path>
                <a:path w="2006600" h="4597400">
                  <a:moveTo>
                    <a:pt x="0" y="3949694"/>
                  </a:moveTo>
                  <a:lnTo>
                    <a:pt x="0" y="3987794"/>
                  </a:lnTo>
                </a:path>
                <a:path w="2006600" h="4597400">
                  <a:moveTo>
                    <a:pt x="0" y="4076694"/>
                  </a:moveTo>
                  <a:lnTo>
                    <a:pt x="0" y="4114794"/>
                  </a:lnTo>
                </a:path>
                <a:path w="2006600" h="4597400">
                  <a:moveTo>
                    <a:pt x="0" y="4190994"/>
                  </a:moveTo>
                  <a:lnTo>
                    <a:pt x="0" y="4229094"/>
                  </a:lnTo>
                </a:path>
                <a:path w="2006600" h="4597400">
                  <a:moveTo>
                    <a:pt x="0" y="4317994"/>
                  </a:moveTo>
                  <a:lnTo>
                    <a:pt x="0" y="4356094"/>
                  </a:lnTo>
                </a:path>
                <a:path w="2006600" h="4597400">
                  <a:moveTo>
                    <a:pt x="0" y="4444994"/>
                  </a:moveTo>
                  <a:lnTo>
                    <a:pt x="0" y="4483094"/>
                  </a:lnTo>
                </a:path>
                <a:path w="2006600" h="4597400">
                  <a:moveTo>
                    <a:pt x="0" y="4571994"/>
                  </a:moveTo>
                  <a:lnTo>
                    <a:pt x="0" y="4597398"/>
                  </a:lnTo>
                </a:path>
                <a:path w="2006600" h="4597400">
                  <a:moveTo>
                    <a:pt x="1003272" y="850894"/>
                  </a:moveTo>
                  <a:lnTo>
                    <a:pt x="1003272" y="888994"/>
                  </a:lnTo>
                </a:path>
                <a:path w="2006600" h="4597400">
                  <a:moveTo>
                    <a:pt x="1003272" y="2336794"/>
                  </a:moveTo>
                  <a:lnTo>
                    <a:pt x="1003272" y="2374894"/>
                  </a:lnTo>
                </a:path>
                <a:path w="2006600" h="4597400">
                  <a:moveTo>
                    <a:pt x="1003272" y="977894"/>
                  </a:moveTo>
                  <a:lnTo>
                    <a:pt x="1003272" y="1015994"/>
                  </a:lnTo>
                </a:path>
                <a:path w="2006600" h="4597400">
                  <a:moveTo>
                    <a:pt x="1003272" y="2463794"/>
                  </a:moveTo>
                  <a:lnTo>
                    <a:pt x="1003272" y="2501894"/>
                  </a:lnTo>
                </a:path>
                <a:path w="2006600" h="4597400">
                  <a:moveTo>
                    <a:pt x="1003272" y="1231894"/>
                  </a:moveTo>
                  <a:lnTo>
                    <a:pt x="1003272" y="1257294"/>
                  </a:lnTo>
                </a:path>
                <a:path w="2006600" h="4597400">
                  <a:moveTo>
                    <a:pt x="1003272" y="2590794"/>
                  </a:moveTo>
                  <a:lnTo>
                    <a:pt x="1003272" y="2628894"/>
                  </a:lnTo>
                </a:path>
                <a:path w="2006600" h="4597400">
                  <a:moveTo>
                    <a:pt x="1003272" y="1104894"/>
                  </a:moveTo>
                  <a:lnTo>
                    <a:pt x="1003272" y="1142994"/>
                  </a:lnTo>
                </a:path>
                <a:path w="2006600" h="4597400">
                  <a:moveTo>
                    <a:pt x="1003272" y="2717794"/>
                  </a:moveTo>
                  <a:lnTo>
                    <a:pt x="1003272" y="2743194"/>
                  </a:lnTo>
                </a:path>
                <a:path w="2006600" h="4597400">
                  <a:moveTo>
                    <a:pt x="1003272" y="1346194"/>
                  </a:moveTo>
                  <a:lnTo>
                    <a:pt x="1003272" y="1384294"/>
                  </a:lnTo>
                </a:path>
                <a:path w="2006600" h="4597400">
                  <a:moveTo>
                    <a:pt x="1003272" y="2832094"/>
                  </a:moveTo>
                  <a:lnTo>
                    <a:pt x="1003272" y="2870194"/>
                  </a:lnTo>
                </a:path>
                <a:path w="2006600" h="4597400">
                  <a:moveTo>
                    <a:pt x="1003272" y="114294"/>
                  </a:moveTo>
                  <a:lnTo>
                    <a:pt x="1003272" y="152394"/>
                  </a:lnTo>
                </a:path>
                <a:path w="2006600" h="4597400">
                  <a:moveTo>
                    <a:pt x="1003272" y="2959094"/>
                  </a:moveTo>
                  <a:lnTo>
                    <a:pt x="1003272" y="2997194"/>
                  </a:lnTo>
                </a:path>
                <a:path w="2006600" h="4597400">
                  <a:moveTo>
                    <a:pt x="1003272" y="1473194"/>
                  </a:moveTo>
                  <a:lnTo>
                    <a:pt x="1003272" y="1511294"/>
                  </a:lnTo>
                </a:path>
                <a:path w="2006600" h="4597400">
                  <a:moveTo>
                    <a:pt x="1003272" y="3086094"/>
                  </a:moveTo>
                  <a:lnTo>
                    <a:pt x="1003272" y="3124194"/>
                  </a:lnTo>
                </a:path>
                <a:path w="2006600" h="4597400">
                  <a:moveTo>
                    <a:pt x="1003272" y="0"/>
                  </a:moveTo>
                  <a:lnTo>
                    <a:pt x="1003272" y="25394"/>
                  </a:lnTo>
                </a:path>
                <a:path w="2006600" h="4597400">
                  <a:moveTo>
                    <a:pt x="1003272" y="3213094"/>
                  </a:moveTo>
                  <a:lnTo>
                    <a:pt x="1003272" y="3238494"/>
                  </a:lnTo>
                </a:path>
                <a:path w="2006600" h="4597400">
                  <a:moveTo>
                    <a:pt x="1003272" y="1600194"/>
                  </a:moveTo>
                  <a:lnTo>
                    <a:pt x="1003272" y="1638294"/>
                  </a:lnTo>
                </a:path>
                <a:path w="2006600" h="4597400">
                  <a:moveTo>
                    <a:pt x="1003272" y="3327394"/>
                  </a:moveTo>
                  <a:lnTo>
                    <a:pt x="1003272" y="3365494"/>
                  </a:lnTo>
                </a:path>
                <a:path w="2006600" h="4597400">
                  <a:moveTo>
                    <a:pt x="1003272" y="241294"/>
                  </a:moveTo>
                  <a:lnTo>
                    <a:pt x="1003272" y="266694"/>
                  </a:lnTo>
                </a:path>
                <a:path w="2006600" h="4597400">
                  <a:moveTo>
                    <a:pt x="1003272" y="3454394"/>
                  </a:moveTo>
                  <a:lnTo>
                    <a:pt x="1003272" y="3492494"/>
                  </a:lnTo>
                </a:path>
                <a:path w="2006600" h="4597400">
                  <a:moveTo>
                    <a:pt x="1003272" y="1727194"/>
                  </a:moveTo>
                  <a:lnTo>
                    <a:pt x="1003272" y="1752594"/>
                  </a:lnTo>
                </a:path>
                <a:path w="2006600" h="4597400">
                  <a:moveTo>
                    <a:pt x="1003272" y="3581394"/>
                  </a:moveTo>
                  <a:lnTo>
                    <a:pt x="1003272" y="3619494"/>
                  </a:lnTo>
                </a:path>
                <a:path w="2006600" h="4597400">
                  <a:moveTo>
                    <a:pt x="1003272" y="355594"/>
                  </a:moveTo>
                  <a:lnTo>
                    <a:pt x="1003272" y="393694"/>
                  </a:lnTo>
                </a:path>
                <a:path w="2006600" h="4597400">
                  <a:moveTo>
                    <a:pt x="1003272" y="3695694"/>
                  </a:moveTo>
                  <a:lnTo>
                    <a:pt x="1003272" y="3733794"/>
                  </a:lnTo>
                </a:path>
                <a:path w="2006600" h="4597400">
                  <a:moveTo>
                    <a:pt x="1003272" y="1841494"/>
                  </a:moveTo>
                  <a:lnTo>
                    <a:pt x="1003272" y="1879594"/>
                  </a:lnTo>
                </a:path>
                <a:path w="2006600" h="4597400">
                  <a:moveTo>
                    <a:pt x="1003272" y="3822694"/>
                  </a:moveTo>
                  <a:lnTo>
                    <a:pt x="1003272" y="3860794"/>
                  </a:lnTo>
                </a:path>
                <a:path w="2006600" h="4597400">
                  <a:moveTo>
                    <a:pt x="1003272" y="482594"/>
                  </a:moveTo>
                  <a:lnTo>
                    <a:pt x="1003272" y="520694"/>
                  </a:lnTo>
                </a:path>
                <a:path w="2006600" h="4597400">
                  <a:moveTo>
                    <a:pt x="1003272" y="3949694"/>
                  </a:moveTo>
                  <a:lnTo>
                    <a:pt x="1003272" y="3987794"/>
                  </a:lnTo>
                </a:path>
                <a:path w="2006600" h="4597400">
                  <a:moveTo>
                    <a:pt x="1003272" y="1968494"/>
                  </a:moveTo>
                  <a:lnTo>
                    <a:pt x="1003272" y="2006594"/>
                  </a:lnTo>
                </a:path>
                <a:path w="2006600" h="4597400">
                  <a:moveTo>
                    <a:pt x="1003272" y="4076694"/>
                  </a:moveTo>
                  <a:lnTo>
                    <a:pt x="1003272" y="4114794"/>
                  </a:lnTo>
                </a:path>
                <a:path w="2006600" h="4597400">
                  <a:moveTo>
                    <a:pt x="1003272" y="609594"/>
                  </a:moveTo>
                  <a:lnTo>
                    <a:pt x="1003272" y="647694"/>
                  </a:lnTo>
                </a:path>
                <a:path w="2006600" h="4597400">
                  <a:moveTo>
                    <a:pt x="1003272" y="4190994"/>
                  </a:moveTo>
                  <a:lnTo>
                    <a:pt x="1003272" y="4229094"/>
                  </a:lnTo>
                </a:path>
                <a:path w="2006600" h="4597400">
                  <a:moveTo>
                    <a:pt x="1003272" y="2095494"/>
                  </a:moveTo>
                  <a:lnTo>
                    <a:pt x="1003272" y="2133594"/>
                  </a:lnTo>
                </a:path>
                <a:path w="2006600" h="4597400">
                  <a:moveTo>
                    <a:pt x="1003272" y="4317994"/>
                  </a:moveTo>
                  <a:lnTo>
                    <a:pt x="1003272" y="4597398"/>
                  </a:lnTo>
                </a:path>
                <a:path w="2006600" h="4597400">
                  <a:moveTo>
                    <a:pt x="1003272" y="736594"/>
                  </a:moveTo>
                  <a:lnTo>
                    <a:pt x="1003272" y="761994"/>
                  </a:lnTo>
                </a:path>
                <a:path w="2006600" h="4597400">
                  <a:moveTo>
                    <a:pt x="1003272" y="2222494"/>
                  </a:moveTo>
                  <a:lnTo>
                    <a:pt x="1003272" y="2247894"/>
                  </a:lnTo>
                </a:path>
                <a:path w="2006600" h="4597400">
                  <a:moveTo>
                    <a:pt x="2006585" y="609594"/>
                  </a:moveTo>
                  <a:lnTo>
                    <a:pt x="2006585" y="4597398"/>
                  </a:lnTo>
                </a:path>
                <a:path w="2006600" h="4597400">
                  <a:moveTo>
                    <a:pt x="2006585" y="114294"/>
                  </a:moveTo>
                  <a:lnTo>
                    <a:pt x="2006585" y="152394"/>
                  </a:lnTo>
                </a:path>
                <a:path w="2006600" h="4597400">
                  <a:moveTo>
                    <a:pt x="2006585" y="0"/>
                  </a:moveTo>
                  <a:lnTo>
                    <a:pt x="2006585" y="25394"/>
                  </a:lnTo>
                </a:path>
                <a:path w="2006600" h="4597400">
                  <a:moveTo>
                    <a:pt x="2006585" y="241294"/>
                  </a:moveTo>
                  <a:lnTo>
                    <a:pt x="2006585" y="266694"/>
                  </a:lnTo>
                </a:path>
                <a:path w="2006600" h="4597400">
                  <a:moveTo>
                    <a:pt x="2006585" y="355594"/>
                  </a:moveTo>
                  <a:lnTo>
                    <a:pt x="2006585" y="393694"/>
                  </a:lnTo>
                </a:path>
                <a:path w="2006600" h="4597400">
                  <a:moveTo>
                    <a:pt x="2006585" y="482594"/>
                  </a:moveTo>
                  <a:lnTo>
                    <a:pt x="2006585" y="520694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499350" y="649737"/>
              <a:ext cx="0" cy="4597400"/>
            </a:xfrm>
            <a:custGeom>
              <a:avLst/>
              <a:gdLst/>
              <a:ahLst/>
              <a:cxnLst/>
              <a:rect l="l" t="t" r="r" b="b"/>
              <a:pathLst>
                <a:path w="0" h="4597400">
                  <a:moveTo>
                    <a:pt x="0" y="0"/>
                  </a:moveTo>
                  <a:lnTo>
                    <a:pt x="0" y="4597398"/>
                  </a:lnTo>
                </a:path>
              </a:pathLst>
            </a:custGeom>
            <a:ln w="3175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79799" y="675131"/>
              <a:ext cx="3924300" cy="4546600"/>
            </a:xfrm>
            <a:custGeom>
              <a:avLst/>
              <a:gdLst/>
              <a:ahLst/>
              <a:cxnLst/>
              <a:rect l="l" t="t" r="r" b="b"/>
              <a:pathLst>
                <a:path w="3924300" h="4546600">
                  <a:moveTo>
                    <a:pt x="1460500" y="4467441"/>
                  </a:moveTo>
                  <a:lnTo>
                    <a:pt x="1458468" y="4462183"/>
                  </a:lnTo>
                  <a:lnTo>
                    <a:pt x="1456029" y="4459732"/>
                  </a:lnTo>
                  <a:lnTo>
                    <a:pt x="1450771" y="4457700"/>
                  </a:lnTo>
                  <a:lnTo>
                    <a:pt x="0" y="4457700"/>
                  </a:lnTo>
                  <a:lnTo>
                    <a:pt x="0" y="4546600"/>
                  </a:lnTo>
                  <a:lnTo>
                    <a:pt x="1450771" y="4546600"/>
                  </a:lnTo>
                  <a:lnTo>
                    <a:pt x="1456029" y="4544580"/>
                  </a:lnTo>
                  <a:lnTo>
                    <a:pt x="1458468" y="4542129"/>
                  </a:lnTo>
                  <a:lnTo>
                    <a:pt x="1460500" y="4536872"/>
                  </a:lnTo>
                  <a:lnTo>
                    <a:pt x="1460500" y="4467441"/>
                  </a:lnTo>
                  <a:close/>
                </a:path>
                <a:path w="3924300" h="4546600">
                  <a:moveTo>
                    <a:pt x="1612900" y="4340441"/>
                  </a:moveTo>
                  <a:lnTo>
                    <a:pt x="1610868" y="4335183"/>
                  </a:lnTo>
                  <a:lnTo>
                    <a:pt x="1608429" y="4332732"/>
                  </a:lnTo>
                  <a:lnTo>
                    <a:pt x="1603171" y="4330700"/>
                  </a:lnTo>
                  <a:lnTo>
                    <a:pt x="0" y="4330700"/>
                  </a:lnTo>
                  <a:lnTo>
                    <a:pt x="0" y="4419600"/>
                  </a:lnTo>
                  <a:lnTo>
                    <a:pt x="1603171" y="4419600"/>
                  </a:lnTo>
                  <a:lnTo>
                    <a:pt x="1608429" y="4417580"/>
                  </a:lnTo>
                  <a:lnTo>
                    <a:pt x="1610868" y="4415129"/>
                  </a:lnTo>
                  <a:lnTo>
                    <a:pt x="1612900" y="4409872"/>
                  </a:lnTo>
                  <a:lnTo>
                    <a:pt x="1612900" y="4340441"/>
                  </a:lnTo>
                  <a:close/>
                </a:path>
                <a:path w="3924300" h="4546600">
                  <a:moveTo>
                    <a:pt x="2057400" y="4213441"/>
                  </a:moveTo>
                  <a:lnTo>
                    <a:pt x="2055368" y="4208183"/>
                  </a:lnTo>
                  <a:lnTo>
                    <a:pt x="2052929" y="4205732"/>
                  </a:lnTo>
                  <a:lnTo>
                    <a:pt x="2047671" y="4203700"/>
                  </a:lnTo>
                  <a:lnTo>
                    <a:pt x="0" y="4203700"/>
                  </a:lnTo>
                  <a:lnTo>
                    <a:pt x="0" y="4292600"/>
                  </a:lnTo>
                  <a:lnTo>
                    <a:pt x="2047671" y="4292600"/>
                  </a:lnTo>
                  <a:lnTo>
                    <a:pt x="2052929" y="4290580"/>
                  </a:lnTo>
                  <a:lnTo>
                    <a:pt x="2055368" y="4288129"/>
                  </a:lnTo>
                  <a:lnTo>
                    <a:pt x="2057400" y="4282872"/>
                  </a:lnTo>
                  <a:lnTo>
                    <a:pt x="2057400" y="4213441"/>
                  </a:lnTo>
                  <a:close/>
                </a:path>
                <a:path w="3924300" h="4546600">
                  <a:moveTo>
                    <a:pt x="2235200" y="4097744"/>
                  </a:moveTo>
                  <a:lnTo>
                    <a:pt x="2233460" y="4093235"/>
                  </a:lnTo>
                  <a:lnTo>
                    <a:pt x="2231364" y="4091140"/>
                  </a:lnTo>
                  <a:lnTo>
                    <a:pt x="2226856" y="4089400"/>
                  </a:lnTo>
                  <a:lnTo>
                    <a:pt x="0" y="4089400"/>
                  </a:lnTo>
                  <a:lnTo>
                    <a:pt x="0" y="4165600"/>
                  </a:lnTo>
                  <a:lnTo>
                    <a:pt x="2226856" y="4165600"/>
                  </a:lnTo>
                  <a:lnTo>
                    <a:pt x="2231364" y="4163872"/>
                  </a:lnTo>
                  <a:lnTo>
                    <a:pt x="2233460" y="4161764"/>
                  </a:lnTo>
                  <a:lnTo>
                    <a:pt x="2235200" y="4157268"/>
                  </a:lnTo>
                  <a:lnTo>
                    <a:pt x="2235200" y="4097744"/>
                  </a:lnTo>
                  <a:close/>
                </a:path>
                <a:path w="3924300" h="4546600">
                  <a:moveTo>
                    <a:pt x="2362200" y="3972141"/>
                  </a:moveTo>
                  <a:lnTo>
                    <a:pt x="2360168" y="3966883"/>
                  </a:lnTo>
                  <a:lnTo>
                    <a:pt x="2357729" y="3964432"/>
                  </a:lnTo>
                  <a:lnTo>
                    <a:pt x="2352471" y="3962400"/>
                  </a:lnTo>
                  <a:lnTo>
                    <a:pt x="0" y="3962400"/>
                  </a:lnTo>
                  <a:lnTo>
                    <a:pt x="0" y="4051300"/>
                  </a:lnTo>
                  <a:lnTo>
                    <a:pt x="2352471" y="4051300"/>
                  </a:lnTo>
                  <a:lnTo>
                    <a:pt x="2357729" y="4049280"/>
                  </a:lnTo>
                  <a:lnTo>
                    <a:pt x="2360168" y="4046829"/>
                  </a:lnTo>
                  <a:lnTo>
                    <a:pt x="2362200" y="4041571"/>
                  </a:lnTo>
                  <a:lnTo>
                    <a:pt x="2362200" y="3972141"/>
                  </a:lnTo>
                  <a:close/>
                </a:path>
                <a:path w="3924300" h="4546600">
                  <a:moveTo>
                    <a:pt x="2387600" y="3845141"/>
                  </a:moveTo>
                  <a:lnTo>
                    <a:pt x="2385568" y="3839883"/>
                  </a:lnTo>
                  <a:lnTo>
                    <a:pt x="2383129" y="3837432"/>
                  </a:lnTo>
                  <a:lnTo>
                    <a:pt x="2377871" y="3835400"/>
                  </a:lnTo>
                  <a:lnTo>
                    <a:pt x="0" y="3835400"/>
                  </a:lnTo>
                  <a:lnTo>
                    <a:pt x="0" y="3924300"/>
                  </a:lnTo>
                  <a:lnTo>
                    <a:pt x="2377871" y="3924300"/>
                  </a:lnTo>
                  <a:lnTo>
                    <a:pt x="2383129" y="3922280"/>
                  </a:lnTo>
                  <a:lnTo>
                    <a:pt x="2385568" y="3919829"/>
                  </a:lnTo>
                  <a:lnTo>
                    <a:pt x="2387600" y="3914571"/>
                  </a:lnTo>
                  <a:lnTo>
                    <a:pt x="2387600" y="3845141"/>
                  </a:lnTo>
                  <a:close/>
                </a:path>
                <a:path w="3924300" h="4546600">
                  <a:moveTo>
                    <a:pt x="2387600" y="3718141"/>
                  </a:moveTo>
                  <a:lnTo>
                    <a:pt x="2385568" y="3712883"/>
                  </a:lnTo>
                  <a:lnTo>
                    <a:pt x="2383129" y="3710432"/>
                  </a:lnTo>
                  <a:lnTo>
                    <a:pt x="2377871" y="3708400"/>
                  </a:lnTo>
                  <a:lnTo>
                    <a:pt x="0" y="3708400"/>
                  </a:lnTo>
                  <a:lnTo>
                    <a:pt x="0" y="3797300"/>
                  </a:lnTo>
                  <a:lnTo>
                    <a:pt x="2377871" y="3797300"/>
                  </a:lnTo>
                  <a:lnTo>
                    <a:pt x="2383129" y="3795280"/>
                  </a:lnTo>
                  <a:lnTo>
                    <a:pt x="2385568" y="3792829"/>
                  </a:lnTo>
                  <a:lnTo>
                    <a:pt x="2387600" y="3787571"/>
                  </a:lnTo>
                  <a:lnTo>
                    <a:pt x="2387600" y="3718141"/>
                  </a:lnTo>
                  <a:close/>
                </a:path>
                <a:path w="3924300" h="4546600">
                  <a:moveTo>
                    <a:pt x="2438400" y="3602444"/>
                  </a:moveTo>
                  <a:lnTo>
                    <a:pt x="2436660" y="3597935"/>
                  </a:lnTo>
                  <a:lnTo>
                    <a:pt x="2434564" y="3595840"/>
                  </a:lnTo>
                  <a:lnTo>
                    <a:pt x="2430056" y="3594100"/>
                  </a:lnTo>
                  <a:lnTo>
                    <a:pt x="0" y="3594100"/>
                  </a:lnTo>
                  <a:lnTo>
                    <a:pt x="0" y="3670300"/>
                  </a:lnTo>
                  <a:lnTo>
                    <a:pt x="2430056" y="3670300"/>
                  </a:lnTo>
                  <a:lnTo>
                    <a:pt x="2434564" y="3668572"/>
                  </a:lnTo>
                  <a:lnTo>
                    <a:pt x="2436660" y="3666464"/>
                  </a:lnTo>
                  <a:lnTo>
                    <a:pt x="2438400" y="3661968"/>
                  </a:lnTo>
                  <a:lnTo>
                    <a:pt x="2438400" y="3602444"/>
                  </a:lnTo>
                  <a:close/>
                </a:path>
                <a:path w="3924300" h="4546600">
                  <a:moveTo>
                    <a:pt x="2463800" y="3476828"/>
                  </a:moveTo>
                  <a:lnTo>
                    <a:pt x="2461768" y="3471570"/>
                  </a:lnTo>
                  <a:lnTo>
                    <a:pt x="2459329" y="3469132"/>
                  </a:lnTo>
                  <a:lnTo>
                    <a:pt x="2454071" y="3467100"/>
                  </a:lnTo>
                  <a:lnTo>
                    <a:pt x="0" y="3467100"/>
                  </a:lnTo>
                  <a:lnTo>
                    <a:pt x="0" y="3556000"/>
                  </a:lnTo>
                  <a:lnTo>
                    <a:pt x="2454071" y="3556000"/>
                  </a:lnTo>
                  <a:lnTo>
                    <a:pt x="2459329" y="3553968"/>
                  </a:lnTo>
                  <a:lnTo>
                    <a:pt x="2461768" y="3551529"/>
                  </a:lnTo>
                  <a:lnTo>
                    <a:pt x="2463800" y="3546271"/>
                  </a:lnTo>
                  <a:lnTo>
                    <a:pt x="2463800" y="3476828"/>
                  </a:lnTo>
                  <a:close/>
                </a:path>
                <a:path w="3924300" h="4546600">
                  <a:moveTo>
                    <a:pt x="2489200" y="3349828"/>
                  </a:moveTo>
                  <a:lnTo>
                    <a:pt x="2487168" y="3344570"/>
                  </a:lnTo>
                  <a:lnTo>
                    <a:pt x="2484729" y="3342132"/>
                  </a:lnTo>
                  <a:lnTo>
                    <a:pt x="2479471" y="3340100"/>
                  </a:lnTo>
                  <a:lnTo>
                    <a:pt x="0" y="3340100"/>
                  </a:lnTo>
                  <a:lnTo>
                    <a:pt x="0" y="3429000"/>
                  </a:lnTo>
                  <a:lnTo>
                    <a:pt x="2479471" y="3429000"/>
                  </a:lnTo>
                  <a:lnTo>
                    <a:pt x="2484729" y="3426968"/>
                  </a:lnTo>
                  <a:lnTo>
                    <a:pt x="2487168" y="3424529"/>
                  </a:lnTo>
                  <a:lnTo>
                    <a:pt x="2489200" y="3419271"/>
                  </a:lnTo>
                  <a:lnTo>
                    <a:pt x="2489200" y="3349828"/>
                  </a:lnTo>
                  <a:close/>
                </a:path>
                <a:path w="3924300" h="4546600">
                  <a:moveTo>
                    <a:pt x="2540000" y="3222828"/>
                  </a:moveTo>
                  <a:lnTo>
                    <a:pt x="2537968" y="3217570"/>
                  </a:lnTo>
                  <a:lnTo>
                    <a:pt x="2535529" y="3215132"/>
                  </a:lnTo>
                  <a:lnTo>
                    <a:pt x="2530271" y="3213100"/>
                  </a:lnTo>
                  <a:lnTo>
                    <a:pt x="0" y="3213100"/>
                  </a:lnTo>
                  <a:lnTo>
                    <a:pt x="0" y="3302000"/>
                  </a:lnTo>
                  <a:lnTo>
                    <a:pt x="2530271" y="3302000"/>
                  </a:lnTo>
                  <a:lnTo>
                    <a:pt x="2535529" y="3299968"/>
                  </a:lnTo>
                  <a:lnTo>
                    <a:pt x="2537968" y="3297529"/>
                  </a:lnTo>
                  <a:lnTo>
                    <a:pt x="2540000" y="3292271"/>
                  </a:lnTo>
                  <a:lnTo>
                    <a:pt x="2540000" y="3222828"/>
                  </a:lnTo>
                  <a:close/>
                </a:path>
                <a:path w="3924300" h="4546600">
                  <a:moveTo>
                    <a:pt x="2540000" y="3108528"/>
                  </a:moveTo>
                  <a:lnTo>
                    <a:pt x="2537968" y="3103270"/>
                  </a:lnTo>
                  <a:lnTo>
                    <a:pt x="2535529" y="3100832"/>
                  </a:lnTo>
                  <a:lnTo>
                    <a:pt x="2530271" y="3098800"/>
                  </a:lnTo>
                  <a:lnTo>
                    <a:pt x="0" y="3098800"/>
                  </a:lnTo>
                  <a:lnTo>
                    <a:pt x="0" y="3187700"/>
                  </a:lnTo>
                  <a:lnTo>
                    <a:pt x="2530271" y="3187700"/>
                  </a:lnTo>
                  <a:lnTo>
                    <a:pt x="2535529" y="3185668"/>
                  </a:lnTo>
                  <a:lnTo>
                    <a:pt x="2537968" y="3183229"/>
                  </a:lnTo>
                  <a:lnTo>
                    <a:pt x="2540000" y="3177984"/>
                  </a:lnTo>
                  <a:lnTo>
                    <a:pt x="2540000" y="3108528"/>
                  </a:lnTo>
                  <a:close/>
                </a:path>
                <a:path w="3924300" h="4546600">
                  <a:moveTo>
                    <a:pt x="2540000" y="2981528"/>
                  </a:moveTo>
                  <a:lnTo>
                    <a:pt x="2537968" y="2976270"/>
                  </a:lnTo>
                  <a:lnTo>
                    <a:pt x="2535529" y="2973832"/>
                  </a:lnTo>
                  <a:lnTo>
                    <a:pt x="2530271" y="2971800"/>
                  </a:lnTo>
                  <a:lnTo>
                    <a:pt x="0" y="2971800"/>
                  </a:lnTo>
                  <a:lnTo>
                    <a:pt x="0" y="3060700"/>
                  </a:lnTo>
                  <a:lnTo>
                    <a:pt x="2530271" y="3060700"/>
                  </a:lnTo>
                  <a:lnTo>
                    <a:pt x="2535529" y="3058668"/>
                  </a:lnTo>
                  <a:lnTo>
                    <a:pt x="2537968" y="3056229"/>
                  </a:lnTo>
                  <a:lnTo>
                    <a:pt x="2540000" y="3050971"/>
                  </a:lnTo>
                  <a:lnTo>
                    <a:pt x="2540000" y="2981528"/>
                  </a:lnTo>
                  <a:close/>
                </a:path>
                <a:path w="3924300" h="4546600">
                  <a:moveTo>
                    <a:pt x="2565400" y="2854528"/>
                  </a:moveTo>
                  <a:lnTo>
                    <a:pt x="2563368" y="2849270"/>
                  </a:lnTo>
                  <a:lnTo>
                    <a:pt x="2560929" y="2846832"/>
                  </a:lnTo>
                  <a:lnTo>
                    <a:pt x="2555671" y="2844800"/>
                  </a:lnTo>
                  <a:lnTo>
                    <a:pt x="0" y="2844800"/>
                  </a:lnTo>
                  <a:lnTo>
                    <a:pt x="0" y="2933700"/>
                  </a:lnTo>
                  <a:lnTo>
                    <a:pt x="2555671" y="2933700"/>
                  </a:lnTo>
                  <a:lnTo>
                    <a:pt x="2560929" y="2931668"/>
                  </a:lnTo>
                  <a:lnTo>
                    <a:pt x="2563368" y="2929229"/>
                  </a:lnTo>
                  <a:lnTo>
                    <a:pt x="2565400" y="2923971"/>
                  </a:lnTo>
                  <a:lnTo>
                    <a:pt x="2565400" y="2854528"/>
                  </a:lnTo>
                  <a:close/>
                </a:path>
                <a:path w="3924300" h="4546600">
                  <a:moveTo>
                    <a:pt x="2565400" y="2727528"/>
                  </a:moveTo>
                  <a:lnTo>
                    <a:pt x="2563368" y="2722270"/>
                  </a:lnTo>
                  <a:lnTo>
                    <a:pt x="2560929" y="2719832"/>
                  </a:lnTo>
                  <a:lnTo>
                    <a:pt x="2555671" y="2717800"/>
                  </a:lnTo>
                  <a:lnTo>
                    <a:pt x="0" y="2717800"/>
                  </a:lnTo>
                  <a:lnTo>
                    <a:pt x="0" y="2806700"/>
                  </a:lnTo>
                  <a:lnTo>
                    <a:pt x="2555671" y="2806700"/>
                  </a:lnTo>
                  <a:lnTo>
                    <a:pt x="2560929" y="2804668"/>
                  </a:lnTo>
                  <a:lnTo>
                    <a:pt x="2563368" y="2802229"/>
                  </a:lnTo>
                  <a:lnTo>
                    <a:pt x="2565400" y="2796971"/>
                  </a:lnTo>
                  <a:lnTo>
                    <a:pt x="2565400" y="2727528"/>
                  </a:lnTo>
                  <a:close/>
                </a:path>
                <a:path w="3924300" h="4546600">
                  <a:moveTo>
                    <a:pt x="2565400" y="2613228"/>
                  </a:moveTo>
                  <a:lnTo>
                    <a:pt x="2563368" y="2607970"/>
                  </a:lnTo>
                  <a:lnTo>
                    <a:pt x="2560929" y="2605532"/>
                  </a:lnTo>
                  <a:lnTo>
                    <a:pt x="2555671" y="2603500"/>
                  </a:lnTo>
                  <a:lnTo>
                    <a:pt x="0" y="2603500"/>
                  </a:lnTo>
                  <a:lnTo>
                    <a:pt x="0" y="2692400"/>
                  </a:lnTo>
                  <a:lnTo>
                    <a:pt x="2555671" y="2692400"/>
                  </a:lnTo>
                  <a:lnTo>
                    <a:pt x="2560929" y="2690368"/>
                  </a:lnTo>
                  <a:lnTo>
                    <a:pt x="2563368" y="2687929"/>
                  </a:lnTo>
                  <a:lnTo>
                    <a:pt x="2565400" y="2682671"/>
                  </a:lnTo>
                  <a:lnTo>
                    <a:pt x="2565400" y="2613228"/>
                  </a:lnTo>
                  <a:close/>
                </a:path>
                <a:path w="3924300" h="4546600">
                  <a:moveTo>
                    <a:pt x="2565400" y="2486228"/>
                  </a:moveTo>
                  <a:lnTo>
                    <a:pt x="2563368" y="2480970"/>
                  </a:lnTo>
                  <a:lnTo>
                    <a:pt x="2560929" y="2478532"/>
                  </a:lnTo>
                  <a:lnTo>
                    <a:pt x="2555671" y="2476500"/>
                  </a:lnTo>
                  <a:lnTo>
                    <a:pt x="0" y="2476500"/>
                  </a:lnTo>
                  <a:lnTo>
                    <a:pt x="0" y="2565400"/>
                  </a:lnTo>
                  <a:lnTo>
                    <a:pt x="2555671" y="2565400"/>
                  </a:lnTo>
                  <a:lnTo>
                    <a:pt x="2560929" y="2563368"/>
                  </a:lnTo>
                  <a:lnTo>
                    <a:pt x="2563368" y="2560929"/>
                  </a:lnTo>
                  <a:lnTo>
                    <a:pt x="2565400" y="2555671"/>
                  </a:lnTo>
                  <a:lnTo>
                    <a:pt x="2565400" y="2486228"/>
                  </a:lnTo>
                  <a:close/>
                </a:path>
                <a:path w="3924300" h="4546600">
                  <a:moveTo>
                    <a:pt x="2590800" y="2359228"/>
                  </a:moveTo>
                  <a:lnTo>
                    <a:pt x="2588768" y="2353970"/>
                  </a:lnTo>
                  <a:lnTo>
                    <a:pt x="2586329" y="2351532"/>
                  </a:lnTo>
                  <a:lnTo>
                    <a:pt x="2581071" y="2349500"/>
                  </a:lnTo>
                  <a:lnTo>
                    <a:pt x="0" y="2349500"/>
                  </a:lnTo>
                  <a:lnTo>
                    <a:pt x="0" y="2438400"/>
                  </a:lnTo>
                  <a:lnTo>
                    <a:pt x="2581071" y="2438400"/>
                  </a:lnTo>
                  <a:lnTo>
                    <a:pt x="2586329" y="2436368"/>
                  </a:lnTo>
                  <a:lnTo>
                    <a:pt x="2588768" y="2433929"/>
                  </a:lnTo>
                  <a:lnTo>
                    <a:pt x="2590800" y="2428671"/>
                  </a:lnTo>
                  <a:lnTo>
                    <a:pt x="2590800" y="2359228"/>
                  </a:lnTo>
                  <a:close/>
                </a:path>
                <a:path w="3924300" h="4546600">
                  <a:moveTo>
                    <a:pt x="2616200" y="2232228"/>
                  </a:moveTo>
                  <a:lnTo>
                    <a:pt x="2614168" y="2226970"/>
                  </a:lnTo>
                  <a:lnTo>
                    <a:pt x="2611729" y="2224532"/>
                  </a:lnTo>
                  <a:lnTo>
                    <a:pt x="2606471" y="2222500"/>
                  </a:lnTo>
                  <a:lnTo>
                    <a:pt x="0" y="2222500"/>
                  </a:lnTo>
                  <a:lnTo>
                    <a:pt x="0" y="2311400"/>
                  </a:lnTo>
                  <a:lnTo>
                    <a:pt x="2606471" y="2311400"/>
                  </a:lnTo>
                  <a:lnTo>
                    <a:pt x="2611729" y="2309368"/>
                  </a:lnTo>
                  <a:lnTo>
                    <a:pt x="2614168" y="2306929"/>
                  </a:lnTo>
                  <a:lnTo>
                    <a:pt x="2616200" y="2301671"/>
                  </a:lnTo>
                  <a:lnTo>
                    <a:pt x="2616200" y="2232228"/>
                  </a:lnTo>
                  <a:close/>
                </a:path>
                <a:path w="3924300" h="4546600">
                  <a:moveTo>
                    <a:pt x="2616200" y="2117928"/>
                  </a:moveTo>
                  <a:lnTo>
                    <a:pt x="2614168" y="2112670"/>
                  </a:lnTo>
                  <a:lnTo>
                    <a:pt x="2611729" y="2110232"/>
                  </a:lnTo>
                  <a:lnTo>
                    <a:pt x="2606471" y="2108200"/>
                  </a:lnTo>
                  <a:lnTo>
                    <a:pt x="0" y="2108200"/>
                  </a:lnTo>
                  <a:lnTo>
                    <a:pt x="0" y="2197100"/>
                  </a:lnTo>
                  <a:lnTo>
                    <a:pt x="2606471" y="2197100"/>
                  </a:lnTo>
                  <a:lnTo>
                    <a:pt x="2611729" y="2195068"/>
                  </a:lnTo>
                  <a:lnTo>
                    <a:pt x="2614168" y="2192629"/>
                  </a:lnTo>
                  <a:lnTo>
                    <a:pt x="2616200" y="2187371"/>
                  </a:lnTo>
                  <a:lnTo>
                    <a:pt x="2616200" y="2117928"/>
                  </a:lnTo>
                  <a:close/>
                </a:path>
                <a:path w="3924300" h="4546600">
                  <a:moveTo>
                    <a:pt x="2641600" y="1990928"/>
                  </a:moveTo>
                  <a:lnTo>
                    <a:pt x="2639568" y="1985670"/>
                  </a:lnTo>
                  <a:lnTo>
                    <a:pt x="2637129" y="1983232"/>
                  </a:lnTo>
                  <a:lnTo>
                    <a:pt x="2631871" y="1981200"/>
                  </a:lnTo>
                  <a:lnTo>
                    <a:pt x="0" y="1981200"/>
                  </a:lnTo>
                  <a:lnTo>
                    <a:pt x="0" y="2070100"/>
                  </a:lnTo>
                  <a:lnTo>
                    <a:pt x="2631871" y="2070100"/>
                  </a:lnTo>
                  <a:lnTo>
                    <a:pt x="2637129" y="2068068"/>
                  </a:lnTo>
                  <a:lnTo>
                    <a:pt x="2639568" y="2065629"/>
                  </a:lnTo>
                  <a:lnTo>
                    <a:pt x="2641600" y="2060371"/>
                  </a:lnTo>
                  <a:lnTo>
                    <a:pt x="2641600" y="1990928"/>
                  </a:lnTo>
                  <a:close/>
                </a:path>
                <a:path w="3924300" h="4546600">
                  <a:moveTo>
                    <a:pt x="2641600" y="1863928"/>
                  </a:moveTo>
                  <a:lnTo>
                    <a:pt x="2639568" y="1858670"/>
                  </a:lnTo>
                  <a:lnTo>
                    <a:pt x="2637129" y="1856232"/>
                  </a:lnTo>
                  <a:lnTo>
                    <a:pt x="2631871" y="1854200"/>
                  </a:lnTo>
                  <a:lnTo>
                    <a:pt x="0" y="1854200"/>
                  </a:lnTo>
                  <a:lnTo>
                    <a:pt x="0" y="1943100"/>
                  </a:lnTo>
                  <a:lnTo>
                    <a:pt x="2631871" y="1943100"/>
                  </a:lnTo>
                  <a:lnTo>
                    <a:pt x="2637129" y="1941068"/>
                  </a:lnTo>
                  <a:lnTo>
                    <a:pt x="2639568" y="1938629"/>
                  </a:lnTo>
                  <a:lnTo>
                    <a:pt x="2641600" y="1933371"/>
                  </a:lnTo>
                  <a:lnTo>
                    <a:pt x="2641600" y="1863928"/>
                  </a:lnTo>
                  <a:close/>
                </a:path>
                <a:path w="3924300" h="4546600">
                  <a:moveTo>
                    <a:pt x="2667000" y="1736928"/>
                  </a:moveTo>
                  <a:lnTo>
                    <a:pt x="2664968" y="1731670"/>
                  </a:lnTo>
                  <a:lnTo>
                    <a:pt x="2662529" y="1729232"/>
                  </a:lnTo>
                  <a:lnTo>
                    <a:pt x="2657271" y="1727200"/>
                  </a:lnTo>
                  <a:lnTo>
                    <a:pt x="0" y="1727200"/>
                  </a:lnTo>
                  <a:lnTo>
                    <a:pt x="0" y="1816100"/>
                  </a:lnTo>
                  <a:lnTo>
                    <a:pt x="2657271" y="1816100"/>
                  </a:lnTo>
                  <a:lnTo>
                    <a:pt x="2662529" y="1814068"/>
                  </a:lnTo>
                  <a:lnTo>
                    <a:pt x="2664968" y="1811629"/>
                  </a:lnTo>
                  <a:lnTo>
                    <a:pt x="2667000" y="1806371"/>
                  </a:lnTo>
                  <a:lnTo>
                    <a:pt x="2667000" y="1736928"/>
                  </a:lnTo>
                  <a:close/>
                </a:path>
                <a:path w="3924300" h="4546600">
                  <a:moveTo>
                    <a:pt x="2692400" y="1622628"/>
                  </a:moveTo>
                  <a:lnTo>
                    <a:pt x="2690368" y="1617370"/>
                  </a:lnTo>
                  <a:lnTo>
                    <a:pt x="2687929" y="1614932"/>
                  </a:lnTo>
                  <a:lnTo>
                    <a:pt x="2682671" y="1612900"/>
                  </a:lnTo>
                  <a:lnTo>
                    <a:pt x="0" y="1612900"/>
                  </a:lnTo>
                  <a:lnTo>
                    <a:pt x="0" y="1701800"/>
                  </a:lnTo>
                  <a:lnTo>
                    <a:pt x="2682671" y="1701800"/>
                  </a:lnTo>
                  <a:lnTo>
                    <a:pt x="2687929" y="1699768"/>
                  </a:lnTo>
                  <a:lnTo>
                    <a:pt x="2690368" y="1697329"/>
                  </a:lnTo>
                  <a:lnTo>
                    <a:pt x="2692400" y="1692071"/>
                  </a:lnTo>
                  <a:lnTo>
                    <a:pt x="2692400" y="1622628"/>
                  </a:lnTo>
                  <a:close/>
                </a:path>
                <a:path w="3924300" h="4546600">
                  <a:moveTo>
                    <a:pt x="2743200" y="1495628"/>
                  </a:moveTo>
                  <a:lnTo>
                    <a:pt x="2741168" y="1490370"/>
                  </a:lnTo>
                  <a:lnTo>
                    <a:pt x="2738729" y="1487932"/>
                  </a:lnTo>
                  <a:lnTo>
                    <a:pt x="2733471" y="1485900"/>
                  </a:lnTo>
                  <a:lnTo>
                    <a:pt x="0" y="1485900"/>
                  </a:lnTo>
                  <a:lnTo>
                    <a:pt x="0" y="1574800"/>
                  </a:lnTo>
                  <a:lnTo>
                    <a:pt x="2733471" y="1574800"/>
                  </a:lnTo>
                  <a:lnTo>
                    <a:pt x="2738729" y="1572768"/>
                  </a:lnTo>
                  <a:lnTo>
                    <a:pt x="2741168" y="1570342"/>
                  </a:lnTo>
                  <a:lnTo>
                    <a:pt x="2743200" y="1565071"/>
                  </a:lnTo>
                  <a:lnTo>
                    <a:pt x="2743200" y="1495628"/>
                  </a:lnTo>
                  <a:close/>
                </a:path>
                <a:path w="3924300" h="4546600">
                  <a:moveTo>
                    <a:pt x="2768600" y="1368628"/>
                  </a:moveTo>
                  <a:lnTo>
                    <a:pt x="2766568" y="1363370"/>
                  </a:lnTo>
                  <a:lnTo>
                    <a:pt x="2764129" y="1360932"/>
                  </a:lnTo>
                  <a:lnTo>
                    <a:pt x="2758871" y="1358900"/>
                  </a:lnTo>
                  <a:lnTo>
                    <a:pt x="0" y="1358900"/>
                  </a:lnTo>
                  <a:lnTo>
                    <a:pt x="0" y="1447800"/>
                  </a:lnTo>
                  <a:lnTo>
                    <a:pt x="2758871" y="1447800"/>
                  </a:lnTo>
                  <a:lnTo>
                    <a:pt x="2764129" y="1445768"/>
                  </a:lnTo>
                  <a:lnTo>
                    <a:pt x="2766568" y="1443329"/>
                  </a:lnTo>
                  <a:lnTo>
                    <a:pt x="2768600" y="1438071"/>
                  </a:lnTo>
                  <a:lnTo>
                    <a:pt x="2768600" y="1368628"/>
                  </a:lnTo>
                  <a:close/>
                </a:path>
                <a:path w="3924300" h="4546600">
                  <a:moveTo>
                    <a:pt x="2768600" y="1241628"/>
                  </a:moveTo>
                  <a:lnTo>
                    <a:pt x="2766568" y="1236370"/>
                  </a:lnTo>
                  <a:lnTo>
                    <a:pt x="2764129" y="1233932"/>
                  </a:lnTo>
                  <a:lnTo>
                    <a:pt x="2758871" y="1231900"/>
                  </a:lnTo>
                  <a:lnTo>
                    <a:pt x="0" y="1231900"/>
                  </a:lnTo>
                  <a:lnTo>
                    <a:pt x="0" y="1320800"/>
                  </a:lnTo>
                  <a:lnTo>
                    <a:pt x="2758871" y="1320800"/>
                  </a:lnTo>
                  <a:lnTo>
                    <a:pt x="2764129" y="1318768"/>
                  </a:lnTo>
                  <a:lnTo>
                    <a:pt x="2766568" y="1316329"/>
                  </a:lnTo>
                  <a:lnTo>
                    <a:pt x="2768600" y="1311071"/>
                  </a:lnTo>
                  <a:lnTo>
                    <a:pt x="2768600" y="1241628"/>
                  </a:lnTo>
                  <a:close/>
                </a:path>
                <a:path w="3924300" h="4546600">
                  <a:moveTo>
                    <a:pt x="2768600" y="1127328"/>
                  </a:moveTo>
                  <a:lnTo>
                    <a:pt x="2766568" y="1122070"/>
                  </a:lnTo>
                  <a:lnTo>
                    <a:pt x="2764129" y="1119632"/>
                  </a:lnTo>
                  <a:lnTo>
                    <a:pt x="2758871" y="1117600"/>
                  </a:lnTo>
                  <a:lnTo>
                    <a:pt x="0" y="1117600"/>
                  </a:lnTo>
                  <a:lnTo>
                    <a:pt x="0" y="1206500"/>
                  </a:lnTo>
                  <a:lnTo>
                    <a:pt x="2758871" y="1206500"/>
                  </a:lnTo>
                  <a:lnTo>
                    <a:pt x="2764129" y="1204468"/>
                  </a:lnTo>
                  <a:lnTo>
                    <a:pt x="2766568" y="1202029"/>
                  </a:lnTo>
                  <a:lnTo>
                    <a:pt x="2768600" y="1196771"/>
                  </a:lnTo>
                  <a:lnTo>
                    <a:pt x="2768600" y="1127328"/>
                  </a:lnTo>
                  <a:close/>
                </a:path>
                <a:path w="3924300" h="4546600">
                  <a:moveTo>
                    <a:pt x="2794000" y="1000328"/>
                  </a:moveTo>
                  <a:lnTo>
                    <a:pt x="2791968" y="995070"/>
                  </a:lnTo>
                  <a:lnTo>
                    <a:pt x="2789529" y="992632"/>
                  </a:lnTo>
                  <a:lnTo>
                    <a:pt x="2784271" y="990600"/>
                  </a:lnTo>
                  <a:lnTo>
                    <a:pt x="0" y="990600"/>
                  </a:lnTo>
                  <a:lnTo>
                    <a:pt x="0" y="1079500"/>
                  </a:lnTo>
                  <a:lnTo>
                    <a:pt x="2784271" y="1079500"/>
                  </a:lnTo>
                  <a:lnTo>
                    <a:pt x="2789529" y="1077468"/>
                  </a:lnTo>
                  <a:lnTo>
                    <a:pt x="2791968" y="1075029"/>
                  </a:lnTo>
                  <a:lnTo>
                    <a:pt x="2794000" y="1069771"/>
                  </a:lnTo>
                  <a:lnTo>
                    <a:pt x="2794000" y="1000328"/>
                  </a:lnTo>
                  <a:close/>
                </a:path>
                <a:path w="3924300" h="4546600">
                  <a:moveTo>
                    <a:pt x="2895600" y="873328"/>
                  </a:moveTo>
                  <a:lnTo>
                    <a:pt x="2893568" y="868070"/>
                  </a:lnTo>
                  <a:lnTo>
                    <a:pt x="2891129" y="865632"/>
                  </a:lnTo>
                  <a:lnTo>
                    <a:pt x="2885871" y="863600"/>
                  </a:lnTo>
                  <a:lnTo>
                    <a:pt x="0" y="863600"/>
                  </a:lnTo>
                  <a:lnTo>
                    <a:pt x="0" y="952500"/>
                  </a:lnTo>
                  <a:lnTo>
                    <a:pt x="2885871" y="952500"/>
                  </a:lnTo>
                  <a:lnTo>
                    <a:pt x="2891129" y="950468"/>
                  </a:lnTo>
                  <a:lnTo>
                    <a:pt x="2893568" y="948029"/>
                  </a:lnTo>
                  <a:lnTo>
                    <a:pt x="2895600" y="942771"/>
                  </a:lnTo>
                  <a:lnTo>
                    <a:pt x="2895600" y="873328"/>
                  </a:lnTo>
                  <a:close/>
                </a:path>
                <a:path w="3924300" h="4546600">
                  <a:moveTo>
                    <a:pt x="2921000" y="746328"/>
                  </a:moveTo>
                  <a:lnTo>
                    <a:pt x="2918968" y="741070"/>
                  </a:lnTo>
                  <a:lnTo>
                    <a:pt x="2916529" y="738632"/>
                  </a:lnTo>
                  <a:lnTo>
                    <a:pt x="2911271" y="736600"/>
                  </a:lnTo>
                  <a:lnTo>
                    <a:pt x="0" y="736600"/>
                  </a:lnTo>
                  <a:lnTo>
                    <a:pt x="0" y="825500"/>
                  </a:lnTo>
                  <a:lnTo>
                    <a:pt x="2911271" y="825500"/>
                  </a:lnTo>
                  <a:lnTo>
                    <a:pt x="2916529" y="823468"/>
                  </a:lnTo>
                  <a:lnTo>
                    <a:pt x="2918968" y="821029"/>
                  </a:lnTo>
                  <a:lnTo>
                    <a:pt x="2921000" y="815771"/>
                  </a:lnTo>
                  <a:lnTo>
                    <a:pt x="2921000" y="746328"/>
                  </a:lnTo>
                  <a:close/>
                </a:path>
                <a:path w="3924300" h="4546600">
                  <a:moveTo>
                    <a:pt x="2971800" y="632028"/>
                  </a:moveTo>
                  <a:lnTo>
                    <a:pt x="2969768" y="626770"/>
                  </a:lnTo>
                  <a:lnTo>
                    <a:pt x="2967329" y="624332"/>
                  </a:lnTo>
                  <a:lnTo>
                    <a:pt x="2962071" y="622300"/>
                  </a:lnTo>
                  <a:lnTo>
                    <a:pt x="0" y="622300"/>
                  </a:lnTo>
                  <a:lnTo>
                    <a:pt x="0" y="711200"/>
                  </a:lnTo>
                  <a:lnTo>
                    <a:pt x="2962071" y="711200"/>
                  </a:lnTo>
                  <a:lnTo>
                    <a:pt x="2967329" y="709168"/>
                  </a:lnTo>
                  <a:lnTo>
                    <a:pt x="2969768" y="706729"/>
                  </a:lnTo>
                  <a:lnTo>
                    <a:pt x="2971800" y="701471"/>
                  </a:lnTo>
                  <a:lnTo>
                    <a:pt x="2971800" y="632028"/>
                  </a:lnTo>
                  <a:close/>
                </a:path>
                <a:path w="3924300" h="4546600">
                  <a:moveTo>
                    <a:pt x="3022600" y="505028"/>
                  </a:moveTo>
                  <a:lnTo>
                    <a:pt x="3020568" y="499770"/>
                  </a:lnTo>
                  <a:lnTo>
                    <a:pt x="3018129" y="497332"/>
                  </a:lnTo>
                  <a:lnTo>
                    <a:pt x="3012871" y="495300"/>
                  </a:lnTo>
                  <a:lnTo>
                    <a:pt x="0" y="495300"/>
                  </a:lnTo>
                  <a:lnTo>
                    <a:pt x="0" y="584200"/>
                  </a:lnTo>
                  <a:lnTo>
                    <a:pt x="3012871" y="584200"/>
                  </a:lnTo>
                  <a:lnTo>
                    <a:pt x="3018129" y="582168"/>
                  </a:lnTo>
                  <a:lnTo>
                    <a:pt x="3020568" y="579729"/>
                  </a:lnTo>
                  <a:lnTo>
                    <a:pt x="3022600" y="574471"/>
                  </a:lnTo>
                  <a:lnTo>
                    <a:pt x="3022600" y="505028"/>
                  </a:lnTo>
                  <a:close/>
                </a:path>
                <a:path w="3924300" h="4546600">
                  <a:moveTo>
                    <a:pt x="3098800" y="378028"/>
                  </a:moveTo>
                  <a:lnTo>
                    <a:pt x="3096768" y="372770"/>
                  </a:lnTo>
                  <a:lnTo>
                    <a:pt x="3094329" y="370332"/>
                  </a:lnTo>
                  <a:lnTo>
                    <a:pt x="3089071" y="368300"/>
                  </a:lnTo>
                  <a:lnTo>
                    <a:pt x="0" y="368300"/>
                  </a:lnTo>
                  <a:lnTo>
                    <a:pt x="0" y="457200"/>
                  </a:lnTo>
                  <a:lnTo>
                    <a:pt x="3089071" y="457200"/>
                  </a:lnTo>
                  <a:lnTo>
                    <a:pt x="3094329" y="455168"/>
                  </a:lnTo>
                  <a:lnTo>
                    <a:pt x="3096768" y="452729"/>
                  </a:lnTo>
                  <a:lnTo>
                    <a:pt x="3098800" y="447471"/>
                  </a:lnTo>
                  <a:lnTo>
                    <a:pt x="3098800" y="378028"/>
                  </a:lnTo>
                  <a:close/>
                </a:path>
                <a:path w="3924300" h="4546600">
                  <a:moveTo>
                    <a:pt x="3200400" y="251028"/>
                  </a:moveTo>
                  <a:lnTo>
                    <a:pt x="3198368" y="245770"/>
                  </a:lnTo>
                  <a:lnTo>
                    <a:pt x="3195929" y="243332"/>
                  </a:lnTo>
                  <a:lnTo>
                    <a:pt x="3190671" y="241300"/>
                  </a:lnTo>
                  <a:lnTo>
                    <a:pt x="0" y="241300"/>
                  </a:lnTo>
                  <a:lnTo>
                    <a:pt x="0" y="330200"/>
                  </a:lnTo>
                  <a:lnTo>
                    <a:pt x="3190671" y="330200"/>
                  </a:lnTo>
                  <a:lnTo>
                    <a:pt x="3195929" y="328168"/>
                  </a:lnTo>
                  <a:lnTo>
                    <a:pt x="3198368" y="325729"/>
                  </a:lnTo>
                  <a:lnTo>
                    <a:pt x="3200400" y="320471"/>
                  </a:lnTo>
                  <a:lnTo>
                    <a:pt x="3200400" y="251028"/>
                  </a:lnTo>
                  <a:close/>
                </a:path>
                <a:path w="3924300" h="4546600">
                  <a:moveTo>
                    <a:pt x="3416300" y="136728"/>
                  </a:moveTo>
                  <a:lnTo>
                    <a:pt x="3414268" y="131470"/>
                  </a:lnTo>
                  <a:lnTo>
                    <a:pt x="3411829" y="129032"/>
                  </a:lnTo>
                  <a:lnTo>
                    <a:pt x="3406571" y="127000"/>
                  </a:lnTo>
                  <a:lnTo>
                    <a:pt x="0" y="127000"/>
                  </a:lnTo>
                  <a:lnTo>
                    <a:pt x="0" y="215900"/>
                  </a:lnTo>
                  <a:lnTo>
                    <a:pt x="3406571" y="215900"/>
                  </a:lnTo>
                  <a:lnTo>
                    <a:pt x="3411829" y="213868"/>
                  </a:lnTo>
                  <a:lnTo>
                    <a:pt x="3414268" y="211429"/>
                  </a:lnTo>
                  <a:lnTo>
                    <a:pt x="3416300" y="206171"/>
                  </a:lnTo>
                  <a:lnTo>
                    <a:pt x="3416300" y="136728"/>
                  </a:lnTo>
                  <a:close/>
                </a:path>
                <a:path w="3924300" h="4546600">
                  <a:moveTo>
                    <a:pt x="3924300" y="9728"/>
                  </a:moveTo>
                  <a:lnTo>
                    <a:pt x="3922268" y="4470"/>
                  </a:lnTo>
                  <a:lnTo>
                    <a:pt x="3919829" y="2032"/>
                  </a:lnTo>
                  <a:lnTo>
                    <a:pt x="3914571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3914571" y="88900"/>
                  </a:lnTo>
                  <a:lnTo>
                    <a:pt x="3919829" y="86868"/>
                  </a:lnTo>
                  <a:lnTo>
                    <a:pt x="3922268" y="84429"/>
                  </a:lnTo>
                  <a:lnTo>
                    <a:pt x="3924300" y="79171"/>
                  </a:lnTo>
                  <a:lnTo>
                    <a:pt x="3924300" y="9728"/>
                  </a:lnTo>
                  <a:close/>
                </a:path>
              </a:pathLst>
            </a:custGeom>
            <a:solidFill>
              <a:srgbClr val="3F95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64230" y="626485"/>
            <a:ext cx="3230880" cy="463359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r" marL="1195070" marR="5080" indent="-11430">
              <a:lnSpc>
                <a:spcPts val="980"/>
              </a:lnSpc>
              <a:spcBef>
                <a:spcPts val="245"/>
              </a:spcBef>
            </a:pPr>
            <a:r>
              <a:rPr dirty="0" sz="900">
                <a:latin typeface="Arial"/>
                <a:cs typeface="Arial"/>
              </a:rPr>
              <a:t>Home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Personal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Workers,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Occupations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Surgical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Technologists</a:t>
            </a:r>
            <a:endParaRPr sz="900">
              <a:latin typeface="Arial"/>
              <a:cs typeface="Arial"/>
            </a:endParaRPr>
          </a:p>
          <a:p>
            <a:pPr algn="r" marL="1012825" marR="5080" indent="809625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Social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Workers </a:t>
            </a:r>
            <a:r>
              <a:rPr dirty="0" sz="900">
                <a:latin typeface="Arial"/>
                <a:cs typeface="Arial"/>
              </a:rPr>
              <a:t>Radiologic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Nursing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r" marL="582930" marR="5080" indent="2006600">
              <a:lnSpc>
                <a:spcPts val="980"/>
              </a:lnSpc>
              <a:spcBef>
                <a:spcPts val="65"/>
              </a:spcBef>
            </a:pPr>
            <a:r>
              <a:rPr dirty="0" sz="900" spc="-10">
                <a:latin typeface="Arial"/>
                <a:cs typeface="Arial"/>
              </a:rPr>
              <a:t>Paramedics </a:t>
            </a:r>
            <a:r>
              <a:rPr dirty="0" sz="900">
                <a:latin typeface="Arial"/>
                <a:cs typeface="Arial"/>
              </a:rPr>
              <a:t>Clinical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Laboratory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>
                <a:latin typeface="Arial"/>
                <a:cs typeface="Arial"/>
              </a:rPr>
              <a:t>Other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Occupations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Registered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</a:t>
            </a:r>
            <a:endParaRPr sz="900">
              <a:latin typeface="Arial"/>
              <a:cs typeface="Arial"/>
            </a:endParaRPr>
          </a:p>
          <a:p>
            <a:pPr algn="r" marL="1758314" marR="5080" indent="699770">
              <a:lnSpc>
                <a:spcPts val="980"/>
              </a:lnSpc>
              <a:spcBef>
                <a:spcPts val="65"/>
              </a:spcBef>
            </a:pPr>
            <a:r>
              <a:rPr dirty="0" sz="900" spc="-10">
                <a:latin typeface="Arial"/>
                <a:cs typeface="Arial"/>
              </a:rPr>
              <a:t>Phlebotomists </a:t>
            </a:r>
            <a:r>
              <a:rPr dirty="0" sz="900">
                <a:latin typeface="Arial"/>
                <a:cs typeface="Arial"/>
              </a:rPr>
              <a:t>Family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Medicine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Physicians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 spc="10">
                <a:latin typeface="Arial"/>
                <a:cs typeface="Arial"/>
              </a:rPr>
              <a:t>Occupational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Therapy,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Physical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Therapist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Assistants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&amp;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</a:t>
            </a:r>
            <a:endParaRPr sz="900">
              <a:latin typeface="Arial"/>
              <a:cs typeface="Arial"/>
            </a:endParaRPr>
          </a:p>
          <a:p>
            <a:pPr algn="r" marL="727710" marR="5080" indent="1398905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Physicians,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 </a:t>
            </a: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Diagnosing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Treating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Practitioners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75"/>
              </a:lnSpc>
            </a:pP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Practitioners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Technical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Occupations</a:t>
            </a:r>
            <a:endParaRPr sz="900">
              <a:latin typeface="Arial"/>
              <a:cs typeface="Arial"/>
            </a:endParaRPr>
          </a:p>
          <a:p>
            <a:pPr algn="r" marL="2151380" marR="5080" indent="52705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Nurse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Practitioners </a:t>
            </a:r>
            <a:r>
              <a:rPr dirty="0" sz="900">
                <a:latin typeface="Arial"/>
                <a:cs typeface="Arial"/>
              </a:rPr>
              <a:t>Massage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Technicians,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1231900" marR="5080" indent="901700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Physician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Technologists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Assistants</a:t>
            </a:r>
            <a:endParaRPr sz="900">
              <a:latin typeface="Arial"/>
              <a:cs typeface="Arial"/>
            </a:endParaRPr>
          </a:p>
          <a:p>
            <a:pPr algn="just" marL="2294255" marR="5080" indent="-103505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Physical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Dentists,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General </a:t>
            </a:r>
            <a:r>
              <a:rPr dirty="0" sz="900">
                <a:latin typeface="Arial"/>
                <a:cs typeface="Arial"/>
              </a:rPr>
              <a:t>Dental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Hygienists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Practical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Licensed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Vocational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Nurses</a:t>
            </a:r>
            <a:endParaRPr sz="900">
              <a:latin typeface="Arial"/>
              <a:cs typeface="Arial"/>
            </a:endParaRPr>
          </a:p>
          <a:p>
            <a:pPr algn="r" marL="1148715" marR="5080" indent="570230">
              <a:lnSpc>
                <a:spcPts val="980"/>
              </a:lnSpc>
              <a:spcBef>
                <a:spcPts val="60"/>
              </a:spcBef>
            </a:pP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Records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Specialists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Health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Services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Managers </a:t>
            </a:r>
            <a:r>
              <a:rPr dirty="0" sz="900">
                <a:latin typeface="Arial"/>
                <a:cs typeface="Arial"/>
              </a:rPr>
              <a:t>Psychiatric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Aides/Technicians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>
                <a:latin typeface="Arial"/>
                <a:cs typeface="Arial"/>
              </a:rPr>
              <a:t>Healthcare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Practitioners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Technical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Workers,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  <a:p>
            <a:pPr algn="r" marL="1522730" marR="5080" indent="404495">
              <a:lnSpc>
                <a:spcPts val="980"/>
              </a:lnSpc>
              <a:spcBef>
                <a:spcPts val="65"/>
              </a:spcBef>
            </a:pPr>
            <a:r>
              <a:rPr dirty="0" sz="900" spc="10">
                <a:latin typeface="Arial"/>
                <a:cs typeface="Arial"/>
              </a:rPr>
              <a:t>Occupational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Therapists </a:t>
            </a: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ts val="905"/>
              </a:lnSpc>
            </a:pPr>
            <a:r>
              <a:rPr dirty="0" sz="900" spc="-10">
                <a:latin typeface="Arial"/>
                <a:cs typeface="Arial"/>
              </a:rPr>
              <a:t>Pharmacists</a:t>
            </a:r>
            <a:endParaRPr sz="900">
              <a:latin typeface="Arial"/>
              <a:cs typeface="Arial"/>
            </a:endParaRPr>
          </a:p>
          <a:p>
            <a:pPr algn="r" marL="1554480" marR="5080" indent="478155">
              <a:lnSpc>
                <a:spcPts val="980"/>
              </a:lnSpc>
              <a:spcBef>
                <a:spcPts val="65"/>
              </a:spcBef>
            </a:pPr>
            <a:r>
              <a:rPr dirty="0" sz="900">
                <a:latin typeface="Arial"/>
                <a:cs typeface="Arial"/>
              </a:rPr>
              <a:t>Pharmacy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Technicians </a:t>
            </a:r>
            <a:r>
              <a:rPr dirty="0" sz="900">
                <a:latin typeface="Arial"/>
                <a:cs typeface="Arial"/>
              </a:rPr>
              <a:t>Speech-Language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Pathologists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74288" y="5283059"/>
            <a:ext cx="2101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45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80725" y="5283059"/>
            <a:ext cx="2101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45">
                <a:latin typeface="Arial"/>
                <a:cs typeface="Arial"/>
              </a:rPr>
              <a:t>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87162" y="5283059"/>
            <a:ext cx="2101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45">
                <a:latin typeface="Arial"/>
                <a:cs typeface="Arial"/>
              </a:rPr>
              <a:t>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60680" y="5283059"/>
            <a:ext cx="27559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25">
                <a:latin typeface="Arial"/>
                <a:cs typeface="Arial"/>
              </a:rPr>
              <a:t>12%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67130" y="5283059"/>
            <a:ext cx="27559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25">
                <a:latin typeface="Arial"/>
                <a:cs typeface="Arial"/>
              </a:rPr>
              <a:t>16%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38534" y="5076908"/>
            <a:ext cx="22987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0">
                <a:latin typeface="Arial"/>
                <a:cs typeface="Arial"/>
              </a:rPr>
              <a:t>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89499" y="4953130"/>
            <a:ext cx="22987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0">
                <a:latin typeface="Arial"/>
                <a:cs typeface="Arial"/>
              </a:rPr>
              <a:t>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42407" y="4829352"/>
            <a:ext cx="22987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0"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18530" y="4705574"/>
            <a:ext cx="22987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0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44336" y="4581796"/>
            <a:ext cx="22987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50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869495" y="445801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69495" y="4334240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19825" y="421046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44984" y="4086689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970142" y="396290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020460" y="383912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20460" y="3715354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20460" y="359156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045618" y="346779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45618" y="3344019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45618" y="322023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045618" y="309645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070790" y="297268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095949" y="284889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095949" y="272512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121107" y="260134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21107" y="2477574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146266" y="235378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71425" y="223001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221755" y="2106239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246914" y="198245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246914" y="185867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246914" y="173490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272072" y="161111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372720" y="148734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397878" y="136356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448196" y="1239781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498526" y="1116007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574002" y="992233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674649" y="86845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901103" y="744672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404316" y="620898"/>
            <a:ext cx="30289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30">
                <a:latin typeface="Arial"/>
                <a:cs typeface="Arial"/>
              </a:rPr>
              <a:t>16%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5727700" y="4465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F9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5897041" y="419844"/>
            <a:ext cx="207962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>
                <a:latin typeface="Arial"/>
                <a:cs typeface="Arial"/>
              </a:rPr>
              <a:t>10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projected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growth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2022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2032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6816804" y="2248731"/>
            <a:ext cx="2131695" cy="2131695"/>
          </a:xfrm>
          <a:custGeom>
            <a:avLst/>
            <a:gdLst/>
            <a:ahLst/>
            <a:cxnLst/>
            <a:rect l="l" t="t" r="r" b="b"/>
            <a:pathLst>
              <a:path w="2131695" h="2131695">
                <a:moveTo>
                  <a:pt x="1065534" y="0"/>
                </a:moveTo>
                <a:lnTo>
                  <a:pt x="1020096" y="963"/>
                </a:lnTo>
                <a:lnTo>
                  <a:pt x="974724" y="3853"/>
                </a:lnTo>
                <a:lnTo>
                  <a:pt x="929486" y="8669"/>
                </a:lnTo>
                <a:lnTo>
                  <a:pt x="884446" y="15412"/>
                </a:lnTo>
                <a:lnTo>
                  <a:pt x="839673" y="24081"/>
                </a:lnTo>
                <a:lnTo>
                  <a:pt x="795233" y="34677"/>
                </a:lnTo>
                <a:lnTo>
                  <a:pt x="751191" y="47199"/>
                </a:lnTo>
                <a:lnTo>
                  <a:pt x="707615" y="61648"/>
                </a:lnTo>
                <a:lnTo>
                  <a:pt x="664571" y="78024"/>
                </a:lnTo>
                <a:lnTo>
                  <a:pt x="622125" y="96325"/>
                </a:lnTo>
                <a:lnTo>
                  <a:pt x="580345" y="116554"/>
                </a:lnTo>
                <a:lnTo>
                  <a:pt x="539296" y="138709"/>
                </a:lnTo>
                <a:lnTo>
                  <a:pt x="499044" y="162790"/>
                </a:lnTo>
                <a:lnTo>
                  <a:pt x="459658" y="188798"/>
                </a:lnTo>
                <a:lnTo>
                  <a:pt x="421202" y="216733"/>
                </a:lnTo>
                <a:lnTo>
                  <a:pt x="383744" y="246594"/>
                </a:lnTo>
                <a:lnTo>
                  <a:pt x="347350" y="278382"/>
                </a:lnTo>
                <a:lnTo>
                  <a:pt x="312086" y="312096"/>
                </a:lnTo>
                <a:lnTo>
                  <a:pt x="278373" y="347359"/>
                </a:lnTo>
                <a:lnTo>
                  <a:pt x="246586" y="383754"/>
                </a:lnTo>
                <a:lnTo>
                  <a:pt x="216726" y="421212"/>
                </a:lnTo>
                <a:lnTo>
                  <a:pt x="188793" y="459667"/>
                </a:lnTo>
                <a:lnTo>
                  <a:pt x="162785" y="499054"/>
                </a:lnTo>
                <a:lnTo>
                  <a:pt x="138705" y="539305"/>
                </a:lnTo>
                <a:lnTo>
                  <a:pt x="116550" y="580354"/>
                </a:lnTo>
                <a:lnTo>
                  <a:pt x="96323" y="622135"/>
                </a:lnTo>
                <a:lnTo>
                  <a:pt x="78021" y="664580"/>
                </a:lnTo>
                <a:lnTo>
                  <a:pt x="61646" y="707624"/>
                </a:lnTo>
                <a:lnTo>
                  <a:pt x="47198" y="751201"/>
                </a:lnTo>
                <a:lnTo>
                  <a:pt x="34676" y="795242"/>
                </a:lnTo>
                <a:lnTo>
                  <a:pt x="24080" y="839683"/>
                </a:lnTo>
                <a:lnTo>
                  <a:pt x="15411" y="884456"/>
                </a:lnTo>
                <a:lnTo>
                  <a:pt x="8669" y="929495"/>
                </a:lnTo>
                <a:lnTo>
                  <a:pt x="3852" y="974734"/>
                </a:lnTo>
                <a:lnTo>
                  <a:pt x="963" y="1020106"/>
                </a:lnTo>
                <a:lnTo>
                  <a:pt x="0" y="1065544"/>
                </a:lnTo>
                <a:lnTo>
                  <a:pt x="963" y="1110982"/>
                </a:lnTo>
                <a:lnTo>
                  <a:pt x="3852" y="1156354"/>
                </a:lnTo>
                <a:lnTo>
                  <a:pt x="8669" y="1201593"/>
                </a:lnTo>
                <a:lnTo>
                  <a:pt x="15411" y="1246632"/>
                </a:lnTo>
                <a:lnTo>
                  <a:pt x="24080" y="1291405"/>
                </a:lnTo>
                <a:lnTo>
                  <a:pt x="34676" y="1335846"/>
                </a:lnTo>
                <a:lnTo>
                  <a:pt x="47198" y="1379888"/>
                </a:lnTo>
                <a:lnTo>
                  <a:pt x="61646" y="1423465"/>
                </a:lnTo>
                <a:lnTo>
                  <a:pt x="78021" y="1466510"/>
                </a:lnTo>
                <a:lnTo>
                  <a:pt x="96323" y="1508956"/>
                </a:lnTo>
                <a:lnTo>
                  <a:pt x="116550" y="1550737"/>
                </a:lnTo>
                <a:lnTo>
                  <a:pt x="138705" y="1591787"/>
                </a:lnTo>
                <a:lnTo>
                  <a:pt x="162785" y="1632039"/>
                </a:lnTo>
                <a:lnTo>
                  <a:pt x="188793" y="1671426"/>
                </a:lnTo>
                <a:lnTo>
                  <a:pt x="216726" y="1709883"/>
                </a:lnTo>
                <a:lnTo>
                  <a:pt x="246586" y="1747342"/>
                </a:lnTo>
                <a:lnTo>
                  <a:pt x="278373" y="1783737"/>
                </a:lnTo>
                <a:lnTo>
                  <a:pt x="312086" y="1819001"/>
                </a:lnTo>
                <a:lnTo>
                  <a:pt x="347350" y="1852715"/>
                </a:lnTo>
                <a:lnTo>
                  <a:pt x="383744" y="1884501"/>
                </a:lnTo>
                <a:lnTo>
                  <a:pt x="421202" y="1914361"/>
                </a:lnTo>
                <a:lnTo>
                  <a:pt x="459658" y="1942295"/>
                </a:lnTo>
                <a:lnTo>
                  <a:pt x="499044" y="1968302"/>
                </a:lnTo>
                <a:lnTo>
                  <a:pt x="539296" y="1992383"/>
                </a:lnTo>
                <a:lnTo>
                  <a:pt x="580345" y="2014537"/>
                </a:lnTo>
                <a:lnTo>
                  <a:pt x="622125" y="2034765"/>
                </a:lnTo>
                <a:lnTo>
                  <a:pt x="664571" y="2053066"/>
                </a:lnTo>
                <a:lnTo>
                  <a:pt x="707615" y="2069441"/>
                </a:lnTo>
                <a:lnTo>
                  <a:pt x="751191" y="2083890"/>
                </a:lnTo>
                <a:lnTo>
                  <a:pt x="795233" y="2096412"/>
                </a:lnTo>
                <a:lnTo>
                  <a:pt x="839673" y="2107007"/>
                </a:lnTo>
                <a:lnTo>
                  <a:pt x="884446" y="2115676"/>
                </a:lnTo>
                <a:lnTo>
                  <a:pt x="929486" y="2122419"/>
                </a:lnTo>
                <a:lnTo>
                  <a:pt x="974724" y="2127235"/>
                </a:lnTo>
                <a:lnTo>
                  <a:pt x="1020096" y="2130125"/>
                </a:lnTo>
                <a:lnTo>
                  <a:pt x="1065534" y="2131088"/>
                </a:lnTo>
                <a:lnTo>
                  <a:pt x="1110973" y="2130125"/>
                </a:lnTo>
                <a:lnTo>
                  <a:pt x="1156344" y="2127235"/>
                </a:lnTo>
                <a:lnTo>
                  <a:pt x="1201583" y="2122419"/>
                </a:lnTo>
                <a:lnTo>
                  <a:pt x="1246623" y="2115676"/>
                </a:lnTo>
                <a:lnTo>
                  <a:pt x="1291396" y="2107007"/>
                </a:lnTo>
                <a:lnTo>
                  <a:pt x="1335837" y="2096412"/>
                </a:lnTo>
                <a:lnTo>
                  <a:pt x="1379879" y="2083890"/>
                </a:lnTo>
                <a:lnTo>
                  <a:pt x="1423455" y="2069441"/>
                </a:lnTo>
                <a:lnTo>
                  <a:pt x="1466500" y="2053066"/>
                </a:lnTo>
                <a:lnTo>
                  <a:pt x="1508946" y="2034765"/>
                </a:lnTo>
                <a:lnTo>
                  <a:pt x="1550727" y="2014537"/>
                </a:lnTo>
                <a:lnTo>
                  <a:pt x="1591777" y="1992383"/>
                </a:lnTo>
                <a:lnTo>
                  <a:pt x="1632029" y="1968302"/>
                </a:lnTo>
                <a:lnTo>
                  <a:pt x="1671416" y="1942295"/>
                </a:lnTo>
                <a:lnTo>
                  <a:pt x="1709873" y="1914361"/>
                </a:lnTo>
                <a:lnTo>
                  <a:pt x="1747332" y="1884501"/>
                </a:lnTo>
                <a:lnTo>
                  <a:pt x="1783727" y="1852715"/>
                </a:lnTo>
                <a:lnTo>
                  <a:pt x="1818992" y="1819001"/>
                </a:lnTo>
                <a:lnTo>
                  <a:pt x="1852705" y="1783737"/>
                </a:lnTo>
                <a:lnTo>
                  <a:pt x="1884492" y="1747342"/>
                </a:lnTo>
                <a:lnTo>
                  <a:pt x="1914352" y="1709883"/>
                </a:lnTo>
                <a:lnTo>
                  <a:pt x="1942285" y="1671426"/>
                </a:lnTo>
                <a:lnTo>
                  <a:pt x="1968293" y="1632039"/>
                </a:lnTo>
                <a:lnTo>
                  <a:pt x="1992373" y="1591787"/>
                </a:lnTo>
                <a:lnTo>
                  <a:pt x="2014528" y="1550737"/>
                </a:lnTo>
                <a:lnTo>
                  <a:pt x="2034756" y="1508956"/>
                </a:lnTo>
                <a:lnTo>
                  <a:pt x="2053057" y="1466510"/>
                </a:lnTo>
                <a:lnTo>
                  <a:pt x="2069432" y="1423465"/>
                </a:lnTo>
                <a:lnTo>
                  <a:pt x="2083880" y="1379888"/>
                </a:lnTo>
                <a:lnTo>
                  <a:pt x="2096402" y="1335846"/>
                </a:lnTo>
                <a:lnTo>
                  <a:pt x="2106998" y="1291405"/>
                </a:lnTo>
                <a:lnTo>
                  <a:pt x="2115667" y="1246632"/>
                </a:lnTo>
                <a:lnTo>
                  <a:pt x="2122409" y="1201593"/>
                </a:lnTo>
                <a:lnTo>
                  <a:pt x="2127226" y="1156354"/>
                </a:lnTo>
                <a:lnTo>
                  <a:pt x="2130115" y="1110982"/>
                </a:lnTo>
                <a:lnTo>
                  <a:pt x="2131079" y="1065544"/>
                </a:lnTo>
                <a:lnTo>
                  <a:pt x="2130115" y="1020106"/>
                </a:lnTo>
                <a:lnTo>
                  <a:pt x="2127226" y="974734"/>
                </a:lnTo>
                <a:lnTo>
                  <a:pt x="2122409" y="929495"/>
                </a:lnTo>
                <a:lnTo>
                  <a:pt x="2115667" y="884456"/>
                </a:lnTo>
                <a:lnTo>
                  <a:pt x="2106998" y="839683"/>
                </a:lnTo>
                <a:lnTo>
                  <a:pt x="2096402" y="795242"/>
                </a:lnTo>
                <a:lnTo>
                  <a:pt x="2083880" y="751201"/>
                </a:lnTo>
                <a:lnTo>
                  <a:pt x="2069432" y="707624"/>
                </a:lnTo>
                <a:lnTo>
                  <a:pt x="2053057" y="664580"/>
                </a:lnTo>
                <a:lnTo>
                  <a:pt x="2034756" y="622135"/>
                </a:lnTo>
                <a:lnTo>
                  <a:pt x="2014528" y="580354"/>
                </a:lnTo>
                <a:lnTo>
                  <a:pt x="1992373" y="539305"/>
                </a:lnTo>
                <a:lnTo>
                  <a:pt x="1968293" y="499054"/>
                </a:lnTo>
                <a:lnTo>
                  <a:pt x="1942285" y="459667"/>
                </a:lnTo>
                <a:lnTo>
                  <a:pt x="1914352" y="421212"/>
                </a:lnTo>
                <a:lnTo>
                  <a:pt x="1884492" y="383754"/>
                </a:lnTo>
                <a:lnTo>
                  <a:pt x="1852705" y="347359"/>
                </a:lnTo>
                <a:lnTo>
                  <a:pt x="1818992" y="312096"/>
                </a:lnTo>
                <a:lnTo>
                  <a:pt x="1783727" y="278382"/>
                </a:lnTo>
                <a:lnTo>
                  <a:pt x="1747332" y="246594"/>
                </a:lnTo>
                <a:lnTo>
                  <a:pt x="1709873" y="216733"/>
                </a:lnTo>
                <a:lnTo>
                  <a:pt x="1671416" y="188798"/>
                </a:lnTo>
                <a:lnTo>
                  <a:pt x="1632029" y="162790"/>
                </a:lnTo>
                <a:lnTo>
                  <a:pt x="1591777" y="138709"/>
                </a:lnTo>
                <a:lnTo>
                  <a:pt x="1550727" y="116554"/>
                </a:lnTo>
                <a:lnTo>
                  <a:pt x="1508946" y="96325"/>
                </a:lnTo>
                <a:lnTo>
                  <a:pt x="1466500" y="78024"/>
                </a:lnTo>
                <a:lnTo>
                  <a:pt x="1423455" y="61648"/>
                </a:lnTo>
                <a:lnTo>
                  <a:pt x="1379879" y="47199"/>
                </a:lnTo>
                <a:lnTo>
                  <a:pt x="1335837" y="34677"/>
                </a:lnTo>
                <a:lnTo>
                  <a:pt x="1291396" y="24081"/>
                </a:lnTo>
                <a:lnTo>
                  <a:pt x="1246623" y="15412"/>
                </a:lnTo>
                <a:lnTo>
                  <a:pt x="1201583" y="8669"/>
                </a:lnTo>
                <a:lnTo>
                  <a:pt x="1156344" y="3853"/>
                </a:lnTo>
                <a:lnTo>
                  <a:pt x="1110973" y="963"/>
                </a:lnTo>
                <a:lnTo>
                  <a:pt x="1065534" y="0"/>
                </a:lnTo>
                <a:close/>
              </a:path>
            </a:pathLst>
          </a:custGeom>
          <a:solidFill>
            <a:srgbClr val="3B5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7339177" y="2856369"/>
            <a:ext cx="1086485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95" b="1">
                <a:solidFill>
                  <a:srgbClr val="FFFFFF"/>
                </a:solidFill>
                <a:latin typeface="Arial"/>
                <a:cs typeface="Arial"/>
              </a:rPr>
              <a:t>3,380</a:t>
            </a:r>
            <a:endParaRPr sz="31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966254" y="3289693"/>
            <a:ext cx="183261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155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65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157491" y="3479101"/>
            <a:ext cx="144018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-55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r>
              <a:rPr dirty="0" sz="15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5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5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587947" y="4383401"/>
            <a:ext cx="289941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>
                <a:solidFill>
                  <a:srgbClr val="004D7F"/>
                </a:solidFill>
                <a:latin typeface="Arial"/>
                <a:cs typeface="Arial"/>
              </a:rPr>
              <a:t>in</a:t>
            </a:r>
            <a:r>
              <a:rPr dirty="0" sz="2100" spc="-35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4D7F"/>
                </a:solidFill>
                <a:latin typeface="Arial"/>
                <a:cs typeface="Arial"/>
              </a:rPr>
              <a:t>next</a:t>
            </a:r>
            <a:r>
              <a:rPr dirty="0" sz="2100" spc="-35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4D7F"/>
                </a:solidFill>
                <a:latin typeface="Arial"/>
                <a:cs typeface="Arial"/>
              </a:rPr>
              <a:t>10</a:t>
            </a:r>
            <a:r>
              <a:rPr dirty="0" sz="2100" spc="-35">
                <a:solidFill>
                  <a:srgbClr val="004D7F"/>
                </a:solidFill>
                <a:latin typeface="Arial"/>
                <a:cs typeface="Arial"/>
              </a:rPr>
              <a:t> years</a:t>
            </a:r>
            <a:r>
              <a:rPr dirty="0" sz="2100" spc="-30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04D7F"/>
                </a:solidFill>
                <a:latin typeface="Arial"/>
                <a:cs typeface="Arial"/>
              </a:rPr>
              <a:t>through</a:t>
            </a:r>
            <a:endParaRPr sz="21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568831" y="4640713"/>
            <a:ext cx="937894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" b="1">
                <a:solidFill>
                  <a:srgbClr val="004D7F"/>
                </a:solidFill>
                <a:latin typeface="Arial"/>
                <a:cs typeface="Arial"/>
              </a:rPr>
              <a:t>growth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Meilani Schijvens</dc:creator>
  <dc:title>Health Care PPT  2024</dc:title>
  <dcterms:created xsi:type="dcterms:W3CDTF">2025-02-05T21:01:45Z</dcterms:created>
  <dcterms:modified xsi:type="dcterms:W3CDTF">2025-02-05T21:01:45Z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2025-01-31T00:00:00Z</vt:filetime>
  </property>
  <property fmtid="{D5CDD505-2E9C-101B-9397-08002B2CF9AE}" pid="3" name="Creator">
    <vt:lpwstr>Keynote</vt:lpwstr>
  </property>
  <property fmtid="{D5CDD505-2E9C-101B-9397-08002B2CF9AE}" pid="4" name="LastSaved">
    <vt:filetime>2025-02-05T00:00:00Z</vt:filetime>
  </property>
  <property fmtid="{D5CDD505-2E9C-101B-9397-08002B2CF9AE}" pid="5" name="Producer">
    <vt:lpwstr>PDF Squeezer 4</vt:lpwstr>
  </property>
</Properties>
</file>