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tags/tag13.xml" ContentType="application/vnd.openxmlformats-officedocument.presentationml.tags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theme/theme11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46.xml" ContentType="application/vnd.openxmlformats-officedocument.presentationml.slideLayout+xml"/>
  <Override PartName="/ppt/theme/theme12.xml" ContentType="application/vnd.openxmlformats-officedocument.theme+xml"/>
  <Override PartName="/ppt/tags/tag18.xml" ContentType="application/vnd.openxmlformats-officedocument.presentationml.tags+xml"/>
  <Override PartName="/ppt/slideLayouts/slideLayout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  <p:sldMasterId id="2147484347" r:id="rId5"/>
    <p:sldMasterId id="2147483905" r:id="rId6"/>
    <p:sldMasterId id="2147484322" r:id="rId7"/>
    <p:sldMasterId id="2147484343" r:id="rId8"/>
    <p:sldMasterId id="2147483916" r:id="rId9"/>
    <p:sldMasterId id="2147484332" r:id="rId10"/>
    <p:sldMasterId id="2147483895" r:id="rId11"/>
    <p:sldMasterId id="2147483790" r:id="rId12"/>
    <p:sldMasterId id="2147484377" r:id="rId13"/>
    <p:sldMasterId id="2147483684" r:id="rId14"/>
    <p:sldMasterId id="2147483750" r:id="rId15"/>
    <p:sldMasterId id="2147483708" r:id="rId16"/>
  </p:sldMasterIdLst>
  <p:notesMasterIdLst>
    <p:notesMasterId r:id="rId37"/>
  </p:notesMasterIdLst>
  <p:handoutMasterIdLst>
    <p:handoutMasterId r:id="rId38"/>
  </p:handoutMasterIdLst>
  <p:sldIdLst>
    <p:sldId id="681" r:id="rId17"/>
    <p:sldId id="696" r:id="rId18"/>
    <p:sldId id="618" r:id="rId19"/>
    <p:sldId id="619" r:id="rId20"/>
    <p:sldId id="623" r:id="rId21"/>
    <p:sldId id="628" r:id="rId22"/>
    <p:sldId id="698" r:id="rId23"/>
    <p:sldId id="705" r:id="rId24"/>
    <p:sldId id="631" r:id="rId25"/>
    <p:sldId id="632" r:id="rId26"/>
    <p:sldId id="634" r:id="rId27"/>
    <p:sldId id="688" r:id="rId28"/>
    <p:sldId id="685" r:id="rId29"/>
    <p:sldId id="684" r:id="rId30"/>
    <p:sldId id="707" r:id="rId31"/>
    <p:sldId id="695" r:id="rId32"/>
    <p:sldId id="708" r:id="rId33"/>
    <p:sldId id="702" r:id="rId34"/>
    <p:sldId id="709" r:id="rId35"/>
    <p:sldId id="711" r:id="rId36"/>
  </p:sldIdLst>
  <p:sldSz cx="12192000" cy="6858000"/>
  <p:notesSz cx="7315200" cy="96012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37">
          <p15:clr>
            <a:srgbClr val="A4A3A4"/>
          </p15:clr>
        </p15:guide>
        <p15:guide id="4" pos="7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39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8367"/>
    <a:srgbClr val="00B432"/>
    <a:srgbClr val="AAE600"/>
    <a:srgbClr val="00C8E6"/>
    <a:srgbClr val="8229B5"/>
    <a:srgbClr val="8C006E"/>
    <a:srgbClr val="FF0000"/>
    <a:srgbClr val="003DE6"/>
    <a:srgbClr val="00C7E6"/>
    <a:srgbClr val="1F1F9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606796-A170-41FF-A448-F272DE9FDFAB}" v="229" dt="2024-10-09T14:26:24.386"/>
    <p1510:client id="{BF3E3438-2244-4CCD-B241-B8376228AF44}" v="26" dt="2024-10-10T01:30:42.1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88683" autoAdjust="0"/>
  </p:normalViewPr>
  <p:slideViewPr>
    <p:cSldViewPr snapToGrid="0">
      <p:cViewPr varScale="1">
        <p:scale>
          <a:sx n="66" d="100"/>
          <a:sy n="66" d="100"/>
        </p:scale>
        <p:origin x="644" y="32"/>
      </p:cViewPr>
      <p:guideLst>
        <p:guide orient="horz" pos="2160"/>
        <p:guide pos="3840"/>
        <p:guide pos="237"/>
        <p:guide pos="74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tags" Target="tags/tag1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4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14129483814768"/>
          <c:y val="0.16702573636628909"/>
          <c:w val="0.78030314960629132"/>
          <c:h val="0.65482210557013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Sheet1!$A$14</c:f>
              <c:strCache>
                <c:ptCount val="1"/>
                <c:pt idx="0">
                  <c:v>Metabolic Heat Production</c:v>
                </c:pt>
              </c:strCache>
            </c:strRef>
          </c:tx>
          <c:spPr>
            <a:solidFill>
              <a:srgbClr val="94B6D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AAE600"/>
              </a:solidFill>
            </c:spPr>
            <c:extLst>
              <c:ext xmlns:c16="http://schemas.microsoft.com/office/drawing/2014/chart" uri="{C3380CC4-5D6E-409C-BE32-E72D297353CC}">
                <c16:uniqueId val="{00000001-E690-4AD5-9DCD-464D085B3EBF}"/>
              </c:ext>
            </c:extLst>
          </c:dPt>
          <c:dPt>
            <c:idx val="1"/>
            <c:invertIfNegative val="0"/>
            <c:bubble3D val="0"/>
            <c:spPr>
              <a:solidFill>
                <a:srgbClr val="00C8E6"/>
              </a:solidFill>
            </c:spPr>
            <c:extLst>
              <c:ext xmlns:c16="http://schemas.microsoft.com/office/drawing/2014/chart" uri="{C3380CC4-5D6E-409C-BE32-E72D297353CC}">
                <c16:uniqueId val="{00000003-E690-4AD5-9DCD-464D085B3EBF}"/>
              </c:ext>
            </c:extLst>
          </c:dPt>
          <c:dPt>
            <c:idx val="2"/>
            <c:invertIfNegative val="0"/>
            <c:bubble3D val="0"/>
            <c:spPr>
              <a:solidFill>
                <a:srgbClr val="AAE600"/>
              </a:solidFill>
            </c:spPr>
            <c:extLst>
              <c:ext xmlns:c16="http://schemas.microsoft.com/office/drawing/2014/chart" uri="{C3380CC4-5D6E-409C-BE32-E72D297353CC}">
                <c16:uniqueId val="{00000005-E690-4AD5-9DCD-464D085B3EBF}"/>
              </c:ext>
            </c:extLst>
          </c:dPt>
          <c:dPt>
            <c:idx val="3"/>
            <c:invertIfNegative val="0"/>
            <c:bubble3D val="0"/>
            <c:spPr>
              <a:solidFill>
                <a:srgbClr val="00C8E6"/>
              </a:solidFill>
            </c:spPr>
            <c:extLst>
              <c:ext xmlns:c16="http://schemas.microsoft.com/office/drawing/2014/chart" uri="{C3380CC4-5D6E-409C-BE32-E72D297353CC}">
                <c16:uniqueId val="{00000007-E690-4AD5-9DCD-464D085B3EBF}"/>
              </c:ext>
            </c:extLst>
          </c:dPt>
          <c:dLbls>
            <c:dLbl>
              <c:idx val="0"/>
              <c:layout>
                <c:manualLayout>
                  <c:x val="-1.7121528745436768E-2"/>
                  <c:y val="3.41991181148416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90-4AD5-9DCD-464D085B3EBF}"/>
                </c:ext>
              </c:extLst>
            </c:dLbl>
            <c:dLbl>
              <c:idx val="1"/>
              <c:layout>
                <c:manualLayout>
                  <c:x val="-1.0757779695919074E-2"/>
                  <c:y val="2.53690801650947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90-4AD5-9DCD-464D085B3EBF}"/>
                </c:ext>
              </c:extLst>
            </c:dLbl>
            <c:dLbl>
              <c:idx val="2"/>
              <c:layout>
                <c:manualLayout>
                  <c:x val="-2.5101485957144506E-2"/>
                  <c:y val="1.52214480990568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90-4AD5-9DCD-464D085B3EBF}"/>
                </c:ext>
              </c:extLst>
            </c:dLbl>
            <c:dLbl>
              <c:idx val="3"/>
              <c:layout>
                <c:manualLayout>
                  <c:x val="-2.1515559391838149E-2"/>
                  <c:y val="5.07381603301895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690-4AD5-9DCD-464D085B3EBF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Sheet1!$B$13:$E$13</c:f>
              <c:strCache>
                <c:ptCount val="4"/>
                <c:pt idx="0">
                  <c:v>40-Year-Old</c:v>
                </c:pt>
                <c:pt idx="1">
                  <c:v>80-Year-Old</c:v>
                </c:pt>
                <c:pt idx="2">
                  <c:v>40-Year-Old</c:v>
                </c:pt>
                <c:pt idx="3">
                  <c:v>80-Year-Old</c:v>
                </c:pt>
              </c:strCache>
            </c:strRef>
          </c:cat>
          <c:val>
            <c:numRef>
              <c:f>Sheet1!$B$14:$E$14</c:f>
              <c:numCache>
                <c:formatCode>_(* #,##0_);_(* \(#,##0\);_(* "-"??_);_(@_)</c:formatCode>
                <c:ptCount val="4"/>
                <c:pt idx="0">
                  <c:v>70</c:v>
                </c:pt>
                <c:pt idx="1">
                  <c:v>60</c:v>
                </c:pt>
                <c:pt idx="2">
                  <c:v>42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90-4AD5-9DCD-464D085B3E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65"/>
        <c:axId val="621405464"/>
        <c:axId val="621406248"/>
      </c:barChart>
      <c:catAx>
        <c:axId val="62140546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one"/>
        <c:crossAx val="621406248"/>
        <c:crosses val="autoZero"/>
        <c:auto val="1"/>
        <c:lblAlgn val="ctr"/>
        <c:lblOffset val="100"/>
        <c:noMultiLvlLbl val="0"/>
      </c:catAx>
      <c:valAx>
        <c:axId val="621406248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none"/>
        <c:minorTickMark val="none"/>
        <c:tickLblPos val="nextTo"/>
        <c:spPr>
          <a:ln w="9525">
            <a:noFill/>
          </a:ln>
        </c:spPr>
        <c:crossAx val="621405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0687364298125137E-2"/>
          <c:y val="0.89844228868790721"/>
          <c:w val="0.96856166656213949"/>
          <c:h val="0.10155772145839427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600" b="0">
          <a:latin typeface="+mn-lt"/>
        </a:defRPr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7D3703-D305-486D-95C1-BE0F01555596}" type="doc">
      <dgm:prSet loTypeId="urn:microsoft.com/office/officeart/2005/8/layout/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2674E8A-BF3C-4CE9-9EEB-7BAF99F33C76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ER</a:t>
          </a:r>
        </a:p>
      </dgm:t>
    </dgm:pt>
    <dgm:pt modelId="{2604B740-589A-4215-9E1D-01665397439B}" type="parTrans" cxnId="{237E462C-D486-4B03-9F42-EBD7530F9E65}">
      <dgm:prSet/>
      <dgm:spPr/>
      <dgm:t>
        <a:bodyPr/>
        <a:lstStyle/>
        <a:p>
          <a:endParaRPr lang="en-US"/>
        </a:p>
      </dgm:t>
    </dgm:pt>
    <dgm:pt modelId="{8E733A5B-2992-42C7-9531-27B36D1A6FDF}" type="sibTrans" cxnId="{237E462C-D486-4B03-9F42-EBD7530F9E65}">
      <dgm:prSet/>
      <dgm:spPr/>
      <dgm:t>
        <a:bodyPr/>
        <a:lstStyle/>
        <a:p>
          <a:endParaRPr lang="en-US"/>
        </a:p>
      </dgm:t>
    </dgm:pt>
    <dgm:pt modelId="{DED35E5B-68A0-499E-8C83-0A1D26722562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Pre-op</a:t>
          </a:r>
        </a:p>
      </dgm:t>
    </dgm:pt>
    <dgm:pt modelId="{533DB803-FF3A-4D42-9A98-82CAA3FED5F5}" type="parTrans" cxnId="{19B652B8-E5A0-4E29-A7E4-B770D7E504A4}">
      <dgm:prSet/>
      <dgm:spPr/>
      <dgm:t>
        <a:bodyPr/>
        <a:lstStyle/>
        <a:p>
          <a:endParaRPr lang="en-US"/>
        </a:p>
      </dgm:t>
    </dgm:pt>
    <dgm:pt modelId="{9ABBA94B-C914-4306-82FE-189D79F12531}" type="sibTrans" cxnId="{19B652B8-E5A0-4E29-A7E4-B770D7E504A4}">
      <dgm:prSet/>
      <dgm:spPr/>
      <dgm:t>
        <a:bodyPr/>
        <a:lstStyle/>
        <a:p>
          <a:endParaRPr lang="en-US"/>
        </a:p>
      </dgm:t>
    </dgm:pt>
    <dgm:pt modelId="{0DC249CF-5486-402C-B022-6FD8087A44C0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OR</a:t>
          </a:r>
        </a:p>
      </dgm:t>
    </dgm:pt>
    <dgm:pt modelId="{00D6EB4D-7741-49B1-B4C6-C00DD5C27F0A}" type="parTrans" cxnId="{CAB208D4-9379-46C5-90D0-2A2A2D0833FD}">
      <dgm:prSet/>
      <dgm:spPr/>
      <dgm:t>
        <a:bodyPr/>
        <a:lstStyle/>
        <a:p>
          <a:endParaRPr lang="en-US"/>
        </a:p>
      </dgm:t>
    </dgm:pt>
    <dgm:pt modelId="{B24B4ED8-8E65-42A4-9CF3-D6FCE10CAD88}" type="sibTrans" cxnId="{CAB208D4-9379-46C5-90D0-2A2A2D0833FD}">
      <dgm:prSet/>
      <dgm:spPr/>
      <dgm:t>
        <a:bodyPr/>
        <a:lstStyle/>
        <a:p>
          <a:endParaRPr lang="en-US"/>
        </a:p>
      </dgm:t>
    </dgm:pt>
    <dgm:pt modelId="{34134E74-0C67-4CB1-9E1F-D90BD5FC9FCB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PACU</a:t>
          </a:r>
        </a:p>
      </dgm:t>
    </dgm:pt>
    <dgm:pt modelId="{8E6483C0-4F2C-4EB6-8F24-B133D51827FE}" type="parTrans" cxnId="{9A4F5CFD-FDCB-4408-B1C7-345916FF1879}">
      <dgm:prSet/>
      <dgm:spPr/>
      <dgm:t>
        <a:bodyPr/>
        <a:lstStyle/>
        <a:p>
          <a:endParaRPr lang="en-US"/>
        </a:p>
      </dgm:t>
    </dgm:pt>
    <dgm:pt modelId="{684E9CA2-8820-4187-9B97-047981977D98}" type="sibTrans" cxnId="{9A4F5CFD-FDCB-4408-B1C7-345916FF1879}">
      <dgm:prSet/>
      <dgm:spPr/>
      <dgm:t>
        <a:bodyPr/>
        <a:lstStyle/>
        <a:p>
          <a:endParaRPr lang="en-US"/>
        </a:p>
      </dgm:t>
    </dgm:pt>
    <dgm:pt modelId="{EEA6B6C8-C523-40D9-B305-A47FE2947535}">
      <dgm:prSet phldrT="[Text]"/>
      <dgm:spPr>
        <a:solidFill>
          <a:schemeClr val="accent3"/>
        </a:solidFill>
      </dgm:spPr>
      <dgm:t>
        <a:bodyPr/>
        <a:lstStyle/>
        <a:p>
          <a:r>
            <a:rPr lang="en-US"/>
            <a:t>ICU</a:t>
          </a:r>
        </a:p>
      </dgm:t>
    </dgm:pt>
    <dgm:pt modelId="{74AE56E7-432A-4F87-8484-BC44E3DDF6A7}" type="parTrans" cxnId="{36410F74-EE7F-4DE7-9309-AC5C15B8E43D}">
      <dgm:prSet/>
      <dgm:spPr/>
      <dgm:t>
        <a:bodyPr/>
        <a:lstStyle/>
        <a:p>
          <a:endParaRPr lang="en-US"/>
        </a:p>
      </dgm:t>
    </dgm:pt>
    <dgm:pt modelId="{DB156097-8D53-46F4-91F6-C589455A8301}" type="sibTrans" cxnId="{36410F74-EE7F-4DE7-9309-AC5C15B8E43D}">
      <dgm:prSet/>
      <dgm:spPr/>
      <dgm:t>
        <a:bodyPr/>
        <a:lstStyle/>
        <a:p>
          <a:endParaRPr lang="en-US"/>
        </a:p>
      </dgm:t>
    </dgm:pt>
    <dgm:pt modelId="{74B27A5D-1DE3-495E-95E4-4BF915C82F7D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Floor</a:t>
          </a:r>
        </a:p>
      </dgm:t>
    </dgm:pt>
    <dgm:pt modelId="{B22A82ED-45FD-443E-8D91-9E18309F18CA}" type="parTrans" cxnId="{FA6908F6-91AD-46BF-B511-359BD2DC39F2}">
      <dgm:prSet/>
      <dgm:spPr/>
      <dgm:t>
        <a:bodyPr/>
        <a:lstStyle/>
        <a:p>
          <a:endParaRPr lang="en-US"/>
        </a:p>
      </dgm:t>
    </dgm:pt>
    <dgm:pt modelId="{012E9458-C5D1-4C22-8C17-ABE4D413659B}" type="sibTrans" cxnId="{FA6908F6-91AD-46BF-B511-359BD2DC39F2}">
      <dgm:prSet/>
      <dgm:spPr/>
      <dgm:t>
        <a:bodyPr/>
        <a:lstStyle/>
        <a:p>
          <a:endParaRPr lang="en-US"/>
        </a:p>
      </dgm:t>
    </dgm:pt>
    <dgm:pt modelId="{D2B4107F-5994-4BF5-82E5-790B2D953AA8}" type="pres">
      <dgm:prSet presAssocID="{387D3703-D305-486D-95C1-BE0F01555596}" presName="Name0" presStyleCnt="0">
        <dgm:presLayoutVars>
          <dgm:dir/>
          <dgm:resizeHandles val="exact"/>
        </dgm:presLayoutVars>
      </dgm:prSet>
      <dgm:spPr/>
    </dgm:pt>
    <dgm:pt modelId="{40524606-E215-486E-A803-3FB4D7EF96A7}" type="pres">
      <dgm:prSet presAssocID="{72674E8A-BF3C-4CE9-9EEB-7BAF99F33C76}" presName="node" presStyleLbl="node1" presStyleIdx="0" presStyleCnt="6">
        <dgm:presLayoutVars>
          <dgm:bulletEnabled val="1"/>
        </dgm:presLayoutVars>
      </dgm:prSet>
      <dgm:spPr/>
    </dgm:pt>
    <dgm:pt modelId="{2506F41E-DBB5-4F00-8AE8-189F679B09FA}" type="pres">
      <dgm:prSet presAssocID="{8E733A5B-2992-42C7-9531-27B36D1A6FDF}" presName="sibTrans" presStyleLbl="sibTrans2D1" presStyleIdx="0" presStyleCnt="5"/>
      <dgm:spPr/>
    </dgm:pt>
    <dgm:pt modelId="{E965FB75-BBB2-48CC-85D5-7BA8EE69C3F5}" type="pres">
      <dgm:prSet presAssocID="{8E733A5B-2992-42C7-9531-27B36D1A6FDF}" presName="connectorText" presStyleLbl="sibTrans2D1" presStyleIdx="0" presStyleCnt="5"/>
      <dgm:spPr/>
    </dgm:pt>
    <dgm:pt modelId="{069EC5FB-4C62-4B56-A8A4-D75882245AFD}" type="pres">
      <dgm:prSet presAssocID="{DED35E5B-68A0-499E-8C83-0A1D26722562}" presName="node" presStyleLbl="node1" presStyleIdx="1" presStyleCnt="6">
        <dgm:presLayoutVars>
          <dgm:bulletEnabled val="1"/>
        </dgm:presLayoutVars>
      </dgm:prSet>
      <dgm:spPr/>
    </dgm:pt>
    <dgm:pt modelId="{54EF0FED-D598-4F8F-B20C-32BAFF0CBAC4}" type="pres">
      <dgm:prSet presAssocID="{9ABBA94B-C914-4306-82FE-189D79F12531}" presName="sibTrans" presStyleLbl="sibTrans2D1" presStyleIdx="1" presStyleCnt="5"/>
      <dgm:spPr/>
    </dgm:pt>
    <dgm:pt modelId="{52D81043-5034-4399-B1AE-63275F93D818}" type="pres">
      <dgm:prSet presAssocID="{9ABBA94B-C914-4306-82FE-189D79F12531}" presName="connectorText" presStyleLbl="sibTrans2D1" presStyleIdx="1" presStyleCnt="5"/>
      <dgm:spPr/>
    </dgm:pt>
    <dgm:pt modelId="{1BC9FE3D-A44E-4C2F-915C-2DD0C3AE10FA}" type="pres">
      <dgm:prSet presAssocID="{0DC249CF-5486-402C-B022-6FD8087A44C0}" presName="node" presStyleLbl="node1" presStyleIdx="2" presStyleCnt="6">
        <dgm:presLayoutVars>
          <dgm:bulletEnabled val="1"/>
        </dgm:presLayoutVars>
      </dgm:prSet>
      <dgm:spPr/>
    </dgm:pt>
    <dgm:pt modelId="{6BACF89D-EC39-479D-905A-EBD868E7E65B}" type="pres">
      <dgm:prSet presAssocID="{B24B4ED8-8E65-42A4-9CF3-D6FCE10CAD88}" presName="sibTrans" presStyleLbl="sibTrans2D1" presStyleIdx="2" presStyleCnt="5"/>
      <dgm:spPr/>
    </dgm:pt>
    <dgm:pt modelId="{45CC0773-D947-4EA0-A750-8A570EEE805B}" type="pres">
      <dgm:prSet presAssocID="{B24B4ED8-8E65-42A4-9CF3-D6FCE10CAD88}" presName="connectorText" presStyleLbl="sibTrans2D1" presStyleIdx="2" presStyleCnt="5"/>
      <dgm:spPr/>
    </dgm:pt>
    <dgm:pt modelId="{00F1FB9A-F94E-412D-A5CE-3A5627F586C6}" type="pres">
      <dgm:prSet presAssocID="{34134E74-0C67-4CB1-9E1F-D90BD5FC9FCB}" presName="node" presStyleLbl="node1" presStyleIdx="3" presStyleCnt="6">
        <dgm:presLayoutVars>
          <dgm:bulletEnabled val="1"/>
        </dgm:presLayoutVars>
      </dgm:prSet>
      <dgm:spPr/>
    </dgm:pt>
    <dgm:pt modelId="{980334E5-45AB-42A1-80D5-D185C1B8B622}" type="pres">
      <dgm:prSet presAssocID="{684E9CA2-8820-4187-9B97-047981977D98}" presName="sibTrans" presStyleLbl="sibTrans2D1" presStyleIdx="3" presStyleCnt="5"/>
      <dgm:spPr/>
    </dgm:pt>
    <dgm:pt modelId="{33F91939-5615-4EE1-8372-FE514022080D}" type="pres">
      <dgm:prSet presAssocID="{684E9CA2-8820-4187-9B97-047981977D98}" presName="connectorText" presStyleLbl="sibTrans2D1" presStyleIdx="3" presStyleCnt="5"/>
      <dgm:spPr/>
    </dgm:pt>
    <dgm:pt modelId="{5A478921-C80E-4C41-A3BB-45D8C91960F6}" type="pres">
      <dgm:prSet presAssocID="{EEA6B6C8-C523-40D9-B305-A47FE2947535}" presName="node" presStyleLbl="node1" presStyleIdx="4" presStyleCnt="6">
        <dgm:presLayoutVars>
          <dgm:bulletEnabled val="1"/>
        </dgm:presLayoutVars>
      </dgm:prSet>
      <dgm:spPr/>
    </dgm:pt>
    <dgm:pt modelId="{D25E65E1-2DBB-478F-8FE1-088382C32F45}" type="pres">
      <dgm:prSet presAssocID="{DB156097-8D53-46F4-91F6-C589455A8301}" presName="sibTrans" presStyleLbl="sibTrans2D1" presStyleIdx="4" presStyleCnt="5"/>
      <dgm:spPr/>
    </dgm:pt>
    <dgm:pt modelId="{54ACBE25-7F9C-4EB4-B008-0C3ABB4E0F76}" type="pres">
      <dgm:prSet presAssocID="{DB156097-8D53-46F4-91F6-C589455A8301}" presName="connectorText" presStyleLbl="sibTrans2D1" presStyleIdx="4" presStyleCnt="5"/>
      <dgm:spPr/>
    </dgm:pt>
    <dgm:pt modelId="{B735536B-CDA6-4FAB-8945-4CCFDDF68975}" type="pres">
      <dgm:prSet presAssocID="{74B27A5D-1DE3-495E-95E4-4BF915C82F7D}" presName="node" presStyleLbl="node1" presStyleIdx="5" presStyleCnt="6">
        <dgm:presLayoutVars>
          <dgm:bulletEnabled val="1"/>
        </dgm:presLayoutVars>
      </dgm:prSet>
      <dgm:spPr/>
    </dgm:pt>
  </dgm:ptLst>
  <dgm:cxnLst>
    <dgm:cxn modelId="{C78BBD01-C6CC-4539-A44E-FC0D9913B1BE}" type="presOf" srcId="{B24B4ED8-8E65-42A4-9CF3-D6FCE10CAD88}" destId="{45CC0773-D947-4EA0-A750-8A570EEE805B}" srcOrd="1" destOrd="0" presId="urn:microsoft.com/office/officeart/2005/8/layout/process1"/>
    <dgm:cxn modelId="{A79DAD10-B077-4F7E-92FB-86D4778702A3}" type="presOf" srcId="{9ABBA94B-C914-4306-82FE-189D79F12531}" destId="{52D81043-5034-4399-B1AE-63275F93D818}" srcOrd="1" destOrd="0" presId="urn:microsoft.com/office/officeart/2005/8/layout/process1"/>
    <dgm:cxn modelId="{2E6ACB14-849B-44FB-A559-60A7B53CDC72}" type="presOf" srcId="{387D3703-D305-486D-95C1-BE0F01555596}" destId="{D2B4107F-5994-4BF5-82E5-790B2D953AA8}" srcOrd="0" destOrd="0" presId="urn:microsoft.com/office/officeart/2005/8/layout/process1"/>
    <dgm:cxn modelId="{44329815-3F09-4056-B2E2-3A9D28DB2947}" type="presOf" srcId="{684E9CA2-8820-4187-9B97-047981977D98}" destId="{980334E5-45AB-42A1-80D5-D185C1B8B622}" srcOrd="0" destOrd="0" presId="urn:microsoft.com/office/officeart/2005/8/layout/process1"/>
    <dgm:cxn modelId="{237E462C-D486-4B03-9F42-EBD7530F9E65}" srcId="{387D3703-D305-486D-95C1-BE0F01555596}" destId="{72674E8A-BF3C-4CE9-9EEB-7BAF99F33C76}" srcOrd="0" destOrd="0" parTransId="{2604B740-589A-4215-9E1D-01665397439B}" sibTransId="{8E733A5B-2992-42C7-9531-27B36D1A6FDF}"/>
    <dgm:cxn modelId="{C68B8E62-9628-4FB6-A585-E6BBC85CFD12}" type="presOf" srcId="{34134E74-0C67-4CB1-9E1F-D90BD5FC9FCB}" destId="{00F1FB9A-F94E-412D-A5CE-3A5627F586C6}" srcOrd="0" destOrd="0" presId="urn:microsoft.com/office/officeart/2005/8/layout/process1"/>
    <dgm:cxn modelId="{B7497244-8082-42A5-B9DC-21A6E8889C42}" type="presOf" srcId="{74B27A5D-1DE3-495E-95E4-4BF915C82F7D}" destId="{B735536B-CDA6-4FAB-8945-4CCFDDF68975}" srcOrd="0" destOrd="0" presId="urn:microsoft.com/office/officeart/2005/8/layout/process1"/>
    <dgm:cxn modelId="{EF1C1567-9E29-40A0-8FF1-FB3EDBFE3144}" type="presOf" srcId="{0DC249CF-5486-402C-B022-6FD8087A44C0}" destId="{1BC9FE3D-A44E-4C2F-915C-2DD0C3AE10FA}" srcOrd="0" destOrd="0" presId="urn:microsoft.com/office/officeart/2005/8/layout/process1"/>
    <dgm:cxn modelId="{86E9696C-21EA-48CD-A91F-D000C5879566}" type="presOf" srcId="{684E9CA2-8820-4187-9B97-047981977D98}" destId="{33F91939-5615-4EE1-8372-FE514022080D}" srcOrd="1" destOrd="0" presId="urn:microsoft.com/office/officeart/2005/8/layout/process1"/>
    <dgm:cxn modelId="{36410F74-EE7F-4DE7-9309-AC5C15B8E43D}" srcId="{387D3703-D305-486D-95C1-BE0F01555596}" destId="{EEA6B6C8-C523-40D9-B305-A47FE2947535}" srcOrd="4" destOrd="0" parTransId="{74AE56E7-432A-4F87-8484-BC44E3DDF6A7}" sibTransId="{DB156097-8D53-46F4-91F6-C589455A8301}"/>
    <dgm:cxn modelId="{A338C57E-E37E-4CCC-8B52-E9A97FEF2BFF}" type="presOf" srcId="{DED35E5B-68A0-499E-8C83-0A1D26722562}" destId="{069EC5FB-4C62-4B56-A8A4-D75882245AFD}" srcOrd="0" destOrd="0" presId="urn:microsoft.com/office/officeart/2005/8/layout/process1"/>
    <dgm:cxn modelId="{26A0CB80-9078-46C9-95BE-D7CFDAB52020}" type="presOf" srcId="{72674E8A-BF3C-4CE9-9EEB-7BAF99F33C76}" destId="{40524606-E215-486E-A803-3FB4D7EF96A7}" srcOrd="0" destOrd="0" presId="urn:microsoft.com/office/officeart/2005/8/layout/process1"/>
    <dgm:cxn modelId="{BD3B6A93-B7F1-4FDB-8296-6DC2D90F4B5C}" type="presOf" srcId="{9ABBA94B-C914-4306-82FE-189D79F12531}" destId="{54EF0FED-D598-4F8F-B20C-32BAFF0CBAC4}" srcOrd="0" destOrd="0" presId="urn:microsoft.com/office/officeart/2005/8/layout/process1"/>
    <dgm:cxn modelId="{F88320A6-2D97-49F7-8623-31B2585EC125}" type="presOf" srcId="{EEA6B6C8-C523-40D9-B305-A47FE2947535}" destId="{5A478921-C80E-4C41-A3BB-45D8C91960F6}" srcOrd="0" destOrd="0" presId="urn:microsoft.com/office/officeart/2005/8/layout/process1"/>
    <dgm:cxn modelId="{56A361B8-49F7-4F63-91DF-A06DF5734222}" type="presOf" srcId="{B24B4ED8-8E65-42A4-9CF3-D6FCE10CAD88}" destId="{6BACF89D-EC39-479D-905A-EBD868E7E65B}" srcOrd="0" destOrd="0" presId="urn:microsoft.com/office/officeart/2005/8/layout/process1"/>
    <dgm:cxn modelId="{19B652B8-E5A0-4E29-A7E4-B770D7E504A4}" srcId="{387D3703-D305-486D-95C1-BE0F01555596}" destId="{DED35E5B-68A0-499E-8C83-0A1D26722562}" srcOrd="1" destOrd="0" parTransId="{533DB803-FF3A-4D42-9A98-82CAA3FED5F5}" sibTransId="{9ABBA94B-C914-4306-82FE-189D79F12531}"/>
    <dgm:cxn modelId="{0BB647BB-ED55-4D21-821F-059373433827}" type="presOf" srcId="{8E733A5B-2992-42C7-9531-27B36D1A6FDF}" destId="{2506F41E-DBB5-4F00-8AE8-189F679B09FA}" srcOrd="0" destOrd="0" presId="urn:microsoft.com/office/officeart/2005/8/layout/process1"/>
    <dgm:cxn modelId="{90F874C0-CF92-418A-A616-7B4B98BA8502}" type="presOf" srcId="{8E733A5B-2992-42C7-9531-27B36D1A6FDF}" destId="{E965FB75-BBB2-48CC-85D5-7BA8EE69C3F5}" srcOrd="1" destOrd="0" presId="urn:microsoft.com/office/officeart/2005/8/layout/process1"/>
    <dgm:cxn modelId="{6E2509CD-6433-425A-A786-A704A4E7F282}" type="presOf" srcId="{DB156097-8D53-46F4-91F6-C589455A8301}" destId="{D25E65E1-2DBB-478F-8FE1-088382C32F45}" srcOrd="0" destOrd="0" presId="urn:microsoft.com/office/officeart/2005/8/layout/process1"/>
    <dgm:cxn modelId="{C36EBED3-B5CA-484A-910F-E3BCC630CE17}" type="presOf" srcId="{DB156097-8D53-46F4-91F6-C589455A8301}" destId="{54ACBE25-7F9C-4EB4-B008-0C3ABB4E0F76}" srcOrd="1" destOrd="0" presId="urn:microsoft.com/office/officeart/2005/8/layout/process1"/>
    <dgm:cxn modelId="{CAB208D4-9379-46C5-90D0-2A2A2D0833FD}" srcId="{387D3703-D305-486D-95C1-BE0F01555596}" destId="{0DC249CF-5486-402C-B022-6FD8087A44C0}" srcOrd="2" destOrd="0" parTransId="{00D6EB4D-7741-49B1-B4C6-C00DD5C27F0A}" sibTransId="{B24B4ED8-8E65-42A4-9CF3-D6FCE10CAD88}"/>
    <dgm:cxn modelId="{FA6908F6-91AD-46BF-B511-359BD2DC39F2}" srcId="{387D3703-D305-486D-95C1-BE0F01555596}" destId="{74B27A5D-1DE3-495E-95E4-4BF915C82F7D}" srcOrd="5" destOrd="0" parTransId="{B22A82ED-45FD-443E-8D91-9E18309F18CA}" sibTransId="{012E9458-C5D1-4C22-8C17-ABE4D413659B}"/>
    <dgm:cxn modelId="{9A4F5CFD-FDCB-4408-B1C7-345916FF1879}" srcId="{387D3703-D305-486D-95C1-BE0F01555596}" destId="{34134E74-0C67-4CB1-9E1F-D90BD5FC9FCB}" srcOrd="3" destOrd="0" parTransId="{8E6483C0-4F2C-4EB6-8F24-B133D51827FE}" sibTransId="{684E9CA2-8820-4187-9B97-047981977D98}"/>
    <dgm:cxn modelId="{0A4A74C6-5311-4E04-8E8C-4502AD84BC3E}" type="presParOf" srcId="{D2B4107F-5994-4BF5-82E5-790B2D953AA8}" destId="{40524606-E215-486E-A803-3FB4D7EF96A7}" srcOrd="0" destOrd="0" presId="urn:microsoft.com/office/officeart/2005/8/layout/process1"/>
    <dgm:cxn modelId="{96A18306-188C-4955-B192-05F33ECF3374}" type="presParOf" srcId="{D2B4107F-5994-4BF5-82E5-790B2D953AA8}" destId="{2506F41E-DBB5-4F00-8AE8-189F679B09FA}" srcOrd="1" destOrd="0" presId="urn:microsoft.com/office/officeart/2005/8/layout/process1"/>
    <dgm:cxn modelId="{A26607E9-1D3E-448D-9D07-1B75858044A8}" type="presParOf" srcId="{2506F41E-DBB5-4F00-8AE8-189F679B09FA}" destId="{E965FB75-BBB2-48CC-85D5-7BA8EE69C3F5}" srcOrd="0" destOrd="0" presId="urn:microsoft.com/office/officeart/2005/8/layout/process1"/>
    <dgm:cxn modelId="{D3B4D75F-66BD-47BB-8DBA-9E40711DE16A}" type="presParOf" srcId="{D2B4107F-5994-4BF5-82E5-790B2D953AA8}" destId="{069EC5FB-4C62-4B56-A8A4-D75882245AFD}" srcOrd="2" destOrd="0" presId="urn:microsoft.com/office/officeart/2005/8/layout/process1"/>
    <dgm:cxn modelId="{B1B1C25B-C08E-434D-ADAF-7088582D1687}" type="presParOf" srcId="{D2B4107F-5994-4BF5-82E5-790B2D953AA8}" destId="{54EF0FED-D598-4F8F-B20C-32BAFF0CBAC4}" srcOrd="3" destOrd="0" presId="urn:microsoft.com/office/officeart/2005/8/layout/process1"/>
    <dgm:cxn modelId="{CBF9A30E-FB5C-452F-B4A7-078319AAE5F2}" type="presParOf" srcId="{54EF0FED-D598-4F8F-B20C-32BAFF0CBAC4}" destId="{52D81043-5034-4399-B1AE-63275F93D818}" srcOrd="0" destOrd="0" presId="urn:microsoft.com/office/officeart/2005/8/layout/process1"/>
    <dgm:cxn modelId="{E8804089-D043-41B8-AC0B-9DC42C007316}" type="presParOf" srcId="{D2B4107F-5994-4BF5-82E5-790B2D953AA8}" destId="{1BC9FE3D-A44E-4C2F-915C-2DD0C3AE10FA}" srcOrd="4" destOrd="0" presId="urn:microsoft.com/office/officeart/2005/8/layout/process1"/>
    <dgm:cxn modelId="{5D8A1001-F9DB-4E0F-B182-7704FF2F4A01}" type="presParOf" srcId="{D2B4107F-5994-4BF5-82E5-790B2D953AA8}" destId="{6BACF89D-EC39-479D-905A-EBD868E7E65B}" srcOrd="5" destOrd="0" presId="urn:microsoft.com/office/officeart/2005/8/layout/process1"/>
    <dgm:cxn modelId="{347AC788-74BA-44EF-A6CF-C0A8802F12BB}" type="presParOf" srcId="{6BACF89D-EC39-479D-905A-EBD868E7E65B}" destId="{45CC0773-D947-4EA0-A750-8A570EEE805B}" srcOrd="0" destOrd="0" presId="urn:microsoft.com/office/officeart/2005/8/layout/process1"/>
    <dgm:cxn modelId="{218CBAEE-31D5-4E51-BA1A-7EFE56597EE8}" type="presParOf" srcId="{D2B4107F-5994-4BF5-82E5-790B2D953AA8}" destId="{00F1FB9A-F94E-412D-A5CE-3A5627F586C6}" srcOrd="6" destOrd="0" presId="urn:microsoft.com/office/officeart/2005/8/layout/process1"/>
    <dgm:cxn modelId="{FD9A2C71-9EA8-4124-9447-8508E29C1956}" type="presParOf" srcId="{D2B4107F-5994-4BF5-82E5-790B2D953AA8}" destId="{980334E5-45AB-42A1-80D5-D185C1B8B622}" srcOrd="7" destOrd="0" presId="urn:microsoft.com/office/officeart/2005/8/layout/process1"/>
    <dgm:cxn modelId="{857D6934-6ACA-43CD-BA93-CE5DDA4058DD}" type="presParOf" srcId="{980334E5-45AB-42A1-80D5-D185C1B8B622}" destId="{33F91939-5615-4EE1-8372-FE514022080D}" srcOrd="0" destOrd="0" presId="urn:microsoft.com/office/officeart/2005/8/layout/process1"/>
    <dgm:cxn modelId="{4BB2CE38-B56C-4E18-99B9-DA55120FF53C}" type="presParOf" srcId="{D2B4107F-5994-4BF5-82E5-790B2D953AA8}" destId="{5A478921-C80E-4C41-A3BB-45D8C91960F6}" srcOrd="8" destOrd="0" presId="urn:microsoft.com/office/officeart/2005/8/layout/process1"/>
    <dgm:cxn modelId="{B65ADDDB-C716-49AD-B6AB-DC5E6BE9CE1B}" type="presParOf" srcId="{D2B4107F-5994-4BF5-82E5-790B2D953AA8}" destId="{D25E65E1-2DBB-478F-8FE1-088382C32F45}" srcOrd="9" destOrd="0" presId="urn:microsoft.com/office/officeart/2005/8/layout/process1"/>
    <dgm:cxn modelId="{E8E9DF34-99B6-45C5-9BC8-67E0E9B5E92B}" type="presParOf" srcId="{D25E65E1-2DBB-478F-8FE1-088382C32F45}" destId="{54ACBE25-7F9C-4EB4-B008-0C3ABB4E0F76}" srcOrd="0" destOrd="0" presId="urn:microsoft.com/office/officeart/2005/8/layout/process1"/>
    <dgm:cxn modelId="{06F3C2E4-601B-4923-855E-75FFE2BE5EDE}" type="presParOf" srcId="{D2B4107F-5994-4BF5-82E5-790B2D953AA8}" destId="{B735536B-CDA6-4FAB-8945-4CCFDDF68975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24606-E215-486E-A803-3FB4D7EF96A7}">
      <dsp:nvSpPr>
        <dsp:cNvPr id="0" name=""/>
        <dsp:cNvSpPr/>
      </dsp:nvSpPr>
      <dsp:spPr>
        <a:xfrm>
          <a:off x="0" y="0"/>
          <a:ext cx="1077393" cy="533557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ER</a:t>
          </a:r>
        </a:p>
      </dsp:txBody>
      <dsp:txXfrm>
        <a:off x="15627" y="15627"/>
        <a:ext cx="1046139" cy="502303"/>
      </dsp:txXfrm>
    </dsp:sp>
    <dsp:sp modelId="{2506F41E-DBB5-4F00-8AE8-189F679B09FA}">
      <dsp:nvSpPr>
        <dsp:cNvPr id="0" name=""/>
        <dsp:cNvSpPr/>
      </dsp:nvSpPr>
      <dsp:spPr>
        <a:xfrm>
          <a:off x="1185133" y="133181"/>
          <a:ext cx="228407" cy="2671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185133" y="186620"/>
        <a:ext cx="159885" cy="160315"/>
      </dsp:txXfrm>
    </dsp:sp>
    <dsp:sp modelId="{069EC5FB-4C62-4B56-A8A4-D75882245AFD}">
      <dsp:nvSpPr>
        <dsp:cNvPr id="0" name=""/>
        <dsp:cNvSpPr/>
      </dsp:nvSpPr>
      <dsp:spPr>
        <a:xfrm>
          <a:off x="1508351" y="0"/>
          <a:ext cx="1077393" cy="533557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Pre-op</a:t>
          </a:r>
        </a:p>
      </dsp:txBody>
      <dsp:txXfrm>
        <a:off x="1523978" y="15627"/>
        <a:ext cx="1046139" cy="502303"/>
      </dsp:txXfrm>
    </dsp:sp>
    <dsp:sp modelId="{54EF0FED-D598-4F8F-B20C-32BAFF0CBAC4}">
      <dsp:nvSpPr>
        <dsp:cNvPr id="0" name=""/>
        <dsp:cNvSpPr/>
      </dsp:nvSpPr>
      <dsp:spPr>
        <a:xfrm>
          <a:off x="2693484" y="133181"/>
          <a:ext cx="228407" cy="2671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693484" y="186620"/>
        <a:ext cx="159885" cy="160315"/>
      </dsp:txXfrm>
    </dsp:sp>
    <dsp:sp modelId="{1BC9FE3D-A44E-4C2F-915C-2DD0C3AE10FA}">
      <dsp:nvSpPr>
        <dsp:cNvPr id="0" name=""/>
        <dsp:cNvSpPr/>
      </dsp:nvSpPr>
      <dsp:spPr>
        <a:xfrm>
          <a:off x="3016702" y="0"/>
          <a:ext cx="1077393" cy="533557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OR</a:t>
          </a:r>
        </a:p>
      </dsp:txBody>
      <dsp:txXfrm>
        <a:off x="3032329" y="15627"/>
        <a:ext cx="1046139" cy="502303"/>
      </dsp:txXfrm>
    </dsp:sp>
    <dsp:sp modelId="{6BACF89D-EC39-479D-905A-EBD868E7E65B}">
      <dsp:nvSpPr>
        <dsp:cNvPr id="0" name=""/>
        <dsp:cNvSpPr/>
      </dsp:nvSpPr>
      <dsp:spPr>
        <a:xfrm>
          <a:off x="4201835" y="133181"/>
          <a:ext cx="228407" cy="2671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201835" y="186620"/>
        <a:ext cx="159885" cy="160315"/>
      </dsp:txXfrm>
    </dsp:sp>
    <dsp:sp modelId="{00F1FB9A-F94E-412D-A5CE-3A5627F586C6}">
      <dsp:nvSpPr>
        <dsp:cNvPr id="0" name=""/>
        <dsp:cNvSpPr/>
      </dsp:nvSpPr>
      <dsp:spPr>
        <a:xfrm>
          <a:off x="4525053" y="0"/>
          <a:ext cx="1077393" cy="533557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PACU</a:t>
          </a:r>
        </a:p>
      </dsp:txBody>
      <dsp:txXfrm>
        <a:off x="4540680" y="15627"/>
        <a:ext cx="1046139" cy="502303"/>
      </dsp:txXfrm>
    </dsp:sp>
    <dsp:sp modelId="{980334E5-45AB-42A1-80D5-D185C1B8B622}">
      <dsp:nvSpPr>
        <dsp:cNvPr id="0" name=""/>
        <dsp:cNvSpPr/>
      </dsp:nvSpPr>
      <dsp:spPr>
        <a:xfrm>
          <a:off x="5710186" y="133181"/>
          <a:ext cx="228407" cy="2671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710186" y="186620"/>
        <a:ext cx="159885" cy="160315"/>
      </dsp:txXfrm>
    </dsp:sp>
    <dsp:sp modelId="{5A478921-C80E-4C41-A3BB-45D8C91960F6}">
      <dsp:nvSpPr>
        <dsp:cNvPr id="0" name=""/>
        <dsp:cNvSpPr/>
      </dsp:nvSpPr>
      <dsp:spPr>
        <a:xfrm>
          <a:off x="6033405" y="0"/>
          <a:ext cx="1077393" cy="533557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ICU</a:t>
          </a:r>
        </a:p>
      </dsp:txBody>
      <dsp:txXfrm>
        <a:off x="6049032" y="15627"/>
        <a:ext cx="1046139" cy="502303"/>
      </dsp:txXfrm>
    </dsp:sp>
    <dsp:sp modelId="{D25E65E1-2DBB-478F-8FE1-088382C32F45}">
      <dsp:nvSpPr>
        <dsp:cNvPr id="0" name=""/>
        <dsp:cNvSpPr/>
      </dsp:nvSpPr>
      <dsp:spPr>
        <a:xfrm>
          <a:off x="7218538" y="133181"/>
          <a:ext cx="228407" cy="2671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7218538" y="186620"/>
        <a:ext cx="159885" cy="160315"/>
      </dsp:txXfrm>
    </dsp:sp>
    <dsp:sp modelId="{B735536B-CDA6-4FAB-8945-4CCFDDF68975}">
      <dsp:nvSpPr>
        <dsp:cNvPr id="0" name=""/>
        <dsp:cNvSpPr/>
      </dsp:nvSpPr>
      <dsp:spPr>
        <a:xfrm>
          <a:off x="7541756" y="0"/>
          <a:ext cx="1077393" cy="533557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Floor</a:t>
          </a:r>
        </a:p>
      </dsp:txBody>
      <dsp:txXfrm>
        <a:off x="7557383" y="15627"/>
        <a:ext cx="1046139" cy="502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0.23175</cdr:x>
      <cdr:y>0.80371</cdr:y>
    </cdr:from>
    <cdr:to>
      <cdr:x>0.538</cdr:x>
      <cdr:y>0.90305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84846" y="1692434"/>
          <a:ext cx="1037143" cy="209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>
              <a:latin typeface="+mn-lt"/>
            </a:rPr>
            <a:t>Awake</a:t>
          </a:r>
        </a:p>
      </cdr:txBody>
    </cdr:sp>
  </cdr:relSizeAnchor>
  <cdr:relSizeAnchor xmlns:cdr="http://schemas.openxmlformats.org/drawingml/2006/chartDrawing">
    <cdr:from>
      <cdr:x>0.63811</cdr:x>
      <cdr:y>0.80538</cdr:y>
    </cdr:from>
    <cdr:to>
      <cdr:x>1</cdr:x>
      <cdr:y>0.88776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161017" y="1695943"/>
          <a:ext cx="1225573" cy="1734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>
              <a:latin typeface="+mn-lt"/>
            </a:rPr>
            <a:t>Anesthetize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r">
              <a:defRPr sz="1300"/>
            </a:lvl1pPr>
          </a:lstStyle>
          <a:p>
            <a:fld id="{A43E2305-466C-4623-BA03-7D1ABB7C9E8B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r">
              <a:defRPr sz="1300"/>
            </a:lvl1pPr>
          </a:lstStyle>
          <a:p>
            <a:fld id="{2BAB2DDB-3F36-4FB8-8004-74C0E9CD6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304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54" tIns="48327" rIns="96654" bIns="48327" rtlCol="0"/>
          <a:lstStyle>
            <a:lvl1pPr algn="r">
              <a:defRPr sz="1300"/>
            </a:lvl1pPr>
          </a:lstStyle>
          <a:p>
            <a:fld id="{F894DEE1-CFED-4862-80A6-C1C29819A1D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1200150"/>
            <a:ext cx="5756275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4" tIns="48327" rIns="96654" bIns="4832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4" tIns="48327" rIns="96654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54" tIns="48327" rIns="96654" bIns="48327" rtlCol="0" anchor="b"/>
          <a:lstStyle>
            <a:lvl1pPr algn="r">
              <a:defRPr sz="1300"/>
            </a:lvl1pPr>
          </a:lstStyle>
          <a:p>
            <a:fld id="{94745B09-AD31-409C-B2BB-E7C534396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03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Another nice feature of the system is that the optional cable </a:t>
            </a:r>
            <a:r>
              <a:rPr lang="en-US" u="sng"/>
              <a:t>may</a:t>
            </a:r>
            <a:r>
              <a:rPr lang="en-US"/>
              <a:t> allow data to be transmitted from the temperature monitoring system to a compatible patient vital signs monitor. That information then may flow to a patient’s electronic medical record. </a:t>
            </a:r>
          </a:p>
          <a:p>
            <a:endParaRPr lang="en-US"/>
          </a:p>
          <a:p>
            <a:r>
              <a:rPr lang="en-US"/>
              <a:t>Patient Vital Signs Monitor - </a:t>
            </a:r>
            <a:r>
              <a:rPr lang="en-US" err="1"/>
              <a:t>Celum</a:t>
            </a:r>
            <a:r>
              <a:rPr lang="en-US"/>
              <a:t> ID: 1620863</a:t>
            </a:r>
          </a:p>
          <a:p>
            <a:r>
              <a:rPr lang="en-US"/>
              <a:t>EMR - </a:t>
            </a:r>
            <a:r>
              <a:rPr lang="en-US" err="1"/>
              <a:t>Celum</a:t>
            </a:r>
            <a:r>
              <a:rPr lang="en-US"/>
              <a:t> ID: 2001483 </a:t>
            </a:r>
          </a:p>
          <a:p>
            <a:r>
              <a:rPr lang="en-US"/>
              <a:t>BHTM Monitor - </a:t>
            </a:r>
            <a:r>
              <a:rPr lang="en-US" err="1"/>
              <a:t>Celum</a:t>
            </a:r>
            <a:r>
              <a:rPr lang="en-US"/>
              <a:t> ID: 1276995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448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1348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system is a non-invasive and accurate way to continuously measure core temperature. </a:t>
            </a:r>
          </a:p>
          <a:p>
            <a:endParaRPr lang="en-US" dirty="0"/>
          </a:p>
          <a:p>
            <a:r>
              <a:rPr lang="en-US" dirty="0"/>
              <a:t>BHTM System Pic - </a:t>
            </a:r>
            <a:r>
              <a:rPr lang="en-US" dirty="0" err="1"/>
              <a:t>Celum</a:t>
            </a:r>
            <a:r>
              <a:rPr lang="en-US" dirty="0"/>
              <a:t> ID: 1276995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139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Another nice feature of the system is that the optional cable </a:t>
            </a:r>
            <a:r>
              <a:rPr lang="en-US" u="sng"/>
              <a:t>may</a:t>
            </a:r>
            <a:r>
              <a:rPr lang="en-US"/>
              <a:t> allow data to be transmitted from the temperature monitoring system to a compatible patient vital signs monitor. That information then may flow to a patient’s electronic medical record. </a:t>
            </a:r>
          </a:p>
          <a:p>
            <a:endParaRPr lang="en-US"/>
          </a:p>
          <a:p>
            <a:r>
              <a:rPr lang="en-US"/>
              <a:t>Patient Vital Signs Monitor - </a:t>
            </a:r>
            <a:r>
              <a:rPr lang="en-US" err="1"/>
              <a:t>Celum</a:t>
            </a:r>
            <a:r>
              <a:rPr lang="en-US"/>
              <a:t> ID: 1620863</a:t>
            </a:r>
          </a:p>
          <a:p>
            <a:r>
              <a:rPr lang="en-US"/>
              <a:t>EMR - </a:t>
            </a:r>
            <a:r>
              <a:rPr lang="en-US" err="1"/>
              <a:t>Celum</a:t>
            </a:r>
            <a:r>
              <a:rPr lang="en-US"/>
              <a:t> ID: 2001483 </a:t>
            </a:r>
          </a:p>
          <a:p>
            <a:r>
              <a:rPr lang="en-US"/>
              <a:t>BHTM Monitor - </a:t>
            </a:r>
            <a:r>
              <a:rPr lang="en-US" err="1"/>
              <a:t>Celum</a:t>
            </a:r>
            <a:r>
              <a:rPr lang="en-US"/>
              <a:t> ID: 1276995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11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Simply stated, over several minutes, the isothermal pathway forms under the sensor, bringing the core temperature to the surface.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Skin &amp; Sensor - </a:t>
            </a:r>
            <a:r>
              <a:rPr lang="en-US" err="1"/>
              <a:t>Celum</a:t>
            </a:r>
            <a:r>
              <a:rPr lang="en-US"/>
              <a:t> ID: 1886355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932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D1EC0-0B1D-4CCE-8A9A-4EFCB0220A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22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F5B80-FAB7-4A21-8E9D-DB2787A045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316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19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7888" y="1260475"/>
            <a:ext cx="6048375" cy="3402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320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US" dirty="0"/>
              <a:t>Hypothermia contributes to an increase in morbid myocardial events and ventricular tachycardia</a:t>
            </a:r>
            <a:r>
              <a:rPr lang="en-US" baseline="30000" dirty="0"/>
              <a:t>.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A study by Frank, published in </a:t>
            </a:r>
            <a:r>
              <a:rPr lang="en-US" i="1" dirty="0"/>
              <a:t>The Journal of the American Medical Association</a:t>
            </a:r>
            <a:r>
              <a:rPr lang="en-US" dirty="0"/>
              <a:t>, showed: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dirty="0"/>
              <a:t>Increased rates of morbid cardiac events in hypothermic patients (6.3% versus 1.4% normothermic)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en-US" dirty="0"/>
              <a:t>Increased postoperative ventricular tachycardia in hypothermic patients (7.9% versus 2.4% normothermic)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11. Frank SM, Fleisher LA, Breslow MJ, et al. Perioperative maintenance of normothermia reduces the incidence of morbid cardiac events. </a:t>
            </a:r>
            <a:r>
              <a:rPr lang="en-US" i="1" dirty="0"/>
              <a:t>JAMA</a:t>
            </a:r>
            <a:r>
              <a:rPr lang="en-US" dirty="0"/>
              <a:t>. 1997;347(8997):289-292.</a:t>
            </a:r>
          </a:p>
          <a:p>
            <a:pPr>
              <a:spcBef>
                <a:spcPct val="0"/>
              </a:spcBef>
            </a:pPr>
            <a:r>
              <a:rPr lang="en-US" dirty="0"/>
              <a:t>Another adverse effect of unintended perioperative hypothermia is coagulopathy.</a:t>
            </a:r>
          </a:p>
          <a:p>
            <a:pPr>
              <a:spcBef>
                <a:spcPct val="0"/>
              </a:spcBef>
            </a:pPr>
            <a:r>
              <a:rPr lang="en-US" dirty="0"/>
              <a:t> </a:t>
            </a:r>
          </a:p>
          <a:p>
            <a:pPr>
              <a:spcBef>
                <a:spcPct val="0"/>
              </a:spcBef>
            </a:pPr>
            <a:r>
              <a:rPr lang="en-US" dirty="0"/>
              <a:t>A study published in </a:t>
            </a:r>
            <a:r>
              <a:rPr lang="en-US" i="1" dirty="0"/>
              <a:t>The Lancet</a:t>
            </a:r>
            <a:r>
              <a:rPr lang="en-US" dirty="0"/>
              <a:t> indicates that blood loss is higher in hypothermic patients during surgery and postoperatively.</a:t>
            </a:r>
            <a:r>
              <a:rPr lang="en-US" baseline="30000" dirty="0"/>
              <a:t>12</a:t>
            </a:r>
            <a:r>
              <a:rPr lang="en-US" dirty="0"/>
              <a:t> 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Even a core temperature drop of &lt;2°C was found to increase blood loss by 500mL (1 unit).</a:t>
            </a:r>
            <a:r>
              <a:rPr lang="en-US" baseline="30000" dirty="0"/>
              <a:t>12</a:t>
            </a:r>
            <a:r>
              <a:rPr lang="en-US" dirty="0"/>
              <a:t> 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A more recent meta-analysis published in </a:t>
            </a:r>
            <a:r>
              <a:rPr lang="en-US" i="1" dirty="0"/>
              <a:t>Anesthesiology</a:t>
            </a:r>
            <a:r>
              <a:rPr lang="en-US" dirty="0"/>
              <a:t>  also found that mild hypothermia can increase blood loss.</a:t>
            </a:r>
            <a:r>
              <a:rPr lang="en-US" baseline="30000" dirty="0"/>
              <a:t>13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12. Schmied H, Kurz A, et al. Mild hypothermia increases blood loss and transfusion requirements during total hip arthroplasty. </a:t>
            </a:r>
            <a:r>
              <a:rPr lang="en-US" i="1" dirty="0"/>
              <a:t>The Lancet</a:t>
            </a:r>
            <a:r>
              <a:rPr lang="en-US" dirty="0"/>
              <a:t>. 1996;347(8997):289-292.</a:t>
            </a:r>
          </a:p>
          <a:p>
            <a:pPr>
              <a:spcBef>
                <a:spcPct val="0"/>
              </a:spcBef>
            </a:pPr>
            <a:r>
              <a:rPr lang="en-US" dirty="0"/>
              <a:t>13. Rajagopalan S, et al. The Effects of Mild Perioperative Hypothermia on Blood Loss and Transfusion Requirement. </a:t>
            </a:r>
            <a:r>
              <a:rPr lang="en-US" i="1" dirty="0"/>
              <a:t>Anesth</a:t>
            </a:r>
            <a:r>
              <a:rPr lang="en-US" dirty="0"/>
              <a:t>. 2008; 108:71-7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In addition, in a group of 30 hypothermic patients, 8 units of allogeneic packed red blood cells were required by 7 of the patients as compared to only 1 normothermic patient, out of a group of 30 normothermic patients, who required just one unit of allogeneic blood.  </a:t>
            </a:r>
          </a:p>
          <a:p>
            <a:pPr>
              <a:spcBef>
                <a:spcPct val="0"/>
              </a:spcBef>
            </a:pPr>
            <a:r>
              <a:rPr lang="en-US" dirty="0"/>
              <a:t> </a:t>
            </a:r>
          </a:p>
          <a:p>
            <a:pPr>
              <a:spcBef>
                <a:spcPct val="0"/>
              </a:spcBef>
            </a:pPr>
            <a:r>
              <a:rPr lang="en-US" dirty="0"/>
              <a:t>The increase of surgical blood loss may be due to hypothermia, which can impair platelet function, reduce clotting, and increase fibrinolysis.  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12. Schmied H, Kurz A, et al. Mild hypothermia increases blood loss and transfusion requirements during total hip arthroplasty. </a:t>
            </a:r>
            <a:r>
              <a:rPr lang="en-US" i="1" dirty="0"/>
              <a:t>The Lancet</a:t>
            </a:r>
            <a:r>
              <a:rPr lang="en-US" dirty="0"/>
              <a:t>. 1996;347(8997):289-292.</a:t>
            </a:r>
          </a:p>
          <a:p>
            <a:pPr>
              <a:spcBef>
                <a:spcPct val="0"/>
              </a:spcBef>
            </a:pPr>
            <a:r>
              <a:rPr lang="en-US" dirty="0"/>
              <a:t>14. Lenhardt R, Marker E, Goli V, et al. Mild Intraoperative Hypothermia Prolongs Postanesthetic Recovery. </a:t>
            </a:r>
            <a:r>
              <a:rPr lang="en-US" i="1" dirty="0"/>
              <a:t>Anesth</a:t>
            </a:r>
            <a:r>
              <a:rPr lang="en-US" dirty="0"/>
              <a:t>. 1997; 87(6):1318-1323.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The fourth adverse effect of unintended intraoperative hypothermia is the altered action of many drugs commonly used in surgery.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Neuromuscular blocking agents, such as vecuronium,</a:t>
            </a:r>
            <a:r>
              <a:rPr lang="en-US" b="1" dirty="0"/>
              <a:t> </a:t>
            </a:r>
            <a:r>
              <a:rPr lang="en-US" dirty="0"/>
              <a:t>are a nondepolarizing muscle relaxant with a relatively short, predictable half life.  Vecuronium’s average duration of action in a warm patient is 28±4 minutes.  Research shows that when a patient’s body temperature drops to 34.3°C, the average acting duration of vecuronium more than doubles to 62±8 minutes.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Similarly, the drugs used to reverse vecuronium, such as neostigmine, are also affected by hypothermia.  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r>
              <a:rPr lang="en-US" dirty="0"/>
              <a:t>15. Heier T, Caldwell JE, Sessler DI, et al. Mild Intraoperative Hypothermia Increases Duration of Action and Spontaneous Recovery of Vecuronium Blockade during Nitrous Oxide-Isoflurane Anesthesia in Humans. </a:t>
            </a:r>
            <a:r>
              <a:rPr lang="en-US" i="1" dirty="0"/>
              <a:t>Anesth</a:t>
            </a:r>
            <a:r>
              <a:rPr lang="en-US" dirty="0"/>
              <a:t>. 1991;74(5):815-819.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Another effect of unintended hypothermia is the severe discomfort experienced by patients, especially when shivering.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Shivering occurs in approximately 40-60% of all </a:t>
            </a:r>
            <a:r>
              <a:rPr lang="en-US" dirty="0" err="1"/>
              <a:t>unwarmed</a:t>
            </a:r>
            <a:r>
              <a:rPr lang="en-US" dirty="0"/>
              <a:t> patients recovering from general anesthesia.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Some patients have expressed the feelings of thermal discomfort and shivering to be more significant than post-surgical pain.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It is rare to see intense shivering </a:t>
            </a:r>
            <a:r>
              <a:rPr lang="en-US" dirty="0" err="1"/>
              <a:t>postanesthetically</a:t>
            </a:r>
            <a:r>
              <a:rPr lang="en-US" dirty="0"/>
              <a:t> in patients with normothermic temperatures</a:t>
            </a:r>
            <a:r>
              <a:rPr lang="en-US" baseline="30000" dirty="0"/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225035" indent="-2250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3. Sessler DI. Current concepts: Mild Perioperative Hypothermia. </a:t>
            </a:r>
            <a:r>
              <a:rPr lang="en-US" i="1" dirty="0"/>
              <a:t>New Engl J Med</a:t>
            </a:r>
            <a:r>
              <a:rPr lang="en-US" dirty="0"/>
              <a:t>. 1997;336(24):1730-1737. </a:t>
            </a:r>
          </a:p>
          <a:p>
            <a:pPr marL="225035" indent="-2250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6. Sessler DI, Kurz A. Mild Perioperative Hypothermia. </a:t>
            </a:r>
            <a:r>
              <a:rPr lang="en-US" i="1" dirty="0"/>
              <a:t>Anesthesiology News</a:t>
            </a:r>
            <a:r>
              <a:rPr lang="en-US" dirty="0"/>
              <a:t>. October 2008: 17-28.</a:t>
            </a:r>
          </a:p>
          <a:p>
            <a:pPr marL="225035" indent="-22503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10. Kurz A, Sessler DI, et al. Perioperative Normothermia to Reduce the Incidence of Surgical-Wound Infection and Shorten Hospitalization. </a:t>
            </a:r>
            <a:r>
              <a:rPr lang="en-US" i="1" dirty="0"/>
              <a:t>New Engl J Med</a:t>
            </a:r>
            <a:r>
              <a:rPr lang="en-US" dirty="0"/>
              <a:t>. 1996;334:1209-1215. </a:t>
            </a:r>
          </a:p>
          <a:p>
            <a:pPr marL="225035" indent="-22503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C8EED-22A7-450F-8923-21FE262474F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84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5432" tIns="47717" rIns="95432" bIns="47717"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n-US" dirty="0">
                <a:latin typeface="Arial Narrow" pitchFamily="34" charset="0"/>
              </a:rPr>
              <a:t>The body’s ideal temperature is approximately 37.0°C or 98.6°F in the core, the body cavity encompassing the vital organs and brain.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>
                <a:latin typeface="Arial Narrow" pitchFamily="34" charset="0"/>
              </a:rPr>
              <a:t>Under normal conditions, the body’s core temperature is 2-4°C warmer than the temperature of the periphery.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>
                <a:latin typeface="Arial Narrow" pitchFamily="34" charset="0"/>
              </a:rPr>
              <a:t>The </a:t>
            </a:r>
            <a:r>
              <a:rPr lang="en-US" b="1" dirty="0">
                <a:latin typeface="Arial Narrow" pitchFamily="34" charset="0"/>
              </a:rPr>
              <a:t>hypothalamus, </a:t>
            </a:r>
            <a:r>
              <a:rPr lang="en-US" dirty="0">
                <a:latin typeface="Arial Narrow" pitchFamily="34" charset="0"/>
              </a:rPr>
              <a:t>often referred to as the body’s thermostat,</a:t>
            </a:r>
            <a:r>
              <a:rPr lang="en-US" b="1" dirty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regulates the body’s core temperature.</a:t>
            </a:r>
            <a:r>
              <a:rPr lang="en-US" baseline="30000" dirty="0">
                <a:latin typeface="Arial Narrow" pitchFamily="34" charset="0"/>
              </a:rPr>
              <a:t> </a:t>
            </a:r>
            <a:r>
              <a:rPr lang="en-US" dirty="0">
                <a:latin typeface="Arial Narrow" pitchFamily="34" charset="0"/>
              </a:rPr>
              <a:t>It receives information from thermoreceptors and compares it with threshold temperatures. If the sensed temperature is outside the </a:t>
            </a:r>
            <a:r>
              <a:rPr lang="en-US" dirty="0" err="1">
                <a:latin typeface="Arial Narrow" pitchFamily="34" charset="0"/>
              </a:rPr>
              <a:t>interthreshold</a:t>
            </a:r>
            <a:r>
              <a:rPr lang="en-US" dirty="0">
                <a:latin typeface="Arial Narrow" pitchFamily="34" charset="0"/>
              </a:rPr>
              <a:t> range, the hypothalamus triggers the appropriate thermoregulatory response.</a:t>
            </a:r>
          </a:p>
          <a:p>
            <a:pPr>
              <a:spcBef>
                <a:spcPct val="0"/>
              </a:spcBef>
            </a:pPr>
            <a:endParaRPr lang="en-US" dirty="0">
              <a:latin typeface="Arial Narrow" pitchFamily="34" charset="0"/>
            </a:endParaRPr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13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37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D1EC0-0B1D-4CCE-8A9A-4EFCB0220A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52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D1EC0-0B1D-4CCE-8A9A-4EFCB0220A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912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1550" y="1506538"/>
            <a:ext cx="5372100" cy="3022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050">
                <a:latin typeface="3M Circular TT Book" panose="020B0604020101020102" pitchFamily="34" charset="0"/>
                <a:cs typeface="3M Circular TT Book" panose="020B0604020101020102" pitchFamily="34" charset="0"/>
              </a:rPr>
              <a:t>All the included RCTs evaluated or mentioned the risk of SSI with the use of prewarming methods compared to controls.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50">
                <a:latin typeface="3M Circular TT Book" panose="020B0604020101020102" pitchFamily="34" charset="0"/>
                <a:ea typeface="Calibri" panose="020F0502020204030204" pitchFamily="34" charset="0"/>
                <a:cs typeface="3M Circular TT Book" panose="020B0604020101020102" pitchFamily="34" charset="0"/>
              </a:rPr>
              <a:t>Hypothermia has been identified as one of the important factors affecting surgical site infection [SSI]([24–26]); thus, the lower the body temperature, the higher the risk of SSI [15,27].  </a:t>
            </a:r>
            <a:r>
              <a:rPr lang="en-US" sz="1050">
                <a:latin typeface="3M Circular TT Book" panose="020B0604020101020102" pitchFamily="34" charset="0"/>
                <a:cs typeface="3M Circular TT Book" panose="020B0604020101020102" pitchFamily="34" charset="0"/>
              </a:rPr>
              <a:t>Prewarming could decrease the risk of SSI by 40%</a:t>
            </a:r>
            <a:endParaRPr lang="en-US" sz="1050">
              <a:latin typeface="3M Circular TT Book" panose="020B0604020101020102" pitchFamily="34" charset="0"/>
              <a:ea typeface="Calibri" panose="020F0502020204030204" pitchFamily="34" charset="0"/>
              <a:cs typeface="3M Circular TT Book" panose="020B0604020101020102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050">
                <a:latin typeface="3M Circular TT Book" panose="020B0604020101020102" pitchFamily="34" charset="0"/>
                <a:cs typeface="3M Circular TT Book" panose="020B0604020101020102" pitchFamily="34" charset="0"/>
              </a:rPr>
              <a:t>The results of the present meta-analysis show that preoperative warming can reduce the rate of SSI occurrence.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50">
                <a:latin typeface="3M Circular TT Book" panose="020B0604020101020102" pitchFamily="34" charset="0"/>
                <a:cs typeface="3M Circular TT Book" panose="020B0604020101020102" pitchFamily="34" charset="0"/>
              </a:rPr>
              <a:t>MIX methods of FAW and Fluid warming( </a:t>
            </a:r>
            <a:r>
              <a:rPr lang="en-US" sz="1050" err="1">
                <a:latin typeface="3M Circular TT Book" panose="020B0604020101020102" pitchFamily="34" charset="0"/>
                <a:cs typeface="3M Circular TT Book" panose="020B0604020101020102" pitchFamily="34" charset="0"/>
              </a:rPr>
              <a:t>FAWntemperature</a:t>
            </a:r>
            <a:r>
              <a:rPr lang="en-US" sz="1050">
                <a:latin typeface="3M Circular TT Book" panose="020B0604020101020102" pitchFamily="34" charset="0"/>
                <a:cs typeface="3M Circular TT Book" panose="020B0604020101020102" pitchFamily="34" charset="0"/>
              </a:rPr>
              <a:t> set&lt;43 °C and 30-min prewarming) before surgery benefited more from prewarming.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050">
                <a:latin typeface="3M Circular TT Book" panose="020B0604020101020102" pitchFamily="34" charset="0"/>
                <a:cs typeface="3M Circular TT Book" panose="020B0604020101020102" pitchFamily="34" charset="0"/>
              </a:rPr>
              <a:t>Preoperative warming is a convenient and economical means of maintaining normothermia, which can effectively reduce postoperative morbidity and mortality.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50">
                <a:latin typeface="3M Circular TT Book" panose="020B0604020101020102" pitchFamily="34" charset="0"/>
                <a:cs typeface="3M Circular TT Book" panose="020B0604020101020102" pitchFamily="34" charset="0"/>
              </a:rPr>
              <a:t>In our study, warming methods were found to have a significant impact on the occurrence of SSI.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86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1550" y="1506538"/>
            <a:ext cx="5372100" cy="3022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41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5.t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1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sv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2"/>
            <a:ext cx="12192000" cy="39992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5" y="348423"/>
            <a:ext cx="2039112" cy="362187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220079"/>
            <a:ext cx="12192000" cy="63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414" y="4800218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4000" b="0" baseline="0">
                <a:solidFill>
                  <a:schemeClr val="tx1"/>
                </a:solidFill>
                <a:latin typeface="+mj-lt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Headline here.</a:t>
            </a:r>
            <a:br>
              <a:rPr lang="en-US"/>
            </a:br>
            <a:r>
              <a:rPr lang="en-US"/>
              <a:t>Two lines if needed.</a:t>
            </a:r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73414" y="6220079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  <a:br>
              <a:rPr lang="en-US"/>
            </a:br>
            <a:r>
              <a:rPr lang="en-US"/>
              <a:t>Presenter Name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3986577"/>
            <a:ext cx="12192000" cy="593766"/>
            <a:chOff x="0" y="4975761"/>
            <a:chExt cx="12192000" cy="593766"/>
          </a:xfrm>
        </p:grpSpPr>
        <p:sp>
          <p:nvSpPr>
            <p:cNvPr id="10" name="Rectangle 9"/>
            <p:cNvSpPr/>
            <p:nvPr userDrawn="1"/>
          </p:nvSpPr>
          <p:spPr>
            <a:xfrm>
              <a:off x="0" y="4975761"/>
              <a:ext cx="12192000" cy="593766"/>
            </a:xfrm>
            <a:prstGeom prst="rect">
              <a:avLst/>
            </a:prstGeom>
            <a:gradFill>
              <a:gsLst>
                <a:gs pos="0">
                  <a:srgbClr val="00C8E6"/>
                </a:gs>
                <a:gs pos="50000">
                  <a:srgbClr val="00B432"/>
                </a:gs>
                <a:gs pos="100000">
                  <a:srgbClr val="AAE6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371374" y="5057200"/>
              <a:ext cx="4409862" cy="430887"/>
              <a:chOff x="371374" y="5057200"/>
              <a:chExt cx="4409862" cy="430887"/>
            </a:xfrm>
          </p:grpSpPr>
          <p:sp>
            <p:nvSpPr>
              <p:cNvPr id="13" name="TextBox 12"/>
              <p:cNvSpPr txBox="1"/>
              <p:nvPr userDrawn="1"/>
            </p:nvSpPr>
            <p:spPr>
              <a:xfrm>
                <a:off x="371374" y="5057200"/>
                <a:ext cx="440986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800">
                    <a:solidFill>
                      <a:schemeClr val="bg1"/>
                    </a:solidFill>
                    <a:latin typeface="+mj-lt"/>
                  </a:rPr>
                  <a:t>3M  Health Care Academy</a:t>
                </a:r>
              </a:p>
            </p:txBody>
          </p:sp>
          <p:sp>
            <p:nvSpPr>
              <p:cNvPr id="14" name="TextBox 13"/>
              <p:cNvSpPr txBox="1"/>
              <p:nvPr userDrawn="1"/>
            </p:nvSpPr>
            <p:spPr>
              <a:xfrm>
                <a:off x="916322" y="5121732"/>
                <a:ext cx="139462" cy="1077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00">
                    <a:solidFill>
                      <a:schemeClr val="bg1"/>
                    </a:solidFill>
                    <a:latin typeface="+mj-lt"/>
                  </a:rPr>
                  <a:t>SM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620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533400"/>
            <a:ext cx="11425237" cy="457200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9936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95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1814"/>
            <a:ext cx="11425237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81000" y="1333500"/>
            <a:ext cx="5713413" cy="49149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6097587" y="1333500"/>
            <a:ext cx="5713413" cy="49149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1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1814"/>
            <a:ext cx="11425237" cy="441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993648"/>
            <a:ext cx="11430000" cy="35356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93357" y="1444713"/>
            <a:ext cx="5713413" cy="49149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6109944" y="1444713"/>
            <a:ext cx="5713413" cy="49149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02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3400"/>
            <a:ext cx="11425237" cy="796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447801"/>
            <a:ext cx="3803904" cy="4800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447801"/>
            <a:ext cx="3794760" cy="4800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/>
          </p:nvPr>
        </p:nvSpPr>
        <p:spPr>
          <a:xfrm>
            <a:off x="399796" y="1447801"/>
            <a:ext cx="3803904" cy="4800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3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3399"/>
            <a:ext cx="11425237" cy="4431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4048" y="993648"/>
            <a:ext cx="11430000" cy="354506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447801"/>
            <a:ext cx="3803904" cy="4800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447801"/>
            <a:ext cx="3794760" cy="4800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6"/>
          </p:nvPr>
        </p:nvSpPr>
        <p:spPr>
          <a:xfrm>
            <a:off x="399796" y="1447801"/>
            <a:ext cx="3803904" cy="4800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0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8448"/>
            <a:ext cx="11431590" cy="4956048"/>
          </a:xfrm>
        </p:spPr>
        <p:txBody>
          <a:bodyPr/>
          <a:lstStyle>
            <a:lvl1pPr>
              <a:lnSpc>
                <a:spcPct val="90000"/>
              </a:lnSpc>
              <a:defRPr sz="4800">
                <a:latin typeface="+mj-lt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12" y="536448"/>
            <a:ext cx="11430000" cy="5699252"/>
          </a:xfrm>
        </p:spPr>
        <p:txBody>
          <a:bodyPr rIns="0"/>
          <a:lstStyle>
            <a:lvl1pPr>
              <a:lnSpc>
                <a:spcPct val="90000"/>
              </a:lnSpc>
              <a:defRPr sz="3200"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sz="2200">
                <a:latin typeface="+mj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814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536448"/>
            <a:ext cx="11426952" cy="5661152"/>
          </a:xfrm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8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Only_ 1/3 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536448"/>
            <a:ext cx="7623048" cy="586130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5"/>
          </p:nvPr>
        </p:nvSpPr>
        <p:spPr>
          <a:xfrm>
            <a:off x="392176" y="536448"/>
            <a:ext cx="3811524" cy="586130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5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536448"/>
            <a:ext cx="3803904" cy="5775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536448"/>
            <a:ext cx="3794760" cy="5775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/>
          </p:nvPr>
        </p:nvSpPr>
        <p:spPr>
          <a:xfrm>
            <a:off x="390474" y="536448"/>
            <a:ext cx="3803904" cy="5775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PD OR Transport 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35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568952"/>
            <a:ext cx="12192000" cy="2289048"/>
          </a:xfrm>
          <a:prstGeom prst="rect">
            <a:avLst/>
          </a:prstGeom>
          <a:solidFill>
            <a:srgbClr val="00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415" y="5464173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+mj-lt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Headline here.</a:t>
            </a:r>
            <a:br>
              <a:rPr lang="en-US"/>
            </a:br>
            <a:r>
              <a:rPr lang="en-US"/>
              <a:t>Two lines if needed.</a:t>
            </a:r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699303" y="480595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n-lt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  <a:br>
              <a:rPr lang="en-US"/>
            </a:br>
            <a:r>
              <a:rPr lang="en-US"/>
              <a:t>Presenter Name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71374" y="4705996"/>
            <a:ext cx="44098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+mj-lt"/>
              </a:rPr>
              <a:t>3M  Health Care Academy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16322" y="4770528"/>
            <a:ext cx="13946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+mj-lt"/>
              </a:rPr>
              <a:t>SM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85" y="348423"/>
            <a:ext cx="2039531" cy="362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2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396405" y="536075"/>
            <a:ext cx="7616952" cy="586130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19288" y="533400"/>
            <a:ext cx="3794760" cy="58642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4048" y="5364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4048" y="3467046"/>
            <a:ext cx="3816000" cy="2935224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87310" y="5364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187310" y="34670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001000" y="5364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8001000" y="3467046"/>
            <a:ext cx="3816000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0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2747727" y="6536602"/>
            <a:ext cx="3530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569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2747727" y="6536602"/>
            <a:ext cx="3530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4765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AE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79413" y="1333500"/>
            <a:ext cx="9521825" cy="4127499"/>
          </a:xfrm>
        </p:spPr>
        <p:txBody>
          <a:bodyPr rIns="0" anchor="t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2747727" y="6536602"/>
            <a:ext cx="3530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3801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321901"/>
            <a:ext cx="9521825" cy="1994392"/>
          </a:xfr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0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7DB69-820F-41BD-AED8-27F06F0EF12A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6A4115B-255F-4168-995A-C88FF2AE586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59A527-F86A-4236-AEDF-8AEDDB2E5AB1}"/>
              </a:ext>
            </a:extLst>
          </p:cNvPr>
          <p:cNvGrpSpPr/>
          <p:nvPr userDrawn="1"/>
        </p:nvGrpSpPr>
        <p:grpSpPr>
          <a:xfrm>
            <a:off x="305991" y="6569823"/>
            <a:ext cx="2634079" cy="138337"/>
            <a:chOff x="305991" y="6595827"/>
            <a:chExt cx="2634079" cy="138337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B4924AEC-C2A8-4614-B9A0-B42D82A6091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9BE342F3-E3FE-416B-BDB5-C5291FA50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991" y="6596425"/>
              <a:ext cx="598320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1/2/2020</a:t>
              </a: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54173DD2-0B5D-4B8E-9F7D-C470AB8EA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91" y="6595827"/>
              <a:ext cx="360757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01875E5C-FF16-4781-AE88-3EED24A1A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932055C4-D20B-43E8-A2B5-A9FB6F78186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34230" y="6596401"/>
              <a:ext cx="1005840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1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 flipH="1" flipV="1">
            <a:off x="0" y="0"/>
            <a:ext cx="12188952" cy="68580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3119359 w 9194731"/>
              <a:gd name="connsiteY0" fmla="*/ 5147756 h 5147756"/>
              <a:gd name="connsiteX1" fmla="*/ 0 w 9194731"/>
              <a:gd name="connsiteY1" fmla="*/ 0 h 5147756"/>
              <a:gd name="connsiteX2" fmla="*/ 9194731 w 9194731"/>
              <a:gd name="connsiteY2" fmla="*/ 1742507 h 5147756"/>
              <a:gd name="connsiteX3" fmla="*/ 3119359 w 9194731"/>
              <a:gd name="connsiteY3" fmla="*/ 5147756 h 5147756"/>
              <a:gd name="connsiteX0" fmla="*/ 3151267 w 9226639"/>
              <a:gd name="connsiteY0" fmla="*/ 5163714 h 5163714"/>
              <a:gd name="connsiteX1" fmla="*/ 0 w 9226639"/>
              <a:gd name="connsiteY1" fmla="*/ 0 h 5163714"/>
              <a:gd name="connsiteX2" fmla="*/ 9226639 w 9226639"/>
              <a:gd name="connsiteY2" fmla="*/ 1758465 h 5163714"/>
              <a:gd name="connsiteX3" fmla="*/ 3151267 w 9226639"/>
              <a:gd name="connsiteY3" fmla="*/ 5163714 h 5163714"/>
              <a:gd name="connsiteX0" fmla="*/ 315126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151267 w 9198054"/>
              <a:gd name="connsiteY3" fmla="*/ 5163714 h 5163714"/>
              <a:gd name="connsiteX0" fmla="*/ 320843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208437 w 9198054"/>
              <a:gd name="connsiteY3" fmla="*/ 5163714 h 5163714"/>
              <a:gd name="connsiteX0" fmla="*/ 3160796 w 9198054"/>
              <a:gd name="connsiteY0" fmla="*/ 5154183 h 5154183"/>
              <a:gd name="connsiteX1" fmla="*/ 0 w 9198054"/>
              <a:gd name="connsiteY1" fmla="*/ 0 h 5154183"/>
              <a:gd name="connsiteX2" fmla="*/ 9198054 w 9198054"/>
              <a:gd name="connsiteY2" fmla="*/ 1901426 h 5154183"/>
              <a:gd name="connsiteX3" fmla="*/ 3160796 w 9198054"/>
              <a:gd name="connsiteY3" fmla="*/ 5154183 h 5154183"/>
              <a:gd name="connsiteX0" fmla="*/ 316079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16079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04811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698542 h 5154183"/>
              <a:gd name="connsiteX3" fmla="*/ 3048116 w 9178997"/>
              <a:gd name="connsiteY3" fmla="*/ 5154183 h 515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8997" h="5154183">
                <a:moveTo>
                  <a:pt x="3048116" y="5154183"/>
                </a:moveTo>
                <a:lnTo>
                  <a:pt x="0" y="0"/>
                </a:lnTo>
                <a:lnTo>
                  <a:pt x="9178997" y="1698542"/>
                </a:lnTo>
                <a:lnTo>
                  <a:pt x="3048116" y="5154183"/>
                </a:lnTo>
                <a:close/>
              </a:path>
            </a:pathLst>
          </a:custGeom>
          <a:gradFill flip="none" rotWithShape="1">
            <a:gsLst>
              <a:gs pos="61000">
                <a:schemeClr val="accent2"/>
              </a:gs>
              <a:gs pos="31000">
                <a:schemeClr val="accent3"/>
              </a:gs>
              <a:gs pos="100000">
                <a:schemeClr val="accent1"/>
              </a:gs>
            </a:gsLst>
            <a:lin ang="12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6000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One-line title</a:t>
            </a:r>
            <a:endParaRPr lang="en-GB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4047" y="3895344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381000" y="384048"/>
            <a:ext cx="2384269" cy="432000"/>
            <a:chOff x="3024188" y="2847975"/>
            <a:chExt cx="18767426" cy="3400426"/>
          </a:xfrm>
        </p:grpSpPr>
        <p:sp>
          <p:nvSpPr>
            <p:cNvPr id="9" name="Freeform 5"/>
            <p:cNvSpPr>
              <a:spLocks noEditPoints="1"/>
            </p:cNvSpPr>
            <p:nvPr userDrawn="1"/>
          </p:nvSpPr>
          <p:spPr bwMode="auto">
            <a:xfrm>
              <a:off x="3024188" y="2847975"/>
              <a:ext cx="5908675" cy="3155950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9871076" y="2952750"/>
              <a:ext cx="868363" cy="1192213"/>
            </a:xfrm>
            <a:custGeom>
              <a:avLst/>
              <a:gdLst>
                <a:gd name="T0" fmla="*/ 19 w 25"/>
                <a:gd name="T1" fmla="*/ 10 h 34"/>
                <a:gd name="T2" fmla="*/ 13 w 25"/>
                <a:gd name="T3" fmla="*/ 5 h 34"/>
                <a:gd name="T4" fmla="*/ 8 w 25"/>
                <a:gd name="T5" fmla="*/ 9 h 34"/>
                <a:gd name="T6" fmla="*/ 11 w 25"/>
                <a:gd name="T7" fmla="*/ 13 h 34"/>
                <a:gd name="T8" fmla="*/ 16 w 25"/>
                <a:gd name="T9" fmla="*/ 14 h 34"/>
                <a:gd name="T10" fmla="*/ 25 w 25"/>
                <a:gd name="T11" fmla="*/ 24 h 34"/>
                <a:gd name="T12" fmla="*/ 13 w 25"/>
                <a:gd name="T13" fmla="*/ 34 h 34"/>
                <a:gd name="T14" fmla="*/ 0 w 25"/>
                <a:gd name="T15" fmla="*/ 24 h 34"/>
                <a:gd name="T16" fmla="*/ 6 w 25"/>
                <a:gd name="T17" fmla="*/ 22 h 34"/>
                <a:gd name="T18" fmla="*/ 13 w 25"/>
                <a:gd name="T19" fmla="*/ 28 h 34"/>
                <a:gd name="T20" fmla="*/ 19 w 25"/>
                <a:gd name="T21" fmla="*/ 24 h 34"/>
                <a:gd name="T22" fmla="*/ 15 w 25"/>
                <a:gd name="T23" fmla="*/ 20 h 34"/>
                <a:gd name="T24" fmla="*/ 10 w 25"/>
                <a:gd name="T25" fmla="*/ 19 h 34"/>
                <a:gd name="T26" fmla="*/ 1 w 25"/>
                <a:gd name="T27" fmla="*/ 10 h 34"/>
                <a:gd name="T28" fmla="*/ 13 w 25"/>
                <a:gd name="T29" fmla="*/ 0 h 34"/>
                <a:gd name="T30" fmla="*/ 25 w 25"/>
                <a:gd name="T31" fmla="*/ 8 h 34"/>
                <a:gd name="T32" fmla="*/ 19 w 25"/>
                <a:gd name="T3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4">
                  <a:moveTo>
                    <a:pt x="19" y="10"/>
                  </a:moveTo>
                  <a:cubicBezTo>
                    <a:pt x="19" y="8"/>
                    <a:pt x="17" y="5"/>
                    <a:pt x="13" y="5"/>
                  </a:cubicBezTo>
                  <a:cubicBezTo>
                    <a:pt x="10" y="5"/>
                    <a:pt x="8" y="7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5"/>
                    <a:pt x="25" y="19"/>
                    <a:pt x="25" y="24"/>
                  </a:cubicBezTo>
                  <a:cubicBezTo>
                    <a:pt x="25" y="29"/>
                    <a:pt x="21" y="34"/>
                    <a:pt x="13" y="34"/>
                  </a:cubicBezTo>
                  <a:cubicBezTo>
                    <a:pt x="4" y="34"/>
                    <a:pt x="1" y="28"/>
                    <a:pt x="0" y="24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9" y="28"/>
                    <a:pt x="13" y="28"/>
                  </a:cubicBezTo>
                  <a:cubicBezTo>
                    <a:pt x="17" y="28"/>
                    <a:pt x="19" y="27"/>
                    <a:pt x="19" y="24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5" y="18"/>
                    <a:pt x="1" y="15"/>
                    <a:pt x="1" y="10"/>
                  </a:cubicBezTo>
                  <a:cubicBezTo>
                    <a:pt x="1" y="4"/>
                    <a:pt x="7" y="0"/>
                    <a:pt x="13" y="0"/>
                  </a:cubicBezTo>
                  <a:cubicBezTo>
                    <a:pt x="21" y="0"/>
                    <a:pt x="24" y="4"/>
                    <a:pt x="25" y="8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10844213" y="3303588"/>
              <a:ext cx="798513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3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2" y="4"/>
                    <a:pt x="23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1747501" y="2917825"/>
              <a:ext cx="277813" cy="1192213"/>
            </a:xfrm>
            <a:custGeom>
              <a:avLst/>
              <a:gdLst>
                <a:gd name="T0" fmla="*/ 4 w 8"/>
                <a:gd name="T1" fmla="*/ 0 h 34"/>
                <a:gd name="T2" fmla="*/ 8 w 8"/>
                <a:gd name="T3" fmla="*/ 4 h 34"/>
                <a:gd name="T4" fmla="*/ 4 w 8"/>
                <a:gd name="T5" fmla="*/ 8 h 34"/>
                <a:gd name="T6" fmla="*/ 0 w 8"/>
                <a:gd name="T7" fmla="*/ 4 h 34"/>
                <a:gd name="T8" fmla="*/ 4 w 8"/>
                <a:gd name="T9" fmla="*/ 0 h 34"/>
                <a:gd name="T10" fmla="*/ 1 w 8"/>
                <a:gd name="T11" fmla="*/ 34 h 34"/>
                <a:gd name="T12" fmla="*/ 1 w 8"/>
                <a:gd name="T13" fmla="*/ 11 h 34"/>
                <a:gd name="T14" fmla="*/ 7 w 8"/>
                <a:gd name="T15" fmla="*/ 11 h 34"/>
                <a:gd name="T16" fmla="*/ 7 w 8"/>
                <a:gd name="T17" fmla="*/ 34 h 34"/>
                <a:gd name="T18" fmla="*/ 1 w 8"/>
                <a:gd name="T1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4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34"/>
                    <a:pt x="7" y="34"/>
                    <a:pt x="7" y="34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2165013" y="3303588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5 h 24"/>
                <a:gd name="T18" fmla="*/ 22 w 22"/>
                <a:gd name="T19" fmla="*/ 17 h 24"/>
                <a:gd name="T20" fmla="*/ 16 w 22"/>
                <a:gd name="T21" fmla="*/ 9 h 24"/>
                <a:gd name="T22" fmla="*/ 11 w 22"/>
                <a:gd name="T23" fmla="*/ 5 h 24"/>
                <a:gd name="T24" fmla="*/ 6 w 22"/>
                <a:gd name="T25" fmla="*/ 9 h 24"/>
                <a:gd name="T26" fmla="*/ 16 w 22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2" y="4"/>
                    <a:pt x="22" y="12"/>
                  </a:cubicBezTo>
                  <a:cubicBezTo>
                    <a:pt x="22" y="12"/>
                    <a:pt x="22" y="13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3103226" y="3303588"/>
              <a:ext cx="730250" cy="806450"/>
            </a:xfrm>
            <a:custGeom>
              <a:avLst/>
              <a:gdLst>
                <a:gd name="T0" fmla="*/ 6 w 21"/>
                <a:gd name="T1" fmla="*/ 23 h 23"/>
                <a:gd name="T2" fmla="*/ 0 w 21"/>
                <a:gd name="T3" fmla="*/ 23 h 23"/>
                <a:gd name="T4" fmla="*/ 0 w 21"/>
                <a:gd name="T5" fmla="*/ 0 h 23"/>
                <a:gd name="T6" fmla="*/ 6 w 21"/>
                <a:gd name="T7" fmla="*/ 0 h 23"/>
                <a:gd name="T8" fmla="*/ 6 w 21"/>
                <a:gd name="T9" fmla="*/ 3 h 23"/>
                <a:gd name="T10" fmla="*/ 13 w 21"/>
                <a:gd name="T11" fmla="*/ 0 h 23"/>
                <a:gd name="T12" fmla="*/ 21 w 21"/>
                <a:gd name="T13" fmla="*/ 9 h 23"/>
                <a:gd name="T14" fmla="*/ 21 w 21"/>
                <a:gd name="T15" fmla="*/ 23 h 23"/>
                <a:gd name="T16" fmla="*/ 15 w 21"/>
                <a:gd name="T17" fmla="*/ 23 h 23"/>
                <a:gd name="T18" fmla="*/ 15 w 21"/>
                <a:gd name="T19" fmla="*/ 10 h 23"/>
                <a:gd name="T20" fmla="*/ 10 w 21"/>
                <a:gd name="T21" fmla="*/ 5 h 23"/>
                <a:gd name="T22" fmla="*/ 6 w 21"/>
                <a:gd name="T23" fmla="*/ 10 h 23"/>
                <a:gd name="T24" fmla="*/ 6 w 21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3">
                  <a:moveTo>
                    <a:pt x="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8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7"/>
                    <a:pt x="13" y="5"/>
                    <a:pt x="10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13971588" y="3303588"/>
              <a:ext cx="800100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2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1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1" y="4"/>
                    <a:pt x="22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14839951" y="3303588"/>
              <a:ext cx="800100" cy="841375"/>
            </a:xfrm>
            <a:custGeom>
              <a:avLst/>
              <a:gdLst>
                <a:gd name="T0" fmla="*/ 22 w 23"/>
                <a:gd name="T1" fmla="*/ 17 h 24"/>
                <a:gd name="T2" fmla="*/ 12 w 23"/>
                <a:gd name="T3" fmla="*/ 24 h 24"/>
                <a:gd name="T4" fmla="*/ 0 w 23"/>
                <a:gd name="T5" fmla="*/ 12 h 24"/>
                <a:gd name="T6" fmla="*/ 11 w 23"/>
                <a:gd name="T7" fmla="*/ 0 h 24"/>
                <a:gd name="T8" fmla="*/ 23 w 23"/>
                <a:gd name="T9" fmla="*/ 12 h 24"/>
                <a:gd name="T10" fmla="*/ 23 w 23"/>
                <a:gd name="T11" fmla="*/ 14 h 24"/>
                <a:gd name="T12" fmla="*/ 6 w 23"/>
                <a:gd name="T13" fmla="*/ 14 h 24"/>
                <a:gd name="T14" fmla="*/ 12 w 23"/>
                <a:gd name="T15" fmla="*/ 19 h 24"/>
                <a:gd name="T16" fmla="*/ 17 w 23"/>
                <a:gd name="T17" fmla="*/ 15 h 24"/>
                <a:gd name="T18" fmla="*/ 22 w 23"/>
                <a:gd name="T19" fmla="*/ 17 h 24"/>
                <a:gd name="T20" fmla="*/ 16 w 23"/>
                <a:gd name="T21" fmla="*/ 9 h 24"/>
                <a:gd name="T22" fmla="*/ 11 w 23"/>
                <a:gd name="T23" fmla="*/ 5 h 24"/>
                <a:gd name="T24" fmla="*/ 6 w 23"/>
                <a:gd name="T25" fmla="*/ 9 h 24"/>
                <a:gd name="T26" fmla="*/ 16 w 23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6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2"/>
                  </a:cubicBezTo>
                  <a:cubicBezTo>
                    <a:pt x="23" y="12"/>
                    <a:pt x="23" y="13"/>
                    <a:pt x="23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Oval 13"/>
            <p:cNvSpPr>
              <a:spLocks noChangeArrowheads="1"/>
            </p:cNvSpPr>
            <p:nvPr userDrawn="1"/>
          </p:nvSpPr>
          <p:spPr bwMode="auto">
            <a:xfrm>
              <a:off x="15744826" y="3829050"/>
              <a:ext cx="312738" cy="3159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9836151" y="4776788"/>
              <a:ext cx="1146175" cy="1155700"/>
            </a:xfrm>
            <a:custGeom>
              <a:avLst/>
              <a:gdLst>
                <a:gd name="T0" fmla="*/ 503 w 722"/>
                <a:gd name="T1" fmla="*/ 552 h 728"/>
                <a:gd name="T2" fmla="*/ 219 w 722"/>
                <a:gd name="T3" fmla="*/ 552 h 728"/>
                <a:gd name="T4" fmla="*/ 153 w 722"/>
                <a:gd name="T5" fmla="*/ 728 h 728"/>
                <a:gd name="T6" fmla="*/ 0 w 722"/>
                <a:gd name="T7" fmla="*/ 728 h 728"/>
                <a:gd name="T8" fmla="*/ 285 w 722"/>
                <a:gd name="T9" fmla="*/ 0 h 728"/>
                <a:gd name="T10" fmla="*/ 438 w 722"/>
                <a:gd name="T11" fmla="*/ 0 h 728"/>
                <a:gd name="T12" fmla="*/ 722 w 722"/>
                <a:gd name="T13" fmla="*/ 728 h 728"/>
                <a:gd name="T14" fmla="*/ 569 w 722"/>
                <a:gd name="T15" fmla="*/ 728 h 728"/>
                <a:gd name="T16" fmla="*/ 503 w 722"/>
                <a:gd name="T17" fmla="*/ 552 h 728"/>
                <a:gd name="T18" fmla="*/ 263 w 722"/>
                <a:gd name="T19" fmla="*/ 419 h 728"/>
                <a:gd name="T20" fmla="*/ 460 w 722"/>
                <a:gd name="T21" fmla="*/ 419 h 728"/>
                <a:gd name="T22" fmla="*/ 350 w 722"/>
                <a:gd name="T23" fmla="*/ 154 h 728"/>
                <a:gd name="T24" fmla="*/ 263 w 722"/>
                <a:gd name="T25" fmla="*/ 41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2" h="728">
                  <a:moveTo>
                    <a:pt x="503" y="552"/>
                  </a:moveTo>
                  <a:lnTo>
                    <a:pt x="219" y="552"/>
                  </a:lnTo>
                  <a:lnTo>
                    <a:pt x="153" y="728"/>
                  </a:lnTo>
                  <a:lnTo>
                    <a:pt x="0" y="728"/>
                  </a:lnTo>
                  <a:lnTo>
                    <a:pt x="285" y="0"/>
                  </a:lnTo>
                  <a:lnTo>
                    <a:pt x="438" y="0"/>
                  </a:lnTo>
                  <a:lnTo>
                    <a:pt x="722" y="728"/>
                  </a:lnTo>
                  <a:lnTo>
                    <a:pt x="569" y="728"/>
                  </a:lnTo>
                  <a:lnTo>
                    <a:pt x="503" y="552"/>
                  </a:lnTo>
                  <a:close/>
                  <a:moveTo>
                    <a:pt x="263" y="419"/>
                  </a:moveTo>
                  <a:lnTo>
                    <a:pt x="460" y="419"/>
                  </a:lnTo>
                  <a:lnTo>
                    <a:pt x="350" y="154"/>
                  </a:lnTo>
                  <a:lnTo>
                    <a:pt x="263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11087101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7 w 24"/>
                <a:gd name="T15" fmla="*/ 22 h 33"/>
                <a:gd name="T16" fmla="*/ 7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20" y="24"/>
                    <a:pt x="13" y="24"/>
                  </a:cubicBezTo>
                  <a:cubicBezTo>
                    <a:pt x="10" y="24"/>
                    <a:pt x="8" y="23"/>
                    <a:pt x="7" y="22"/>
                  </a:cubicBezTo>
                  <a:cubicBezTo>
                    <a:pt x="7" y="33"/>
                    <a:pt x="7" y="33"/>
                    <a:pt x="7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12060238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6 w 24"/>
                <a:gd name="T15" fmla="*/ 22 h 33"/>
                <a:gd name="T16" fmla="*/ 6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ubicBezTo>
                    <a:pt x="10" y="24"/>
                    <a:pt x="7" y="23"/>
                    <a:pt x="6" y="22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Rectangle 17"/>
            <p:cNvSpPr>
              <a:spLocks noChangeArrowheads="1"/>
            </p:cNvSpPr>
            <p:nvPr userDrawn="1"/>
          </p:nvSpPr>
          <p:spPr bwMode="auto">
            <a:xfrm>
              <a:off x="13033376" y="4741863"/>
              <a:ext cx="207963" cy="1190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8"/>
            <p:cNvSpPr>
              <a:spLocks noEditPoints="1"/>
            </p:cNvSpPr>
            <p:nvPr userDrawn="1"/>
          </p:nvSpPr>
          <p:spPr bwMode="auto">
            <a:xfrm>
              <a:off x="13450888" y="4705350"/>
              <a:ext cx="242888" cy="1227138"/>
            </a:xfrm>
            <a:custGeom>
              <a:avLst/>
              <a:gdLst>
                <a:gd name="T0" fmla="*/ 4 w 7"/>
                <a:gd name="T1" fmla="*/ 0 h 35"/>
                <a:gd name="T2" fmla="*/ 7 w 7"/>
                <a:gd name="T3" fmla="*/ 4 h 35"/>
                <a:gd name="T4" fmla="*/ 4 w 7"/>
                <a:gd name="T5" fmla="*/ 8 h 35"/>
                <a:gd name="T6" fmla="*/ 0 w 7"/>
                <a:gd name="T7" fmla="*/ 4 h 35"/>
                <a:gd name="T8" fmla="*/ 4 w 7"/>
                <a:gd name="T9" fmla="*/ 0 h 35"/>
                <a:gd name="T10" fmla="*/ 1 w 7"/>
                <a:gd name="T11" fmla="*/ 35 h 35"/>
                <a:gd name="T12" fmla="*/ 1 w 7"/>
                <a:gd name="T13" fmla="*/ 12 h 35"/>
                <a:gd name="T14" fmla="*/ 7 w 7"/>
                <a:gd name="T15" fmla="*/ 12 h 35"/>
                <a:gd name="T16" fmla="*/ 7 w 7"/>
                <a:gd name="T17" fmla="*/ 35 h 35"/>
                <a:gd name="T18" fmla="*/ 1 w 7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5">
                  <a:moveTo>
                    <a:pt x="4" y="0"/>
                  </a:move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9"/>
            <p:cNvSpPr>
              <a:spLocks noEditPoints="1"/>
            </p:cNvSpPr>
            <p:nvPr userDrawn="1"/>
          </p:nvSpPr>
          <p:spPr bwMode="auto">
            <a:xfrm>
              <a:off x="13866813" y="5091113"/>
              <a:ext cx="765175" cy="841375"/>
            </a:xfrm>
            <a:custGeom>
              <a:avLst/>
              <a:gdLst>
                <a:gd name="T0" fmla="*/ 22 w 22"/>
                <a:gd name="T1" fmla="*/ 17 h 24"/>
                <a:gd name="T2" fmla="*/ 11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1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0"/>
            <p:cNvSpPr>
              <a:spLocks noEditPoints="1"/>
            </p:cNvSpPr>
            <p:nvPr userDrawn="1"/>
          </p:nvSpPr>
          <p:spPr bwMode="auto">
            <a:xfrm>
              <a:off x="14736763" y="4741863"/>
              <a:ext cx="833438" cy="1190625"/>
            </a:xfrm>
            <a:custGeom>
              <a:avLst/>
              <a:gdLst>
                <a:gd name="T0" fmla="*/ 24 w 24"/>
                <a:gd name="T1" fmla="*/ 30 h 34"/>
                <a:gd name="T2" fmla="*/ 24 w 24"/>
                <a:gd name="T3" fmla="*/ 34 h 34"/>
                <a:gd name="T4" fmla="*/ 18 w 24"/>
                <a:gd name="T5" fmla="*/ 34 h 34"/>
                <a:gd name="T6" fmla="*/ 18 w 24"/>
                <a:gd name="T7" fmla="*/ 31 h 34"/>
                <a:gd name="T8" fmla="*/ 12 w 24"/>
                <a:gd name="T9" fmla="*/ 34 h 34"/>
                <a:gd name="T10" fmla="*/ 0 w 24"/>
                <a:gd name="T11" fmla="*/ 22 h 34"/>
                <a:gd name="T12" fmla="*/ 11 w 24"/>
                <a:gd name="T13" fmla="*/ 10 h 34"/>
                <a:gd name="T14" fmla="*/ 18 w 24"/>
                <a:gd name="T15" fmla="*/ 13 h 34"/>
                <a:gd name="T16" fmla="*/ 18 w 24"/>
                <a:gd name="T17" fmla="*/ 0 h 34"/>
                <a:gd name="T18" fmla="*/ 24 w 24"/>
                <a:gd name="T19" fmla="*/ 0 h 34"/>
                <a:gd name="T20" fmla="*/ 24 w 24"/>
                <a:gd name="T21" fmla="*/ 30 h 34"/>
                <a:gd name="T22" fmla="*/ 12 w 24"/>
                <a:gd name="T23" fmla="*/ 29 h 34"/>
                <a:gd name="T24" fmla="*/ 18 w 24"/>
                <a:gd name="T25" fmla="*/ 22 h 34"/>
                <a:gd name="T26" fmla="*/ 12 w 24"/>
                <a:gd name="T27" fmla="*/ 16 h 34"/>
                <a:gd name="T28" fmla="*/ 7 w 24"/>
                <a:gd name="T29" fmla="*/ 22 h 34"/>
                <a:gd name="T30" fmla="*/ 12 w 24"/>
                <a:gd name="T31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4">
                  <a:moveTo>
                    <a:pt x="24" y="30"/>
                  </a:moveTo>
                  <a:cubicBezTo>
                    <a:pt x="24" y="31"/>
                    <a:pt x="24" y="33"/>
                    <a:pt x="24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2"/>
                    <a:pt x="18" y="31"/>
                  </a:cubicBezTo>
                  <a:cubicBezTo>
                    <a:pt x="17" y="33"/>
                    <a:pt x="15" y="34"/>
                    <a:pt x="12" y="34"/>
                  </a:cubicBezTo>
                  <a:cubicBezTo>
                    <a:pt x="5" y="34"/>
                    <a:pt x="0" y="29"/>
                    <a:pt x="0" y="22"/>
                  </a:cubicBezTo>
                  <a:cubicBezTo>
                    <a:pt x="0" y="15"/>
                    <a:pt x="5" y="10"/>
                    <a:pt x="11" y="10"/>
                  </a:cubicBezTo>
                  <a:cubicBezTo>
                    <a:pt x="15" y="10"/>
                    <a:pt x="17" y="12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30"/>
                  </a:lnTo>
                  <a:close/>
                  <a:moveTo>
                    <a:pt x="12" y="29"/>
                  </a:moveTo>
                  <a:cubicBezTo>
                    <a:pt x="15" y="29"/>
                    <a:pt x="18" y="26"/>
                    <a:pt x="18" y="22"/>
                  </a:cubicBezTo>
                  <a:cubicBezTo>
                    <a:pt x="18" y="18"/>
                    <a:pt x="15" y="16"/>
                    <a:pt x="12" y="16"/>
                  </a:cubicBezTo>
                  <a:cubicBezTo>
                    <a:pt x="9" y="16"/>
                    <a:pt x="7" y="18"/>
                    <a:pt x="7" y="22"/>
                  </a:cubicBezTo>
                  <a:cubicBezTo>
                    <a:pt x="7" y="26"/>
                    <a:pt x="9" y="29"/>
                    <a:pt x="12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16057563" y="4881563"/>
              <a:ext cx="520700" cy="1050925"/>
            </a:xfrm>
            <a:custGeom>
              <a:avLst/>
              <a:gdLst>
                <a:gd name="T0" fmla="*/ 10 w 15"/>
                <a:gd name="T1" fmla="*/ 7 h 30"/>
                <a:gd name="T2" fmla="*/ 15 w 15"/>
                <a:gd name="T3" fmla="*/ 7 h 30"/>
                <a:gd name="T4" fmla="*/ 15 w 15"/>
                <a:gd name="T5" fmla="*/ 12 h 30"/>
                <a:gd name="T6" fmla="*/ 10 w 15"/>
                <a:gd name="T7" fmla="*/ 12 h 30"/>
                <a:gd name="T8" fmla="*/ 10 w 15"/>
                <a:gd name="T9" fmla="*/ 22 h 30"/>
                <a:gd name="T10" fmla="*/ 13 w 15"/>
                <a:gd name="T11" fmla="*/ 25 h 30"/>
                <a:gd name="T12" fmla="*/ 15 w 15"/>
                <a:gd name="T13" fmla="*/ 24 h 30"/>
                <a:gd name="T14" fmla="*/ 15 w 15"/>
                <a:gd name="T15" fmla="*/ 30 h 30"/>
                <a:gd name="T16" fmla="*/ 11 w 15"/>
                <a:gd name="T17" fmla="*/ 30 h 30"/>
                <a:gd name="T18" fmla="*/ 4 w 15"/>
                <a:gd name="T19" fmla="*/ 23 h 30"/>
                <a:gd name="T20" fmla="*/ 4 w 15"/>
                <a:gd name="T21" fmla="*/ 12 h 30"/>
                <a:gd name="T22" fmla="*/ 0 w 15"/>
                <a:gd name="T23" fmla="*/ 12 h 30"/>
                <a:gd name="T24" fmla="*/ 0 w 15"/>
                <a:gd name="T25" fmla="*/ 7 h 30"/>
                <a:gd name="T26" fmla="*/ 1 w 15"/>
                <a:gd name="T27" fmla="*/ 7 h 30"/>
                <a:gd name="T28" fmla="*/ 5 w 15"/>
                <a:gd name="T29" fmla="*/ 3 h 30"/>
                <a:gd name="T30" fmla="*/ 5 w 15"/>
                <a:gd name="T31" fmla="*/ 0 h 30"/>
                <a:gd name="T32" fmla="*/ 10 w 15"/>
                <a:gd name="T33" fmla="*/ 0 h 30"/>
                <a:gd name="T34" fmla="*/ 10 w 15"/>
                <a:gd name="T35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0">
                  <a:moveTo>
                    <a:pt x="10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4"/>
                    <a:pt x="11" y="25"/>
                    <a:pt x="13" y="25"/>
                  </a:cubicBezTo>
                  <a:cubicBezTo>
                    <a:pt x="14" y="25"/>
                    <a:pt x="15" y="24"/>
                    <a:pt x="15" y="2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30"/>
                    <a:pt x="13" y="30"/>
                    <a:pt x="11" y="30"/>
                  </a:cubicBezTo>
                  <a:cubicBezTo>
                    <a:pt x="7" y="30"/>
                    <a:pt x="4" y="27"/>
                    <a:pt x="4" y="2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5" y="5"/>
                    <a:pt x="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2"/>
            <p:cNvSpPr>
              <a:spLocks noEditPoints="1"/>
            </p:cNvSpPr>
            <p:nvPr userDrawn="1"/>
          </p:nvSpPr>
          <p:spPr bwMode="auto">
            <a:xfrm>
              <a:off x="16683038" y="5091113"/>
              <a:ext cx="833438" cy="841375"/>
            </a:xfrm>
            <a:custGeom>
              <a:avLst/>
              <a:gdLst>
                <a:gd name="T0" fmla="*/ 24 w 24"/>
                <a:gd name="T1" fmla="*/ 12 h 24"/>
                <a:gd name="T2" fmla="*/ 12 w 24"/>
                <a:gd name="T3" fmla="*/ 24 h 24"/>
                <a:gd name="T4" fmla="*/ 0 w 24"/>
                <a:gd name="T5" fmla="*/ 12 h 24"/>
                <a:gd name="T6" fmla="*/ 12 w 24"/>
                <a:gd name="T7" fmla="*/ 0 h 24"/>
                <a:gd name="T8" fmla="*/ 24 w 24"/>
                <a:gd name="T9" fmla="*/ 12 h 24"/>
                <a:gd name="T10" fmla="*/ 18 w 24"/>
                <a:gd name="T11" fmla="*/ 12 h 24"/>
                <a:gd name="T12" fmla="*/ 12 w 24"/>
                <a:gd name="T13" fmla="*/ 6 h 24"/>
                <a:gd name="T14" fmla="*/ 6 w 24"/>
                <a:gd name="T15" fmla="*/ 12 h 24"/>
                <a:gd name="T16" fmla="*/ 12 w 24"/>
                <a:gd name="T17" fmla="*/ 19 h 24"/>
                <a:gd name="T18" fmla="*/ 18 w 24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cubicBezTo>
                    <a:pt x="24" y="19"/>
                    <a:pt x="19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lose/>
                  <a:moveTo>
                    <a:pt x="18" y="12"/>
                  </a:moveTo>
                  <a:cubicBezTo>
                    <a:pt x="18" y="8"/>
                    <a:pt x="15" y="6"/>
                    <a:pt x="12" y="6"/>
                  </a:cubicBezTo>
                  <a:cubicBezTo>
                    <a:pt x="9" y="6"/>
                    <a:pt x="6" y="8"/>
                    <a:pt x="6" y="12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8" y="17"/>
                    <a:pt x="18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18003838" y="4776788"/>
              <a:ext cx="728663" cy="1155700"/>
            </a:xfrm>
            <a:custGeom>
              <a:avLst/>
              <a:gdLst>
                <a:gd name="T0" fmla="*/ 0 w 459"/>
                <a:gd name="T1" fmla="*/ 728 h 728"/>
                <a:gd name="T2" fmla="*/ 0 w 459"/>
                <a:gd name="T3" fmla="*/ 0 h 728"/>
                <a:gd name="T4" fmla="*/ 131 w 459"/>
                <a:gd name="T5" fmla="*/ 0 h 728"/>
                <a:gd name="T6" fmla="*/ 131 w 459"/>
                <a:gd name="T7" fmla="*/ 596 h 728"/>
                <a:gd name="T8" fmla="*/ 459 w 459"/>
                <a:gd name="T9" fmla="*/ 596 h 728"/>
                <a:gd name="T10" fmla="*/ 459 w 459"/>
                <a:gd name="T11" fmla="*/ 728 h 728"/>
                <a:gd name="T12" fmla="*/ 0 w 459"/>
                <a:gd name="T13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728">
                  <a:moveTo>
                    <a:pt x="0" y="728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596"/>
                  </a:lnTo>
                  <a:lnTo>
                    <a:pt x="459" y="596"/>
                  </a:lnTo>
                  <a:lnTo>
                    <a:pt x="459" y="728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4"/>
            <p:cNvSpPr>
              <a:spLocks noEditPoints="1"/>
            </p:cNvSpPr>
            <p:nvPr userDrawn="1"/>
          </p:nvSpPr>
          <p:spPr bwMode="auto">
            <a:xfrm>
              <a:off x="18837276" y="4705350"/>
              <a:ext cx="277813" cy="1227138"/>
            </a:xfrm>
            <a:custGeom>
              <a:avLst/>
              <a:gdLst>
                <a:gd name="T0" fmla="*/ 4 w 8"/>
                <a:gd name="T1" fmla="*/ 0 h 35"/>
                <a:gd name="T2" fmla="*/ 8 w 8"/>
                <a:gd name="T3" fmla="*/ 4 h 35"/>
                <a:gd name="T4" fmla="*/ 4 w 8"/>
                <a:gd name="T5" fmla="*/ 8 h 35"/>
                <a:gd name="T6" fmla="*/ 0 w 8"/>
                <a:gd name="T7" fmla="*/ 4 h 35"/>
                <a:gd name="T8" fmla="*/ 4 w 8"/>
                <a:gd name="T9" fmla="*/ 0 h 35"/>
                <a:gd name="T10" fmla="*/ 1 w 8"/>
                <a:gd name="T11" fmla="*/ 35 h 35"/>
                <a:gd name="T12" fmla="*/ 1 w 8"/>
                <a:gd name="T13" fmla="*/ 12 h 35"/>
                <a:gd name="T14" fmla="*/ 7 w 8"/>
                <a:gd name="T15" fmla="*/ 12 h 35"/>
                <a:gd name="T16" fmla="*/ 7 w 8"/>
                <a:gd name="T17" fmla="*/ 35 h 35"/>
                <a:gd name="T18" fmla="*/ 1 w 8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auto">
            <a:xfrm>
              <a:off x="19254788" y="4741863"/>
              <a:ext cx="520700" cy="1190625"/>
            </a:xfrm>
            <a:custGeom>
              <a:avLst/>
              <a:gdLst>
                <a:gd name="T0" fmla="*/ 10 w 15"/>
                <a:gd name="T1" fmla="*/ 8 h 34"/>
                <a:gd name="T2" fmla="*/ 10 w 15"/>
                <a:gd name="T3" fmla="*/ 11 h 34"/>
                <a:gd name="T4" fmla="*/ 15 w 15"/>
                <a:gd name="T5" fmla="*/ 11 h 34"/>
                <a:gd name="T6" fmla="*/ 15 w 15"/>
                <a:gd name="T7" fmla="*/ 16 h 34"/>
                <a:gd name="T8" fmla="*/ 10 w 15"/>
                <a:gd name="T9" fmla="*/ 16 h 34"/>
                <a:gd name="T10" fmla="*/ 10 w 15"/>
                <a:gd name="T11" fmla="*/ 34 h 34"/>
                <a:gd name="T12" fmla="*/ 4 w 15"/>
                <a:gd name="T13" fmla="*/ 34 h 34"/>
                <a:gd name="T14" fmla="*/ 4 w 15"/>
                <a:gd name="T15" fmla="*/ 16 h 34"/>
                <a:gd name="T16" fmla="*/ 0 w 15"/>
                <a:gd name="T17" fmla="*/ 16 h 34"/>
                <a:gd name="T18" fmla="*/ 0 w 15"/>
                <a:gd name="T19" fmla="*/ 11 h 34"/>
                <a:gd name="T20" fmla="*/ 4 w 15"/>
                <a:gd name="T21" fmla="*/ 11 h 34"/>
                <a:gd name="T22" fmla="*/ 4 w 15"/>
                <a:gd name="T23" fmla="*/ 8 h 34"/>
                <a:gd name="T24" fmla="*/ 12 w 15"/>
                <a:gd name="T25" fmla="*/ 0 h 34"/>
                <a:gd name="T26" fmla="*/ 15 w 15"/>
                <a:gd name="T27" fmla="*/ 0 h 34"/>
                <a:gd name="T28" fmla="*/ 15 w 15"/>
                <a:gd name="T29" fmla="*/ 5 h 34"/>
                <a:gd name="T30" fmla="*/ 13 w 15"/>
                <a:gd name="T31" fmla="*/ 5 h 34"/>
                <a:gd name="T32" fmla="*/ 10 w 15"/>
                <a:gd name="T3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10" y="8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3"/>
                    <a:pt x="7" y="0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2" y="5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6"/>
            <p:cNvSpPr>
              <a:spLocks noEditPoints="1"/>
            </p:cNvSpPr>
            <p:nvPr userDrawn="1"/>
          </p:nvSpPr>
          <p:spPr bwMode="auto">
            <a:xfrm>
              <a:off x="19845338" y="5091113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0748626" y="5653088"/>
              <a:ext cx="312738" cy="279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1409026" y="4776788"/>
              <a:ext cx="382588" cy="349250"/>
            </a:xfrm>
            <a:custGeom>
              <a:avLst/>
              <a:gdLst>
                <a:gd name="T0" fmla="*/ 0 w 241"/>
                <a:gd name="T1" fmla="*/ 220 h 220"/>
                <a:gd name="T2" fmla="*/ 0 w 241"/>
                <a:gd name="T3" fmla="*/ 0 h 220"/>
                <a:gd name="T4" fmla="*/ 44 w 241"/>
                <a:gd name="T5" fmla="*/ 0 h 220"/>
                <a:gd name="T6" fmla="*/ 109 w 241"/>
                <a:gd name="T7" fmla="*/ 154 h 220"/>
                <a:gd name="T8" fmla="*/ 175 w 241"/>
                <a:gd name="T9" fmla="*/ 0 h 220"/>
                <a:gd name="T10" fmla="*/ 241 w 241"/>
                <a:gd name="T11" fmla="*/ 0 h 220"/>
                <a:gd name="T12" fmla="*/ 241 w 241"/>
                <a:gd name="T13" fmla="*/ 220 h 220"/>
                <a:gd name="T14" fmla="*/ 197 w 241"/>
                <a:gd name="T15" fmla="*/ 220 h 220"/>
                <a:gd name="T16" fmla="*/ 197 w 241"/>
                <a:gd name="T17" fmla="*/ 66 h 220"/>
                <a:gd name="T18" fmla="*/ 131 w 241"/>
                <a:gd name="T19" fmla="*/ 220 h 220"/>
                <a:gd name="T20" fmla="*/ 109 w 241"/>
                <a:gd name="T21" fmla="*/ 220 h 220"/>
                <a:gd name="T22" fmla="*/ 44 w 241"/>
                <a:gd name="T23" fmla="*/ 66 h 220"/>
                <a:gd name="T24" fmla="*/ 44 w 241"/>
                <a:gd name="T25" fmla="*/ 220 h 220"/>
                <a:gd name="T26" fmla="*/ 0 w 241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220">
                  <a:moveTo>
                    <a:pt x="0" y="220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109" y="154"/>
                  </a:lnTo>
                  <a:lnTo>
                    <a:pt x="175" y="0"/>
                  </a:lnTo>
                  <a:lnTo>
                    <a:pt x="241" y="0"/>
                  </a:lnTo>
                  <a:lnTo>
                    <a:pt x="241" y="220"/>
                  </a:lnTo>
                  <a:lnTo>
                    <a:pt x="197" y="220"/>
                  </a:lnTo>
                  <a:lnTo>
                    <a:pt x="197" y="6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44" y="66"/>
                  </a:lnTo>
                  <a:lnTo>
                    <a:pt x="44" y="22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061363" y="4776788"/>
              <a:ext cx="277813" cy="349250"/>
            </a:xfrm>
            <a:custGeom>
              <a:avLst/>
              <a:gdLst>
                <a:gd name="T0" fmla="*/ 0 w 175"/>
                <a:gd name="T1" fmla="*/ 0 h 220"/>
                <a:gd name="T2" fmla="*/ 175 w 175"/>
                <a:gd name="T3" fmla="*/ 0 h 220"/>
                <a:gd name="T4" fmla="*/ 175 w 175"/>
                <a:gd name="T5" fmla="*/ 44 h 220"/>
                <a:gd name="T6" fmla="*/ 110 w 175"/>
                <a:gd name="T7" fmla="*/ 44 h 220"/>
                <a:gd name="T8" fmla="*/ 110 w 175"/>
                <a:gd name="T9" fmla="*/ 220 h 220"/>
                <a:gd name="T10" fmla="*/ 66 w 175"/>
                <a:gd name="T11" fmla="*/ 220 h 220"/>
                <a:gd name="T12" fmla="*/ 66 w 175"/>
                <a:gd name="T13" fmla="*/ 44 h 220"/>
                <a:gd name="T14" fmla="*/ 0 w 175"/>
                <a:gd name="T15" fmla="*/ 44 h 220"/>
                <a:gd name="T16" fmla="*/ 0 w 175"/>
                <a:gd name="T1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20">
                  <a:moveTo>
                    <a:pt x="0" y="0"/>
                  </a:moveTo>
                  <a:lnTo>
                    <a:pt x="175" y="0"/>
                  </a:lnTo>
                  <a:lnTo>
                    <a:pt x="175" y="44"/>
                  </a:lnTo>
                  <a:lnTo>
                    <a:pt x="110" y="44"/>
                  </a:lnTo>
                  <a:lnTo>
                    <a:pt x="110" y="220"/>
                  </a:lnTo>
                  <a:lnTo>
                    <a:pt x="66" y="220"/>
                  </a:lnTo>
                  <a:lnTo>
                    <a:pt x="6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620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1AA11D-67C5-5A47-A985-3F057C58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2651"/>
            <a:ext cx="12192000" cy="1333500"/>
          </a:xfr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0" scaled="0"/>
          </a:gradFill>
        </p:spPr>
        <p:txBody>
          <a:bodyPr lIns="374904" tIns="384048" rIns="182880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E05D58-6CFB-4520-AC11-987761EBAE56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8BE1E78-9439-424A-9A1D-11234F9FCC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1FAFD1-C613-4735-A029-1EE929E7DD44}"/>
              </a:ext>
            </a:extLst>
          </p:cNvPr>
          <p:cNvGrpSpPr/>
          <p:nvPr userDrawn="1"/>
        </p:nvGrpSpPr>
        <p:grpSpPr>
          <a:xfrm>
            <a:off x="305991" y="6569823"/>
            <a:ext cx="2634079" cy="138337"/>
            <a:chOff x="305991" y="6595827"/>
            <a:chExt cx="2634079" cy="138337"/>
          </a:xfrm>
        </p:grpSpPr>
        <p:sp>
          <p:nvSpPr>
            <p:cNvPr id="10" name="Footer Placeholder 3">
              <a:extLst>
                <a:ext uri="{FF2B5EF4-FFF2-40B4-BE49-F238E27FC236}">
                  <a16:creationId xmlns:a16="http://schemas.microsoft.com/office/drawing/2014/main" id="{684E7CA5-9EAC-405F-B77E-4C77FAFF4F9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7BAFDC45-97BB-44D7-AB52-CE267FAD1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991" y="6596425"/>
              <a:ext cx="598320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1/2/2020</a:t>
              </a:r>
            </a:p>
          </p:txBody>
        </p:sp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2C0E293C-B048-4282-AB45-FA883D25D8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91" y="6595827"/>
              <a:ext cx="360757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4" name="TextBox 24">
              <a:extLst>
                <a:ext uri="{FF2B5EF4-FFF2-40B4-BE49-F238E27FC236}">
                  <a16:creationId xmlns:a16="http://schemas.microsoft.com/office/drawing/2014/main" id="{E8E904A4-ED1F-4C76-944C-0E04BEE05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16" name="Footer Placeholder 3">
              <a:extLst>
                <a:ext uri="{FF2B5EF4-FFF2-40B4-BE49-F238E27FC236}">
                  <a16:creationId xmlns:a16="http://schemas.microsoft.com/office/drawing/2014/main" id="{5E351375-C5C3-4B02-AFB2-CFFEA1585B2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34230" y="6596401"/>
              <a:ext cx="1005840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80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4" y="531815"/>
            <a:ext cx="11425236" cy="40327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3" y="1447807"/>
            <a:ext cx="5715000" cy="4800599"/>
          </a:xfrm>
        </p:spPr>
        <p:txBody>
          <a:bodyPr/>
          <a:lstStyle>
            <a:lvl1pPr marL="0" marR="0" indent="0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None/>
              <a:tabLst/>
              <a:defRPr sz="1456"/>
            </a:lvl1pPr>
            <a:lvl2pPr marL="132903" marR="0" indent="-132903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 sz="1456"/>
            </a:lvl2pPr>
            <a:lvl3pPr marL="260026" marR="0" indent="-127124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 sz="1456"/>
            </a:lvl3pPr>
            <a:lvl4pPr marL="392927" marR="0" indent="-132903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 sz="1456"/>
            </a:lvl4pPr>
            <a:lvl5pPr marL="520050" marR="0" indent="-127124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 sz="1456"/>
            </a:lvl5pPr>
          </a:lstStyle>
          <a:p>
            <a:pPr marL="0" marR="0" lvl="0" indent="0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5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32903" marR="0" lvl="1" indent="-132903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5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60026" marR="0" lvl="2" indent="-127124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92927" marR="0" lvl="3" indent="-132903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520050" marR="0" lvl="4" indent="-127124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87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2" y="1447807"/>
            <a:ext cx="5715000" cy="4800599"/>
          </a:xfrm>
        </p:spPr>
        <p:txBody>
          <a:bodyPr/>
          <a:lstStyle>
            <a:lvl1pPr marL="0" marR="0" indent="0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None/>
              <a:tabLst/>
              <a:defRPr sz="1456"/>
            </a:lvl1pPr>
            <a:lvl2pPr marL="132903" marR="0" indent="-132903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 sz="1456"/>
            </a:lvl2pPr>
            <a:lvl3pPr marL="260026" marR="0" indent="-127124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 sz="1456"/>
            </a:lvl3pPr>
            <a:lvl4pPr marL="392927" marR="0" indent="-132903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 sz="1456"/>
            </a:lvl4pPr>
            <a:lvl5pPr marL="520050" marR="0" indent="-127124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 sz="1456"/>
            </a:lvl5pPr>
          </a:lstStyle>
          <a:p>
            <a:pPr marL="0" marR="0" lvl="0" indent="0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5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132903" marR="0" lvl="1" indent="-132903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5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260026" marR="0" lvl="2" indent="-127124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392927" marR="0" lvl="3" indent="-132903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1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520050" marR="0" lvl="4" indent="-127124" algn="l" defTabSz="665665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3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87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1590815" y="6596404"/>
            <a:ext cx="218681" cy="896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582" smtClean="0"/>
              <a:pPr algn="r"/>
              <a:t>‹#›</a:t>
            </a:fld>
            <a:endParaRPr lang="en-US" sz="582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AE0CC-0862-9067-6288-1A17A19548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5723"/>
            <a:ext cx="12192000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over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568952"/>
            <a:ext cx="12192000" cy="2289048"/>
          </a:xfrm>
          <a:prstGeom prst="rect">
            <a:avLst/>
          </a:prstGeom>
          <a:solidFill>
            <a:srgbClr val="00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415" y="5464173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+mj-lt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Headline here.</a:t>
            </a:r>
            <a:br>
              <a:rPr lang="en-US"/>
            </a:br>
            <a:r>
              <a:rPr lang="en-US"/>
              <a:t>Two lines if needed.</a:t>
            </a:r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699303" y="480595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n-lt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  <a:br>
              <a:rPr lang="en-US"/>
            </a:br>
            <a:r>
              <a:rPr lang="en-US"/>
              <a:t>Presenter Name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71374" y="4705996"/>
            <a:ext cx="44098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+mj-lt"/>
              </a:rPr>
              <a:t>3M  Health Care Academy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16322" y="4770528"/>
            <a:ext cx="13946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+mj-lt"/>
              </a:rPr>
              <a:t>SM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85" y="348423"/>
            <a:ext cx="2039531" cy="362261"/>
          </a:xfrm>
          <a:prstGeom prst="rect">
            <a:avLst/>
          </a:prstGeom>
        </p:spPr>
      </p:pic>
      <p:pic>
        <p:nvPicPr>
          <p:cNvPr id="3" name="Picture 2" descr="3M Steril loc64560.t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63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85" y="500823"/>
            <a:ext cx="2039531" cy="362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27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4" y="379414"/>
            <a:ext cx="11425236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1" y="1295401"/>
            <a:ext cx="11430000" cy="4953000"/>
          </a:xfrm>
        </p:spPr>
        <p:txBody>
          <a:bodyPr/>
          <a:lstStyle>
            <a:lvl1pPr marL="0" marR="0" indent="0" algn="l" defTabSz="6858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500"/>
            </a:lvl1pPr>
            <a:lvl2pPr marL="136930" marR="0" indent="-136930" algn="l" defTabSz="6858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/>
            </a:lvl2pPr>
            <a:lvl3pPr marL="235756" marR="0" indent="-98828" algn="l" defTabSz="6858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/>
            </a:lvl3pPr>
            <a:lvl4pPr marL="354825" marR="0" indent="-86921" algn="l" defTabSz="6858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/>
            </a:lvl4pPr>
            <a:lvl5pPr marL="482229" marR="0" indent="-77395" algn="l" defTabSz="6858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 sz="1500"/>
            </a:lvl5pPr>
          </a:lstStyle>
          <a:p>
            <a:pPr marL="0" marR="0" lvl="0" indent="0" algn="l" defTabSz="6858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6858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6858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6858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6858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2D8C6-B021-44AB-991D-D27E3330593E}"/>
              </a:ext>
            </a:extLst>
          </p:cNvPr>
          <p:cNvSpPr txBox="1"/>
          <p:nvPr userDrawn="1"/>
        </p:nvSpPr>
        <p:spPr>
          <a:xfrm>
            <a:off x="11590812" y="6574731"/>
            <a:ext cx="21868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600" smtClean="0"/>
              <a:pPr algn="r"/>
              <a:t>‹#›</a:t>
            </a:fld>
            <a:endParaRPr lang="en-US" sz="600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9F5DEA1-F45C-49D2-B1E2-C4E09DE25DC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9" y="6477000"/>
            <a:ext cx="363964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13DB14-D770-4457-A7FB-3A8BF2CCF49C}"/>
              </a:ext>
            </a:extLst>
          </p:cNvPr>
          <p:cNvGrpSpPr/>
          <p:nvPr userDrawn="1"/>
        </p:nvGrpSpPr>
        <p:grpSpPr>
          <a:xfrm>
            <a:off x="-22859" y="6569824"/>
            <a:ext cx="2766060" cy="138337"/>
            <a:chOff x="-22860" y="6595827"/>
            <a:chExt cx="2766060" cy="138337"/>
          </a:xfrm>
        </p:grpSpPr>
        <p:sp>
          <p:nvSpPr>
            <p:cNvPr id="14" name="Footer Placeholder 3">
              <a:extLst>
                <a:ext uri="{FF2B5EF4-FFF2-40B4-BE49-F238E27FC236}">
                  <a16:creationId xmlns:a16="http://schemas.microsoft.com/office/drawing/2014/main" id="{8EC958F0-41CC-415D-88AA-89E3AECC28A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68464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98917" algn="r"/>
                </a:tabLst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92DB555B-1636-4883-B142-7A70C8720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68464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6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684646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10 October 2024</a:t>
              </a:fld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EFE29A9D-69DC-4014-92B2-BF3B4CEAE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68464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2C16C4E2-D24A-4BE8-BA35-9E5F74390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6858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4" name="Footer Placeholder 3">
              <a:extLst>
                <a:ext uri="{FF2B5EF4-FFF2-40B4-BE49-F238E27FC236}">
                  <a16:creationId xmlns:a16="http://schemas.microsoft.com/office/drawing/2014/main" id="{687CA877-7465-498D-A094-11C5790112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1069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 cap="none" baseline="0"/>
            </a:lvl1pPr>
            <a:lvl2pPr marL="746125" indent="-282575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2pPr>
            <a:lvl3pPr marL="1027113" indent="-280988">
              <a:defRPr sz="20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1377950" indent="-350838">
              <a:defRPr sz="18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80168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Forth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002DB6-9F29-90EC-DBFC-DB4A9382B4CC}"/>
              </a:ext>
            </a:extLst>
          </p:cNvPr>
          <p:cNvSpPr/>
          <p:nvPr userDrawn="1"/>
        </p:nvSpPr>
        <p:spPr>
          <a:xfrm>
            <a:off x="0" y="0"/>
            <a:ext cx="12192000" cy="443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1584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1814"/>
            <a:ext cx="11425237" cy="4572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9936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9413" y="1508125"/>
            <a:ext cx="11425237" cy="4806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1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1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1813"/>
            <a:ext cx="11425237" cy="553998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79410" y="64597"/>
            <a:ext cx="2492670" cy="246221"/>
            <a:chOff x="444308" y="6410765"/>
            <a:chExt cx="2492670" cy="246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444308" y="6410765"/>
              <a:ext cx="249267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3M</a:t>
              </a:r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  </a:t>
              </a:r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Health Care Academy</a:t>
              </a: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752121" y="6471055"/>
              <a:ext cx="65724" cy="512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00" baseline="30000" dirty="0">
                  <a:solidFill>
                    <a:schemeClr val="bg1"/>
                  </a:solidFill>
                  <a:latin typeface="+mj-lt"/>
                </a:rPr>
                <a:t>SM</a:t>
              </a:r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379410" y="6472988"/>
            <a:ext cx="2038937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79413" y="1346584"/>
            <a:ext cx="11425237" cy="47942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1813"/>
            <a:ext cx="11425237" cy="553998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9413" y="1359841"/>
            <a:ext cx="11425237" cy="47815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24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over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619752"/>
            <a:ext cx="12192000" cy="2289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415" y="5464173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+mj-lt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Headline here.</a:t>
            </a:r>
            <a:br>
              <a:rPr lang="en-US" dirty="0"/>
            </a:br>
            <a:r>
              <a:rPr lang="en-US" dirty="0"/>
              <a:t>Two lines if needed.</a:t>
            </a:r>
            <a:endParaRPr lang="en-GB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699303" y="480595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n-lt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Presenter Name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71374" y="4705996"/>
            <a:ext cx="44098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</a:rPr>
              <a:t>3M  Health Care Academy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16322" y="4770528"/>
            <a:ext cx="13946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+mj-lt"/>
              </a:rPr>
              <a:t>SM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85" y="348423"/>
            <a:ext cx="2039531" cy="362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2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1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541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4168-8D83-E045-9AF9-5483633F03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97EC095B-0AB9-C644-869C-164FC9505E1F}" type="slidenum">
              <a:r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4D274A-39C9-9948-8F3C-EDEF5C55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19101"/>
            <a:ext cx="113538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975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 userDrawn="1">
          <p15:clr>
            <a:srgbClr val="FBAE40"/>
          </p15:clr>
        </p15:guide>
        <p15:guide id="2" orient="horz" pos="38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ver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648120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"/>
            <a:ext cx="12192000" cy="4588926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568952"/>
            <a:ext cx="12192000" cy="2289048"/>
          </a:xfrm>
          <a:prstGeom prst="rect">
            <a:avLst/>
          </a:prstGeom>
          <a:solidFill>
            <a:srgbClr val="00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415" y="5464173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+mj-lt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Headline here.</a:t>
            </a:r>
            <a:br>
              <a:rPr lang="en-US"/>
            </a:br>
            <a:r>
              <a:rPr lang="en-US"/>
              <a:t>Two lines if needed.</a:t>
            </a:r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699303" y="480595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n-lt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  <a:br>
              <a:rPr lang="en-US"/>
            </a:br>
            <a:r>
              <a:rPr lang="en-US"/>
              <a:t>Presenter Name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71374" y="4705996"/>
            <a:ext cx="44098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+mj-lt"/>
              </a:rPr>
              <a:t>3M  Health Care Academy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16322" y="4770528"/>
            <a:ext cx="13946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+mj-lt"/>
              </a:rPr>
              <a:t>SM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85" y="348423"/>
            <a:ext cx="2039531" cy="3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9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4168-8D83-E045-9AF9-5483633F03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97EC095B-0AB9-C644-869C-164FC9505E1F}" type="slidenum">
              <a:r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62F77A-9221-474E-AC0A-84BB4A2ADEEE}"/>
              </a:ext>
            </a:extLst>
          </p:cNvPr>
          <p:cNvCxnSpPr>
            <a:cxnSpLocks/>
          </p:cNvCxnSpPr>
          <p:nvPr userDrawn="1"/>
        </p:nvCxnSpPr>
        <p:spPr>
          <a:xfrm>
            <a:off x="419100" y="1166812"/>
            <a:ext cx="55595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647B8B-5648-7647-A82C-3C409BA1696F}"/>
              </a:ext>
            </a:extLst>
          </p:cNvPr>
          <p:cNvCxnSpPr>
            <a:cxnSpLocks/>
          </p:cNvCxnSpPr>
          <p:nvPr userDrawn="1"/>
        </p:nvCxnSpPr>
        <p:spPr>
          <a:xfrm>
            <a:off x="6213348" y="1166812"/>
            <a:ext cx="555955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F4D274A-39C9-9948-8F3C-EDEF5C555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53ED3-1A09-D04C-BDEA-8EF0BA9C9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1" y="1333500"/>
            <a:ext cx="5562599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798142-22C7-9B47-A99E-6D754A82EBD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10300" y="1333500"/>
            <a:ext cx="55626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8875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 userDrawn="1">
          <p15:clr>
            <a:srgbClr val="FBAE40"/>
          </p15:clr>
        </p15:guide>
        <p15:guide id="2" orient="horz" pos="3864" userDrawn="1">
          <p15:clr>
            <a:srgbClr val="FBAE40"/>
          </p15:clr>
        </p15:guide>
        <p15:guide id="3" pos="3912" userDrawn="1">
          <p15:clr>
            <a:srgbClr val="FBAE40"/>
          </p15:clr>
        </p15:guide>
        <p15:guide id="4" pos="3768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4168-8D83-E045-9AF9-5483633F03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97EC095B-0AB9-C644-869C-164FC9505E1F}" type="slidenum">
              <a:r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003861-BA01-D941-A9A9-44A58AD1CE34}"/>
              </a:ext>
            </a:extLst>
          </p:cNvPr>
          <p:cNvCxnSpPr/>
          <p:nvPr userDrawn="1"/>
        </p:nvCxnSpPr>
        <p:spPr>
          <a:xfrm>
            <a:off x="419100" y="1166812"/>
            <a:ext cx="113568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F4D274A-39C9-9948-8F3C-EDEF5C555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53ED3-1A09-D04C-BDEA-8EF0BA9C9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3500"/>
            <a:ext cx="11353799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040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4168-8D83-E045-9AF9-5483633F03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97EC095B-0AB9-C644-869C-164FC9505E1F}" type="slidenum">
              <a:r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884D1F-F10C-1F41-A1F9-AB3ED21CE9A1}"/>
              </a:ext>
            </a:extLst>
          </p:cNvPr>
          <p:cNvCxnSpPr/>
          <p:nvPr userDrawn="1"/>
        </p:nvCxnSpPr>
        <p:spPr>
          <a:xfrm>
            <a:off x="416052" y="1167464"/>
            <a:ext cx="113568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F4D274A-39C9-9948-8F3C-EDEF5C555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0"/>
            <a:ext cx="8686800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E793D8-FBD6-FD41-9AD8-6FA31583F0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1333500"/>
            <a:ext cx="86868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226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 userDrawn="1">
          <p15:clr>
            <a:srgbClr val="FBAE40"/>
          </p15:clr>
        </p15:guide>
        <p15:guide id="2" orient="horz" pos="3864" userDrawn="1">
          <p15:clr>
            <a:srgbClr val="FBAE40"/>
          </p15:clr>
        </p15:guide>
        <p15:guide id="8" pos="573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ibbon graphic" descr="Wave graphic">
            <a:extLst>
              <a:ext uri="{FF2B5EF4-FFF2-40B4-BE49-F238E27FC236}">
                <a16:creationId xmlns:a16="http://schemas.microsoft.com/office/drawing/2014/main" id="{0668ADFC-CCD5-6544-866C-B7E0087497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093200" y="0"/>
            <a:ext cx="3098800" cy="6858000"/>
          </a:xfrm>
          <a:prstGeom prst="rect">
            <a:avLst/>
          </a:prstGeom>
          <a:noFill/>
        </p:spPr>
      </p:pic>
      <p:pic>
        <p:nvPicPr>
          <p:cNvPr id="9" name="Logo">
            <a:extLst>
              <a:ext uri="{FF2B5EF4-FFF2-40B4-BE49-F238E27FC236}">
                <a16:creationId xmlns:a16="http://schemas.microsoft.com/office/drawing/2014/main" id="{D22071C2-E2C1-A54B-AE2C-9B3772AE68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100" y="419100"/>
            <a:ext cx="3648075" cy="90982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B03417-B336-FA40-90EA-08245D1BAF44}"/>
              </a:ext>
            </a:extLst>
          </p:cNvPr>
          <p:cNvCxnSpPr>
            <a:cxnSpLocks/>
          </p:cNvCxnSpPr>
          <p:nvPr userDrawn="1"/>
        </p:nvCxnSpPr>
        <p:spPr>
          <a:xfrm>
            <a:off x="9087798" y="0"/>
            <a:ext cx="0" cy="685800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C5D9C4-93B5-764B-A318-A159710FD5EA}"/>
              </a:ext>
            </a:extLst>
          </p:cNvPr>
          <p:cNvCxnSpPr>
            <a:cxnSpLocks/>
          </p:cNvCxnSpPr>
          <p:nvPr userDrawn="1"/>
        </p:nvCxnSpPr>
        <p:spPr>
          <a:xfrm>
            <a:off x="0" y="1790700"/>
            <a:ext cx="9085077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E1677BE-2252-3C4A-81D4-B3D6423D3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171700"/>
            <a:ext cx="8229600" cy="2019300"/>
          </a:xfrm>
          <a:noFill/>
        </p:spPr>
        <p:txBody>
          <a:bodyPr anchor="t" anchorCtr="0"/>
          <a:lstStyle>
            <a:lvl1pPr algn="l"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E7E63-18CB-C445-9FD4-282D15845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4191000"/>
            <a:ext cx="8229600" cy="1638300"/>
          </a:xfrm>
          <a:noFill/>
        </p:spPr>
        <p:txBody>
          <a:bodyPr/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BBEFB-D680-4A49-BD51-45C793D3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100" y="5829300"/>
            <a:ext cx="3657600" cy="365760"/>
          </a:xfrm>
          <a:prstGeom prst="rect">
            <a:avLst/>
          </a:prstGeom>
          <a:noFill/>
        </p:spPr>
        <p:txBody>
          <a:bodyPr wrap="none" lIns="0" tIns="0" rIns="0" bIns="0"/>
          <a:lstStyle>
            <a:lvl1pPr>
              <a:defRPr sz="1800"/>
            </a:lvl1pPr>
          </a:lstStyle>
          <a:p>
            <a:r>
              <a:rPr lang="en-US"/>
              <a:t>Month Day, Year</a:t>
            </a: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550EEE34-2169-AD4B-81A2-517F2FED00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19100" y="6456045"/>
            <a:ext cx="1814583" cy="1828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800"/>
              <a:t>© Solventum 2024.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76932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  <p15:guide id="2" orient="horz" pos="2640" userDrawn="1">
          <p15:clr>
            <a:srgbClr val="FBAE40"/>
          </p15:clr>
        </p15:guide>
        <p15:guide id="3" orient="horz" pos="367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C4168-8D83-E045-9AF9-5483633F03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97EC095B-0AB9-C644-869C-164FC9505E1F}" type="slidenum">
              <a:r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003861-BA01-D941-A9A9-44A58AD1CE34}"/>
              </a:ext>
            </a:extLst>
          </p:cNvPr>
          <p:cNvCxnSpPr/>
          <p:nvPr userDrawn="1"/>
        </p:nvCxnSpPr>
        <p:spPr>
          <a:xfrm>
            <a:off x="419100" y="1166812"/>
            <a:ext cx="113568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F4D274A-39C9-9948-8F3C-EDEF5C555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53ED3-1A09-D04C-BDEA-8EF0BA9C9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33500"/>
            <a:ext cx="11353799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040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lin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6000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One-line title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84048" y="4257741"/>
            <a:ext cx="1978025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800299"/>
            <a:ext cx="12192000" cy="105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9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1 lin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6000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One-line title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84048" y="4257741"/>
            <a:ext cx="1978025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800299"/>
            <a:ext cx="12192000" cy="105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5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03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over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215813" cy="472440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568952"/>
            <a:ext cx="12192000" cy="2289048"/>
          </a:xfrm>
          <a:prstGeom prst="rect">
            <a:avLst/>
          </a:prstGeom>
          <a:solidFill>
            <a:srgbClr val="00B4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415" y="5464173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4000" b="0" baseline="0">
                <a:solidFill>
                  <a:schemeClr val="bg1"/>
                </a:solidFill>
                <a:latin typeface="+mj-lt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Headline here.</a:t>
            </a:r>
            <a:br>
              <a:rPr lang="en-US"/>
            </a:br>
            <a:r>
              <a:rPr lang="en-US"/>
              <a:t>Two lines if needed.</a:t>
            </a:r>
            <a:endParaRPr lang="en-GB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699303" y="4805950"/>
            <a:ext cx="4114800" cy="480462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400">
                <a:solidFill>
                  <a:schemeClr val="bg1"/>
                </a:solidFill>
                <a:latin typeface="+mn-lt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  <a:br>
              <a:rPr lang="en-US"/>
            </a:br>
            <a:r>
              <a:rPr lang="en-US"/>
              <a:t>Presenter Name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371374" y="4705996"/>
            <a:ext cx="44098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+mj-lt"/>
              </a:rPr>
              <a:t>3M  Health Care Academy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16322" y="4770528"/>
            <a:ext cx="139462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+mj-lt"/>
              </a:rPr>
              <a:t>SM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85" y="348423"/>
            <a:ext cx="2039531" cy="362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70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1813"/>
            <a:ext cx="11425237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79413" y="1359841"/>
            <a:ext cx="11425237" cy="47815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40688-EF46-F974-5082-C10EC09AC1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552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24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1813"/>
            <a:ext cx="11425237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79410" y="64597"/>
            <a:ext cx="2492670" cy="246221"/>
            <a:chOff x="444308" y="6410765"/>
            <a:chExt cx="2492670" cy="246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444308" y="6410765"/>
              <a:ext cx="249267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+mj-lt"/>
                </a:rPr>
                <a:t>3M</a:t>
              </a:r>
              <a:r>
                <a:rPr lang="en-US" sz="1200">
                  <a:solidFill>
                    <a:schemeClr val="bg1"/>
                  </a:solidFill>
                  <a:latin typeface="+mj-lt"/>
                </a:rPr>
                <a:t>  </a:t>
              </a:r>
              <a:r>
                <a:rPr lang="en-US" sz="1600">
                  <a:solidFill>
                    <a:schemeClr val="bg1"/>
                  </a:solidFill>
                  <a:latin typeface="+mj-lt"/>
                </a:rPr>
                <a:t>Health Care Academy</a:t>
              </a:r>
            </a:p>
          </p:txBody>
        </p:sp>
        <p:sp>
          <p:nvSpPr>
            <p:cNvPr id="9" name="TextBox 8"/>
            <p:cNvSpPr txBox="1"/>
            <p:nvPr userDrawn="1"/>
          </p:nvSpPr>
          <p:spPr>
            <a:xfrm>
              <a:off x="752121" y="6471055"/>
              <a:ext cx="65724" cy="512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500" baseline="30000">
                  <a:solidFill>
                    <a:schemeClr val="bg1"/>
                  </a:solidFill>
                  <a:latin typeface="+mj-lt"/>
                </a:rPr>
                <a:t>SM</a:t>
              </a:r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379410" y="6472988"/>
            <a:ext cx="2038937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79413" y="1346584"/>
            <a:ext cx="11425237" cy="4794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531814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9936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9413" y="1508125"/>
            <a:ext cx="11425237" cy="4806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71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1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2.sv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ags" Target="../tags/tag8.xml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gradFill>
            <a:gsLst>
              <a:gs pos="0">
                <a:srgbClr val="00C8E6"/>
              </a:gs>
              <a:gs pos="50000">
                <a:srgbClr val="00B432"/>
              </a:gs>
              <a:gs pos="100000">
                <a:srgbClr val="AAE6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533400"/>
            <a:ext cx="11425237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343392"/>
            <a:ext cx="11425236" cy="47752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custDataLst>
      <p:tags r:id="rId27"/>
    </p:custDataLst>
    <p:extLst>
      <p:ext uri="{BB962C8B-B14F-4D97-AF65-F5344CB8AC3E}">
        <p14:creationId xmlns:p14="http://schemas.microsoft.com/office/powerpoint/2010/main" val="215220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99" r:id="rId2"/>
    <p:sldLayoutId id="2147483796" r:id="rId3"/>
    <p:sldLayoutId id="2147484350" r:id="rId4"/>
    <p:sldLayoutId id="2147483801" r:id="rId5"/>
    <p:sldLayoutId id="2147484376" r:id="rId6"/>
    <p:sldLayoutId id="2147483779" r:id="rId7"/>
    <p:sldLayoutId id="2147484397" r:id="rId8"/>
    <p:sldLayoutId id="2147483666" r:id="rId9"/>
    <p:sldLayoutId id="2147483749" r:id="rId10"/>
    <p:sldLayoutId id="2147483727" r:id="rId11"/>
    <p:sldLayoutId id="2147483751" r:id="rId12"/>
    <p:sldLayoutId id="2147483671" r:id="rId13"/>
    <p:sldLayoutId id="2147483752" r:id="rId14"/>
    <p:sldLayoutId id="2147483728" r:id="rId15"/>
    <p:sldLayoutId id="2147483673" r:id="rId16"/>
    <p:sldLayoutId id="2147483672" r:id="rId17"/>
    <p:sldLayoutId id="2147483674" r:id="rId18"/>
    <p:sldLayoutId id="2147483676" r:id="rId19"/>
    <p:sldLayoutId id="2147483729" r:id="rId20"/>
    <p:sldLayoutId id="2147483675" r:id="rId21"/>
    <p:sldLayoutId id="2147484379" r:id="rId22"/>
    <p:sldLayoutId id="2147483773" r:id="rId23"/>
    <p:sldLayoutId id="2147483774" r:id="rId24"/>
    <p:sldLayoutId id="2147483709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b="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1440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7" pos="6240" userDrawn="1">
          <p15:clr>
            <a:srgbClr val="F26B43"/>
          </p15:clr>
        </p15:guide>
        <p15:guide id="8" pos="7440" userDrawn="1">
          <p15:clr>
            <a:srgbClr val="F26B43"/>
          </p15:clr>
        </p15:guide>
        <p15:guide id="10" orient="horz" pos="840" userDrawn="1">
          <p15:clr>
            <a:srgbClr val="F26B43"/>
          </p15:clr>
        </p15:guide>
        <p15:guide id="11" orient="horz" pos="240" userDrawn="1">
          <p15:clr>
            <a:srgbClr val="F26B43"/>
          </p15:clr>
        </p15:guide>
        <p15:guide id="14" orient="horz" pos="4080" userDrawn="1">
          <p15:clr>
            <a:srgbClr val="F26B43"/>
          </p15:clr>
        </p15:guide>
        <p15:guide id="15" orient="horz" pos="3936" userDrawn="1">
          <p15:clr>
            <a:srgbClr val="F26B43"/>
          </p15:clr>
        </p15:guide>
        <p15:guide id="17" pos="5034" userDrawn="1">
          <p15:clr>
            <a:srgbClr val="F26B43"/>
          </p15:clr>
        </p15:guide>
        <p15:guide id="18" orient="horz" pos="3312" userDrawn="1">
          <p15:clr>
            <a:srgbClr val="F26B43"/>
          </p15:clr>
        </p15:guide>
        <p15:guide id="25" orient="horz" pos="1480" userDrawn="1">
          <p15:clr>
            <a:srgbClr val="F26B43"/>
          </p15:clr>
        </p15:guide>
        <p15:guide id="26" orient="horz" pos="2706" userDrawn="1">
          <p15:clr>
            <a:srgbClr val="F26B43"/>
          </p15:clr>
        </p15:guide>
        <p15:guide id="27" pos="2648" userDrawn="1">
          <p15:clr>
            <a:srgbClr val="F26B43"/>
          </p15:clr>
        </p15:guide>
        <p15:guide id="28" orient="horz" pos="576" userDrawn="1">
          <p15:clr>
            <a:srgbClr val="FBAE40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Logo">
            <a:extLst>
              <a:ext uri="{FF2B5EF4-FFF2-40B4-BE49-F238E27FC236}">
                <a16:creationId xmlns:a16="http://schemas.microsoft.com/office/drawing/2014/main" id="{C7DBF40B-B120-B645-B62C-2B0B7CF887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9100" y="6330950"/>
            <a:ext cx="1316736" cy="328391"/>
          </a:xfrm>
          <a:prstGeom prst="rect">
            <a:avLst/>
          </a:prstGeom>
        </p:spPr>
      </p:pic>
      <p:sp>
        <p:nvSpPr>
          <p:cNvPr id="7" name="Copyright">
            <a:extLst>
              <a:ext uri="{FF2B5EF4-FFF2-40B4-BE49-F238E27FC236}">
                <a16:creationId xmlns:a16="http://schemas.microsoft.com/office/drawing/2014/main" id="{107551E5-B496-6543-957F-4E231D3A26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9545430" y="6456045"/>
            <a:ext cx="1814583" cy="1828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spcAft>
                <a:spcPts val="600"/>
              </a:spcAft>
            </a:pPr>
            <a:r>
              <a:rPr lang="en-US" sz="800"/>
              <a:t>© Solventum 2024.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F0BD1-934E-3248-ACE2-75157B8B57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11360150" y="6442074"/>
            <a:ext cx="412751" cy="19685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7EC095B-0AB9-C644-869C-164FC9505E1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A9BD9-13A0-4747-8036-597EA74D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11353800" cy="6400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BF57C-DF2A-2146-9E1B-4664CFDCA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333500"/>
            <a:ext cx="11353799" cy="48387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28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5" r:id="rId2"/>
    <p:sldLayoutId id="2147484380" r:id="rId3"/>
    <p:sldLayoutId id="2147484383" r:id="rId4"/>
    <p:sldLayoutId id="2147483712" r:id="rId5"/>
    <p:sldLayoutId id="2147483663" r:id="rId6"/>
  </p:sldLayoutIdLst>
  <p:hf hdr="0" ft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47472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Font typeface="System Font Regular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9494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Font typeface="System Font Regular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47472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5120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69494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System Font Regular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Clr>
          <a:schemeClr val="tx1"/>
        </a:buClr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 userDrawn="1">
          <p15:clr>
            <a:srgbClr val="F26B43"/>
          </p15:clr>
        </p15:guide>
        <p15:guide id="2" pos="264" userDrawn="1">
          <p15:clr>
            <a:srgbClr val="F26B43"/>
          </p15:clr>
        </p15:guide>
        <p15:guide id="3" pos="7416" userDrawn="1">
          <p15:clr>
            <a:srgbClr val="F26B43"/>
          </p15:clr>
        </p15:guide>
        <p15:guide id="4" orient="horz" pos="432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557309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2" y="5852709"/>
            <a:ext cx="1744798" cy="853155"/>
          </a:xfrm>
          <a:prstGeom prst="rect">
            <a:avLst/>
          </a:prstGeom>
        </p:spPr>
      </p:pic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8832386" y="6596401"/>
            <a:ext cx="2147228" cy="184155"/>
            <a:chOff x="9374212" y="6574531"/>
            <a:chExt cx="2147228" cy="182885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10 October 2024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1041421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E5816F-C0CB-48B0-BA0C-3A5BE9EF07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541485" y="6471379"/>
            <a:ext cx="2518894" cy="317241"/>
          </a:xfrm>
          <a:prstGeom prst="rect">
            <a:avLst/>
          </a:prstGeom>
        </p:spPr>
      </p:pic>
    </p:spTree>
    <p:custDataLst>
      <p:tags r:id="rId3"/>
    </p:custDataLst>
    <p:extLst>
      <p:ext uri="{BB962C8B-B14F-4D97-AF65-F5344CB8AC3E}">
        <p14:creationId xmlns:p14="http://schemas.microsoft.com/office/powerpoint/2010/main" val="409823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2640">
          <p15:clr>
            <a:srgbClr val="F26B43"/>
          </p15:clr>
        </p15:guide>
        <p15:guide id="4" pos="1440">
          <p15:clr>
            <a:srgbClr val="F26B43"/>
          </p15:clr>
        </p15:guide>
        <p15:guide id="5" pos="240">
          <p15:clr>
            <a:srgbClr val="F26B43"/>
          </p15:clr>
        </p15:guide>
        <p15:guide id="6" pos="5040">
          <p15:clr>
            <a:srgbClr val="F26B43"/>
          </p15:clr>
        </p15:guide>
        <p15:guide id="7" pos="6240">
          <p15:clr>
            <a:srgbClr val="F26B43"/>
          </p15:clr>
        </p15:guide>
        <p15:guide id="8" pos="7440">
          <p15:clr>
            <a:srgbClr val="F26B43"/>
          </p15:clr>
        </p15:guide>
        <p15:guide id="9" orient="horz" pos="1474">
          <p15:clr>
            <a:srgbClr val="F26B43"/>
          </p15:clr>
        </p15:guide>
        <p15:guide id="10" orient="horz" pos="840">
          <p15:clr>
            <a:srgbClr val="F26B43"/>
          </p15:clr>
        </p15:guide>
        <p15:guide id="11" orient="horz" pos="240">
          <p15:clr>
            <a:srgbClr val="F26B43"/>
          </p15:clr>
        </p15:guide>
        <p15:guide id="12" orient="horz" pos="2696">
          <p15:clr>
            <a:srgbClr val="F26B43"/>
          </p15:clr>
        </p15:guide>
        <p15:guide id="14" orient="horz" pos="4080">
          <p15:clr>
            <a:srgbClr val="F26B43"/>
          </p15:clr>
        </p15:guide>
        <p15:guide id="15" orient="horz" pos="3936">
          <p15:clr>
            <a:srgbClr val="F26B43"/>
          </p15:clr>
        </p15:guide>
        <p15:guide id="17" pos="5034">
          <p15:clr>
            <a:srgbClr val="F26B43"/>
          </p15:clr>
        </p15:guide>
        <p15:guide id="18" orient="horz" pos="3312">
          <p15:clr>
            <a:srgbClr val="F26B43"/>
          </p15:clr>
        </p15:guide>
        <p15:guide id="19" orient="horz" pos="2702">
          <p15:clr>
            <a:srgbClr val="F26B43"/>
          </p15:clr>
        </p15:guide>
        <p15:guide id="21" pos="2634">
          <p15:clr>
            <a:srgbClr val="F26B43"/>
          </p15:clr>
        </p15:guide>
        <p15:guide id="22" pos="5046">
          <p15:clr>
            <a:srgbClr val="F26B43"/>
          </p15:clr>
        </p15:guide>
        <p15:guide id="23" orient="horz" pos="1468">
          <p15:clr>
            <a:srgbClr val="F26B43"/>
          </p15:clr>
        </p15:guide>
        <p15:guide id="25" orient="horz" pos="1480">
          <p15:clr>
            <a:srgbClr val="F26B43"/>
          </p15:clr>
        </p15:guide>
        <p15:guide id="26" orient="horz" pos="2706">
          <p15:clr>
            <a:srgbClr val="F26B43"/>
          </p15:clr>
        </p15:guide>
        <p15:guide id="27" pos="2648">
          <p15:clr>
            <a:srgbClr val="F26B43"/>
          </p15:clr>
        </p15:guide>
        <p15:guide id="28" orient="horz" pos="576">
          <p15:clr>
            <a:srgbClr val="FBAE40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F22FE-74D2-4211-A9BD-D9BB2F47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CE0AC-8AEB-49E8-8377-D83230D3E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46D3C-00B0-49DF-B2DC-4643F3A57A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60F82-D251-41D7-AA32-EF22DA3FCC34}" type="datetimeFigureOut">
              <a:rPr lang="en-US" smtClean="0"/>
              <a:t>10/10/2024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4E8A6-22BF-4741-A7F1-B4FA9AF6F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EC807-3C00-486E-88EB-E55A606D9C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AD907-6D81-4254-BF9D-2A7888B1FBF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77DF13-F3B8-4BE0-A8F6-6660CF1156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5" y="6140805"/>
            <a:ext cx="1183520" cy="578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AB5F3C-A1EB-4DE5-9CB1-28EF6096111B}"/>
              </a:ext>
            </a:extLst>
          </p:cNvPr>
          <p:cNvSpPr txBox="1"/>
          <p:nvPr userDrawn="1"/>
        </p:nvSpPr>
        <p:spPr>
          <a:xfrm>
            <a:off x="5986660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29B7B62B-0732-4BEA-A6C8-5CF96588F2B9}" type="slidenum">
              <a:rPr lang="en-US" sz="800" smtClean="0"/>
              <a:pPr algn="ctr"/>
              <a:t>‹#›</a:t>
            </a:fld>
            <a:endParaRPr lang="en-US" sz="800" dirty="0"/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16F178B0-767A-4EA0-93C0-463AB2DB71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832386" y="6596401"/>
            <a:ext cx="2147228" cy="184155"/>
            <a:chOff x="9374212" y="6574531"/>
            <a:chExt cx="2147228" cy="1828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26D418E-7775-4AFB-BBF0-BFE4D22A99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>
                <a:extLst>
                  <a:ext uri="{FF2B5EF4-FFF2-40B4-BE49-F238E27FC236}">
                    <a16:creationId xmlns:a16="http://schemas.microsoft.com/office/drawing/2014/main" id="{B163B4EF-7FAF-4E2C-8D19-D3F4F858A32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>
                <a:extLst>
                  <a:ext uri="{FF2B5EF4-FFF2-40B4-BE49-F238E27FC236}">
                    <a16:creationId xmlns:a16="http://schemas.microsoft.com/office/drawing/2014/main" id="{2FA51BCF-6A28-462C-B4C0-0312E0ADBA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10 October 2024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>
                <a:extLst>
                  <a:ext uri="{FF2B5EF4-FFF2-40B4-BE49-F238E27FC236}">
                    <a16:creationId xmlns:a16="http://schemas.microsoft.com/office/drawing/2014/main" id="{8402B26B-FCF2-487F-AED7-66C90F79C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29ED3933-C2DC-4530-A2BE-1E3D94EA9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4EAADD1-F26E-4A45-BE0B-9CCF9149782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041421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C2ED0D-1560-4180-9759-1E72D2F72F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753325" y="6217078"/>
            <a:ext cx="3137587" cy="3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8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953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676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2640">
          <p15:clr>
            <a:srgbClr val="F26B43"/>
          </p15:clr>
        </p15:guide>
        <p15:guide id="4" pos="1440">
          <p15:clr>
            <a:srgbClr val="F26B43"/>
          </p15:clr>
        </p15:guide>
        <p15:guide id="5" pos="240">
          <p15:clr>
            <a:srgbClr val="F26B43"/>
          </p15:clr>
        </p15:guide>
        <p15:guide id="6" pos="5040">
          <p15:clr>
            <a:srgbClr val="F26B43"/>
          </p15:clr>
        </p15:guide>
        <p15:guide id="7" pos="6240">
          <p15:clr>
            <a:srgbClr val="F26B43"/>
          </p15:clr>
        </p15:guide>
        <p15:guide id="8" pos="7440">
          <p15:clr>
            <a:srgbClr val="F26B43"/>
          </p15:clr>
        </p15:guide>
        <p15:guide id="9" orient="horz" pos="1474">
          <p15:clr>
            <a:srgbClr val="F26B43"/>
          </p15:clr>
        </p15:guide>
        <p15:guide id="10" orient="horz" pos="840">
          <p15:clr>
            <a:srgbClr val="F26B43"/>
          </p15:clr>
        </p15:guide>
        <p15:guide id="11" orient="horz" pos="240">
          <p15:clr>
            <a:srgbClr val="F26B43"/>
          </p15:clr>
        </p15:guide>
        <p15:guide id="12" orient="horz" pos="2696">
          <p15:clr>
            <a:srgbClr val="F26B43"/>
          </p15:clr>
        </p15:guide>
        <p15:guide id="13" orient="horz" pos="4080">
          <p15:clr>
            <a:srgbClr val="F26B43"/>
          </p15:clr>
        </p15:guide>
        <p15:guide id="14" orient="horz" pos="3936">
          <p15:clr>
            <a:srgbClr val="F26B43"/>
          </p15:clr>
        </p15:guide>
        <p15:guide id="15" pos="5034">
          <p15:clr>
            <a:srgbClr val="F26B43"/>
          </p15:clr>
        </p15:guide>
        <p15:guide id="16" orient="horz" pos="3312">
          <p15:clr>
            <a:srgbClr val="F26B43"/>
          </p15:clr>
        </p15:guide>
        <p15:guide id="17" orient="horz" pos="2702">
          <p15:clr>
            <a:srgbClr val="F26B43"/>
          </p15:clr>
        </p15:guide>
        <p15:guide id="18" pos="2634">
          <p15:clr>
            <a:srgbClr val="F26B43"/>
          </p15:clr>
        </p15:guide>
        <p15:guide id="19" pos="5046">
          <p15:clr>
            <a:srgbClr val="F26B43"/>
          </p15:clr>
        </p15:guide>
        <p15:guide id="20" orient="horz" pos="1468">
          <p15:clr>
            <a:srgbClr val="F26B43"/>
          </p15:clr>
        </p15:guide>
        <p15:guide id="21" orient="horz" pos="1480">
          <p15:clr>
            <a:srgbClr val="F26B43"/>
          </p15:clr>
        </p15:guide>
        <p15:guide id="22" orient="horz" pos="2706">
          <p15:clr>
            <a:srgbClr val="F26B43"/>
          </p15:clr>
        </p15:guide>
        <p15:guide id="23" pos="2648">
          <p15:clr>
            <a:srgbClr val="F26B43"/>
          </p15:clr>
        </p15:guide>
        <p15:guide id="24" orient="horz" pos="576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gradFill>
            <a:gsLst>
              <a:gs pos="0">
                <a:srgbClr val="00C8E6"/>
              </a:gs>
              <a:gs pos="50000">
                <a:srgbClr val="00B432"/>
              </a:gs>
              <a:gs pos="100000">
                <a:srgbClr val="AAE6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533400"/>
            <a:ext cx="11425237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343392"/>
            <a:ext cx="11425236" cy="47752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Box 25"/>
          <p:cNvSpPr txBox="1">
            <a:spLocks noChangeArrowheads="1"/>
          </p:cNvSpPr>
          <p:nvPr userDrawn="1"/>
        </p:nvSpPr>
        <p:spPr bwMode="auto">
          <a:xfrm>
            <a:off x="9496083" y="6598536"/>
            <a:ext cx="200655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kern="0" dirty="0">
                <a:solidFill>
                  <a:prstClr val="black"/>
                </a:solidFill>
                <a:latin typeface="3M Circular TT Book"/>
                <a:cs typeface="3M Circular TT Book" panose="020B0604020101020102" pitchFamily="34" charset="0"/>
              </a:rPr>
              <a:t>© 3M 2016. All Rights Reserved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01791928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100" indent="-2921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3600" b="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8636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32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92200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48590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4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20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1440">
          <p15:clr>
            <a:srgbClr val="F26B43"/>
          </p15:clr>
        </p15:guide>
        <p15:guide id="4" pos="240">
          <p15:clr>
            <a:srgbClr val="F26B43"/>
          </p15:clr>
        </p15:guide>
        <p15:guide id="5" pos="6240">
          <p15:clr>
            <a:srgbClr val="F26B43"/>
          </p15:clr>
        </p15:guide>
        <p15:guide id="6" pos="7440">
          <p15:clr>
            <a:srgbClr val="F26B43"/>
          </p15:clr>
        </p15:guide>
        <p15:guide id="7" orient="horz" pos="840">
          <p15:clr>
            <a:srgbClr val="F26B43"/>
          </p15:clr>
        </p15:guide>
        <p15:guide id="8" orient="horz" pos="240">
          <p15:clr>
            <a:srgbClr val="F26B43"/>
          </p15:clr>
        </p15:guide>
        <p15:guide id="9" orient="horz" pos="4080">
          <p15:clr>
            <a:srgbClr val="F26B43"/>
          </p15:clr>
        </p15:guide>
        <p15:guide id="10" orient="horz" pos="3936">
          <p15:clr>
            <a:srgbClr val="F26B43"/>
          </p15:clr>
        </p15:guide>
        <p15:guide id="11" pos="5034">
          <p15:clr>
            <a:srgbClr val="F26B43"/>
          </p15:clr>
        </p15:guide>
        <p15:guide id="12" orient="horz" pos="3312">
          <p15:clr>
            <a:srgbClr val="F26B43"/>
          </p15:clr>
        </p15:guide>
        <p15:guide id="13" orient="horz" pos="1480">
          <p15:clr>
            <a:srgbClr val="F26B43"/>
          </p15:clr>
        </p15:guide>
        <p15:guide id="14" orient="horz" pos="2706">
          <p15:clr>
            <a:srgbClr val="F26B43"/>
          </p15:clr>
        </p15:guide>
        <p15:guide id="15" pos="2648">
          <p15:clr>
            <a:srgbClr val="F26B43"/>
          </p15:clr>
        </p15:guide>
        <p15:guide id="16" orient="horz" pos="576">
          <p15:clr>
            <a:srgbClr val="FBAE4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" y="1"/>
            <a:ext cx="12149381" cy="236905"/>
          </a:xfrm>
          <a:prstGeom prst="rect">
            <a:avLst/>
          </a:prstGeom>
          <a:gradFill>
            <a:gsLst>
              <a:gs pos="0">
                <a:srgbClr val="00C8E6"/>
              </a:gs>
              <a:gs pos="50000">
                <a:srgbClr val="00B432"/>
              </a:gs>
              <a:gs pos="100000">
                <a:srgbClr val="AAE6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t"/>
          <a:lstStyle/>
          <a:p>
            <a:pPr algn="ctr"/>
            <a:endParaRPr lang="en-US" sz="15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4" y="533400"/>
            <a:ext cx="11425236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3" y="1447800"/>
            <a:ext cx="11425236" cy="47752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Box 25"/>
          <p:cNvSpPr txBox="1">
            <a:spLocks noChangeArrowheads="1"/>
          </p:cNvSpPr>
          <p:nvPr userDrawn="1"/>
        </p:nvSpPr>
        <p:spPr bwMode="auto">
          <a:xfrm>
            <a:off x="10679352" y="6607806"/>
            <a:ext cx="200655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l" defTabSz="6846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3M Circular TT Book" panose="020B0604020101020102" pitchFamily="34" charset="0"/>
              </a:rPr>
              <a:t>© 3M 2020. All Rights Reserved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F7DE15-3850-4228-BE68-A0E7A76B80E9}"/>
              </a:ext>
            </a:extLst>
          </p:cNvPr>
          <p:cNvSpPr txBox="1"/>
          <p:nvPr userDrawn="1"/>
        </p:nvSpPr>
        <p:spPr>
          <a:xfrm>
            <a:off x="379412" y="1"/>
            <a:ext cx="44772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50" baseline="0" dirty="0">
                <a:solidFill>
                  <a:schemeClr val="bg1"/>
                </a:solidFill>
              </a:rPr>
              <a:t>3M  Health </a:t>
            </a:r>
            <a:r>
              <a:rPr lang="en-US" sz="1350" dirty="0">
                <a:solidFill>
                  <a:schemeClr val="bg1"/>
                </a:solidFill>
              </a:rPr>
              <a:t>Care Academy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D6A01-FB1D-431B-83F9-03FD9561D061}"/>
              </a:ext>
            </a:extLst>
          </p:cNvPr>
          <p:cNvSpPr txBox="1"/>
          <p:nvPr userDrawn="1"/>
        </p:nvSpPr>
        <p:spPr>
          <a:xfrm>
            <a:off x="724619" y="26120"/>
            <a:ext cx="448573" cy="692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50" dirty="0">
                <a:solidFill>
                  <a:schemeClr val="bg1"/>
                </a:solidFill>
              </a:rPr>
              <a:t>SM</a:t>
            </a:r>
          </a:p>
        </p:txBody>
      </p:sp>
    </p:spTree>
    <p:extLst>
      <p:ext uri="{BB962C8B-B14F-4D97-AF65-F5344CB8AC3E}">
        <p14:creationId xmlns:p14="http://schemas.microsoft.com/office/powerpoint/2010/main" val="2152200900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640" userDrawn="1">
          <p15:clr>
            <a:srgbClr val="F26B43"/>
          </p15:clr>
        </p15:guide>
        <p15:guide id="4" pos="1440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6" pos="5040" userDrawn="1">
          <p15:clr>
            <a:srgbClr val="F26B43"/>
          </p15:clr>
        </p15:guide>
        <p15:guide id="7" pos="6240" userDrawn="1">
          <p15:clr>
            <a:srgbClr val="F26B43"/>
          </p15:clr>
        </p15:guide>
        <p15:guide id="8" pos="7440" userDrawn="1">
          <p15:clr>
            <a:srgbClr val="F26B43"/>
          </p15:clr>
        </p15:guide>
        <p15:guide id="9" orient="horz" pos="1474" userDrawn="1">
          <p15:clr>
            <a:srgbClr val="F26B43"/>
          </p15:clr>
        </p15:guide>
        <p15:guide id="10" orient="horz" pos="840" userDrawn="1">
          <p15:clr>
            <a:srgbClr val="F26B43"/>
          </p15:clr>
        </p15:guide>
        <p15:guide id="11" orient="horz" pos="240" userDrawn="1">
          <p15:clr>
            <a:srgbClr val="F26B43"/>
          </p15:clr>
        </p15:guide>
        <p15:guide id="12" orient="horz" pos="2696" userDrawn="1">
          <p15:clr>
            <a:srgbClr val="F26B43"/>
          </p15:clr>
        </p15:guide>
        <p15:guide id="14" orient="horz" pos="4080" userDrawn="1">
          <p15:clr>
            <a:srgbClr val="F26B43"/>
          </p15:clr>
        </p15:guide>
        <p15:guide id="15" orient="horz" pos="3936" userDrawn="1">
          <p15:clr>
            <a:srgbClr val="F26B43"/>
          </p15:clr>
        </p15:guide>
        <p15:guide id="17" pos="5034" userDrawn="1">
          <p15:clr>
            <a:srgbClr val="F26B43"/>
          </p15:clr>
        </p15:guide>
        <p15:guide id="18" orient="horz" pos="3312" userDrawn="1">
          <p15:clr>
            <a:srgbClr val="F26B43"/>
          </p15:clr>
        </p15:guide>
        <p15:guide id="19" orient="horz" pos="2702" userDrawn="1">
          <p15:clr>
            <a:srgbClr val="F26B43"/>
          </p15:clr>
        </p15:guide>
        <p15:guide id="21" pos="2634" userDrawn="1">
          <p15:clr>
            <a:srgbClr val="F26B43"/>
          </p15:clr>
        </p15:guide>
        <p15:guide id="22" pos="5046" userDrawn="1">
          <p15:clr>
            <a:srgbClr val="F26B43"/>
          </p15:clr>
        </p15:guide>
        <p15:guide id="23" orient="horz" pos="1468" userDrawn="1">
          <p15:clr>
            <a:srgbClr val="F26B43"/>
          </p15:clr>
        </p15:guide>
        <p15:guide id="25" orient="horz" pos="1480" userDrawn="1">
          <p15:clr>
            <a:srgbClr val="F26B43"/>
          </p15:clr>
        </p15:guide>
        <p15:guide id="26" orient="horz" pos="2706" userDrawn="1">
          <p15:clr>
            <a:srgbClr val="F26B43"/>
          </p15:clr>
        </p15:guide>
        <p15:guide id="27" pos="2648" userDrawn="1">
          <p15:clr>
            <a:srgbClr val="F26B43"/>
          </p15:clr>
        </p15:guide>
        <p15:guide id="28" orient="horz" pos="576" userDrawn="1">
          <p15:clr>
            <a:srgbClr val="FBAE4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953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20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26" r:id="rId2"/>
    <p:sldLayoutId id="2147483800" r:id="rId3"/>
    <p:sldLayoutId id="214748434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14325" indent="-1317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73075" indent="-1158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642938" indent="-1031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640" userDrawn="1">
          <p15:clr>
            <a:srgbClr val="F26B43"/>
          </p15:clr>
        </p15:guide>
        <p15:guide id="4" pos="1440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6" pos="5040" userDrawn="1">
          <p15:clr>
            <a:srgbClr val="F26B43"/>
          </p15:clr>
        </p15:guide>
        <p15:guide id="7" pos="6240" userDrawn="1">
          <p15:clr>
            <a:srgbClr val="F26B43"/>
          </p15:clr>
        </p15:guide>
        <p15:guide id="8" pos="7440" userDrawn="1">
          <p15:clr>
            <a:srgbClr val="F26B43"/>
          </p15:clr>
        </p15:guide>
        <p15:guide id="9" orient="horz" pos="1474" userDrawn="1">
          <p15:clr>
            <a:srgbClr val="F26B43"/>
          </p15:clr>
        </p15:guide>
        <p15:guide id="10" orient="horz" pos="840" userDrawn="1">
          <p15:clr>
            <a:srgbClr val="F26B43"/>
          </p15:clr>
        </p15:guide>
        <p15:guide id="11" orient="horz" pos="240" userDrawn="1">
          <p15:clr>
            <a:srgbClr val="F26B43"/>
          </p15:clr>
        </p15:guide>
        <p15:guide id="12" orient="horz" pos="2696" userDrawn="1">
          <p15:clr>
            <a:srgbClr val="F26B43"/>
          </p15:clr>
        </p15:guide>
        <p15:guide id="14" orient="horz" pos="4080" userDrawn="1">
          <p15:clr>
            <a:srgbClr val="F26B43"/>
          </p15:clr>
        </p15:guide>
        <p15:guide id="15" orient="horz" pos="3936" userDrawn="1">
          <p15:clr>
            <a:srgbClr val="F26B43"/>
          </p15:clr>
        </p15:guide>
        <p15:guide id="17" pos="5034" userDrawn="1">
          <p15:clr>
            <a:srgbClr val="F26B43"/>
          </p15:clr>
        </p15:guide>
        <p15:guide id="18" orient="horz" pos="3312" userDrawn="1">
          <p15:clr>
            <a:srgbClr val="F26B43"/>
          </p15:clr>
        </p15:guide>
        <p15:guide id="19" orient="horz" pos="2702" userDrawn="1">
          <p15:clr>
            <a:srgbClr val="F26B43"/>
          </p15:clr>
        </p15:guide>
        <p15:guide id="21" pos="2634" userDrawn="1">
          <p15:clr>
            <a:srgbClr val="F26B43"/>
          </p15:clr>
        </p15:guide>
        <p15:guide id="22" pos="5046" userDrawn="1">
          <p15:clr>
            <a:srgbClr val="F26B43"/>
          </p15:clr>
        </p15:guide>
        <p15:guide id="23" orient="horz" pos="1468" userDrawn="1">
          <p15:clr>
            <a:srgbClr val="F26B43"/>
          </p15:clr>
        </p15:guide>
        <p15:guide id="25" orient="horz" pos="1480" userDrawn="1">
          <p15:clr>
            <a:srgbClr val="F26B43"/>
          </p15:clr>
        </p15:guide>
        <p15:guide id="26" orient="horz" pos="2706" userDrawn="1">
          <p15:clr>
            <a:srgbClr val="F26B43"/>
          </p15:clr>
        </p15:guide>
        <p15:guide id="27" pos="2648" userDrawn="1">
          <p15:clr>
            <a:srgbClr val="F26B43"/>
          </p15:clr>
        </p15:guide>
        <p15:guide id="28" orient="horz" pos="576" userDrawn="1">
          <p15:clr>
            <a:srgbClr val="FBAE4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4" y="381000"/>
            <a:ext cx="11425236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3" y="1295400"/>
            <a:ext cx="11425236" cy="4953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20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14325" indent="-1317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73075" indent="-1158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642938" indent="-1031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640" userDrawn="1">
          <p15:clr>
            <a:srgbClr val="F26B43"/>
          </p15:clr>
        </p15:guide>
        <p15:guide id="4" pos="1440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6" pos="5040" userDrawn="1">
          <p15:clr>
            <a:srgbClr val="F26B43"/>
          </p15:clr>
        </p15:guide>
        <p15:guide id="7" pos="6240" userDrawn="1">
          <p15:clr>
            <a:srgbClr val="F26B43"/>
          </p15:clr>
        </p15:guide>
        <p15:guide id="8" pos="7440" userDrawn="1">
          <p15:clr>
            <a:srgbClr val="F26B43"/>
          </p15:clr>
        </p15:guide>
        <p15:guide id="9" orient="horz" pos="1474" userDrawn="1">
          <p15:clr>
            <a:srgbClr val="F26B43"/>
          </p15:clr>
        </p15:guide>
        <p15:guide id="10" orient="horz" pos="840" userDrawn="1">
          <p15:clr>
            <a:srgbClr val="F26B43"/>
          </p15:clr>
        </p15:guide>
        <p15:guide id="11" orient="horz" pos="240" userDrawn="1">
          <p15:clr>
            <a:srgbClr val="F26B43"/>
          </p15:clr>
        </p15:guide>
        <p15:guide id="12" orient="horz" pos="2696" userDrawn="1">
          <p15:clr>
            <a:srgbClr val="F26B43"/>
          </p15:clr>
        </p15:guide>
        <p15:guide id="14" orient="horz" pos="4080" userDrawn="1">
          <p15:clr>
            <a:srgbClr val="F26B43"/>
          </p15:clr>
        </p15:guide>
        <p15:guide id="15" orient="horz" pos="3936" userDrawn="1">
          <p15:clr>
            <a:srgbClr val="F26B43"/>
          </p15:clr>
        </p15:guide>
        <p15:guide id="17" pos="5034" userDrawn="1">
          <p15:clr>
            <a:srgbClr val="F26B43"/>
          </p15:clr>
        </p15:guide>
        <p15:guide id="18" orient="horz" pos="3312" userDrawn="1">
          <p15:clr>
            <a:srgbClr val="F26B43"/>
          </p15:clr>
        </p15:guide>
        <p15:guide id="19" orient="horz" pos="2702" userDrawn="1">
          <p15:clr>
            <a:srgbClr val="F26B43"/>
          </p15:clr>
        </p15:guide>
        <p15:guide id="21" pos="2634" userDrawn="1">
          <p15:clr>
            <a:srgbClr val="F26B43"/>
          </p15:clr>
        </p15:guide>
        <p15:guide id="22" pos="5046" userDrawn="1">
          <p15:clr>
            <a:srgbClr val="F26B43"/>
          </p15:clr>
        </p15:guide>
        <p15:guide id="23" orient="horz" pos="1468" userDrawn="1">
          <p15:clr>
            <a:srgbClr val="F26B43"/>
          </p15:clr>
        </p15:guide>
        <p15:guide id="25" orient="horz" pos="1480" userDrawn="1">
          <p15:clr>
            <a:srgbClr val="F26B43"/>
          </p15:clr>
        </p15:guide>
        <p15:guide id="26" orient="horz" pos="2706" userDrawn="1">
          <p15:clr>
            <a:srgbClr val="F26B43"/>
          </p15:clr>
        </p15:guide>
        <p15:guide id="27" pos="2648" userDrawn="1">
          <p15:clr>
            <a:srgbClr val="F26B43"/>
          </p15:clr>
        </p15:guide>
        <p15:guide id="28" orient="horz" pos="576" userDrawn="1">
          <p15:clr>
            <a:srgbClr val="FBAE4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gradFill>
            <a:gsLst>
              <a:gs pos="0">
                <a:srgbClr val="00C8E6"/>
              </a:gs>
              <a:gs pos="50000">
                <a:srgbClr val="00B432"/>
              </a:gs>
              <a:gs pos="100000">
                <a:srgbClr val="AAE6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533400"/>
            <a:ext cx="11425237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343392"/>
            <a:ext cx="11425236" cy="47752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5D4BF-A653-4BDC-9A04-E93CA1D152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3061"/>
            <a:ext cx="12192000" cy="3940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88807496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2100" indent="-2921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3600" b="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863600" indent="-3429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32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92200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48590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4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20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1440">
          <p15:clr>
            <a:srgbClr val="F26B43"/>
          </p15:clr>
        </p15:guide>
        <p15:guide id="4" pos="240">
          <p15:clr>
            <a:srgbClr val="F26B43"/>
          </p15:clr>
        </p15:guide>
        <p15:guide id="5" pos="6240">
          <p15:clr>
            <a:srgbClr val="F26B43"/>
          </p15:clr>
        </p15:guide>
        <p15:guide id="6" pos="7440">
          <p15:clr>
            <a:srgbClr val="F26B43"/>
          </p15:clr>
        </p15:guide>
        <p15:guide id="7" orient="horz" pos="840">
          <p15:clr>
            <a:srgbClr val="F26B43"/>
          </p15:clr>
        </p15:guide>
        <p15:guide id="8" orient="horz" pos="240">
          <p15:clr>
            <a:srgbClr val="F26B43"/>
          </p15:clr>
        </p15:guide>
        <p15:guide id="9" orient="horz" pos="4080">
          <p15:clr>
            <a:srgbClr val="F26B43"/>
          </p15:clr>
        </p15:guide>
        <p15:guide id="10" orient="horz" pos="3936">
          <p15:clr>
            <a:srgbClr val="F26B43"/>
          </p15:clr>
        </p15:guide>
        <p15:guide id="11" pos="5034">
          <p15:clr>
            <a:srgbClr val="F26B43"/>
          </p15:clr>
        </p15:guide>
        <p15:guide id="12" orient="horz" pos="3312">
          <p15:clr>
            <a:srgbClr val="F26B43"/>
          </p15:clr>
        </p15:guide>
        <p15:guide id="13" orient="horz" pos="1480">
          <p15:clr>
            <a:srgbClr val="F26B43"/>
          </p15:clr>
        </p15:guide>
        <p15:guide id="14" orient="horz" pos="2706">
          <p15:clr>
            <a:srgbClr val="F26B43"/>
          </p15:clr>
        </p15:guide>
        <p15:guide id="15" pos="2648">
          <p15:clr>
            <a:srgbClr val="F26B43"/>
          </p15:clr>
        </p15:guide>
        <p15:guide id="16" orient="horz" pos="576">
          <p15:clr>
            <a:srgbClr val="FBAE4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gradFill>
            <a:gsLst>
              <a:gs pos="0">
                <a:srgbClr val="00C8E6"/>
              </a:gs>
              <a:gs pos="50000">
                <a:srgbClr val="00B432"/>
              </a:gs>
              <a:gs pos="100000">
                <a:srgbClr val="AAE6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533400"/>
            <a:ext cx="11425237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343392"/>
            <a:ext cx="11425236" cy="47752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Box 25"/>
          <p:cNvSpPr txBox="1">
            <a:spLocks noChangeArrowheads="1"/>
          </p:cNvSpPr>
          <p:nvPr userDrawn="1"/>
        </p:nvSpPr>
        <p:spPr bwMode="auto">
          <a:xfrm>
            <a:off x="9496083" y="6598536"/>
            <a:ext cx="200655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3M Circular TT Book" panose="020B0604020101020102" pitchFamily="34" charset="0"/>
              </a:rPr>
              <a:t>© 3M 2016. All Rights Reserved</a:t>
            </a:r>
          </a:p>
        </p:txBody>
      </p:sp>
    </p:spTree>
    <p:custDataLst>
      <p:tags r:id="rId8"/>
    </p:custDataLst>
    <p:extLst>
      <p:ext uri="{BB962C8B-B14F-4D97-AF65-F5344CB8AC3E}">
        <p14:creationId xmlns:p14="http://schemas.microsoft.com/office/powerpoint/2010/main" val="215220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37" r:id="rId2"/>
    <p:sldLayoutId id="2147484336" r:id="rId3"/>
    <p:sldLayoutId id="2147484335" r:id="rId4"/>
    <p:sldLayoutId id="2147484352" r:id="rId5"/>
    <p:sldLayoutId id="214748435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b="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1440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7" pos="6240" userDrawn="1">
          <p15:clr>
            <a:srgbClr val="F26B43"/>
          </p15:clr>
        </p15:guide>
        <p15:guide id="8" pos="7440" userDrawn="1">
          <p15:clr>
            <a:srgbClr val="F26B43"/>
          </p15:clr>
        </p15:guide>
        <p15:guide id="10" orient="horz" pos="840" userDrawn="1">
          <p15:clr>
            <a:srgbClr val="F26B43"/>
          </p15:clr>
        </p15:guide>
        <p15:guide id="11" orient="horz" pos="240" userDrawn="1">
          <p15:clr>
            <a:srgbClr val="F26B43"/>
          </p15:clr>
        </p15:guide>
        <p15:guide id="14" orient="horz" pos="4080" userDrawn="1">
          <p15:clr>
            <a:srgbClr val="F26B43"/>
          </p15:clr>
        </p15:guide>
        <p15:guide id="15" orient="horz" pos="3936" userDrawn="1">
          <p15:clr>
            <a:srgbClr val="F26B43"/>
          </p15:clr>
        </p15:guide>
        <p15:guide id="17" pos="5034" userDrawn="1">
          <p15:clr>
            <a:srgbClr val="F26B43"/>
          </p15:clr>
        </p15:guide>
        <p15:guide id="18" orient="horz" pos="3312" userDrawn="1">
          <p15:clr>
            <a:srgbClr val="F26B43"/>
          </p15:clr>
        </p15:guide>
        <p15:guide id="25" orient="horz" pos="1480" userDrawn="1">
          <p15:clr>
            <a:srgbClr val="F26B43"/>
          </p15:clr>
        </p15:guide>
        <p15:guide id="26" orient="horz" pos="2706" userDrawn="1">
          <p15:clr>
            <a:srgbClr val="F26B43"/>
          </p15:clr>
        </p15:guide>
        <p15:guide id="27" pos="2648" userDrawn="1">
          <p15:clr>
            <a:srgbClr val="F26B43"/>
          </p15:clr>
        </p15:guide>
        <p15:guide id="28" orient="horz" pos="576" userDrawn="1">
          <p15:clr>
            <a:srgbClr val="FBAE40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gradFill>
            <a:gsLst>
              <a:gs pos="0">
                <a:srgbClr val="00C8E6"/>
              </a:gs>
              <a:gs pos="50000">
                <a:srgbClr val="00B432"/>
              </a:gs>
              <a:gs pos="100000">
                <a:srgbClr val="AAE6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000" tIns="135000" rIns="135000" bIns="135000" rtlCol="0" anchor="t"/>
          <a:lstStyle/>
          <a:p>
            <a:pPr algn="ctr"/>
            <a:endParaRPr lang="en-US" sz="15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4" y="533400"/>
            <a:ext cx="11425236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3" y="1343392"/>
            <a:ext cx="11425236" cy="47752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Box 25"/>
          <p:cNvSpPr txBox="1">
            <a:spLocks noChangeArrowheads="1"/>
          </p:cNvSpPr>
          <p:nvPr userDrawn="1"/>
        </p:nvSpPr>
        <p:spPr bwMode="auto">
          <a:xfrm>
            <a:off x="9496084" y="6598536"/>
            <a:ext cx="200655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68464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0"/>
                <a:cs typeface="3M Circular TT Book" panose="020B0604020101020102" pitchFamily="34" charset="0"/>
              </a:rPr>
              <a:t>© 3M 2016. All Rights Reserved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215220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b="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pos="1440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7" pos="6240" userDrawn="1">
          <p15:clr>
            <a:srgbClr val="F26B43"/>
          </p15:clr>
        </p15:guide>
        <p15:guide id="8" pos="7440" userDrawn="1">
          <p15:clr>
            <a:srgbClr val="F26B43"/>
          </p15:clr>
        </p15:guide>
        <p15:guide id="10" orient="horz" pos="840" userDrawn="1">
          <p15:clr>
            <a:srgbClr val="F26B43"/>
          </p15:clr>
        </p15:guide>
        <p15:guide id="11" orient="horz" pos="240" userDrawn="1">
          <p15:clr>
            <a:srgbClr val="F26B43"/>
          </p15:clr>
        </p15:guide>
        <p15:guide id="14" orient="horz" pos="4080" userDrawn="1">
          <p15:clr>
            <a:srgbClr val="F26B43"/>
          </p15:clr>
        </p15:guide>
        <p15:guide id="15" orient="horz" pos="3936" userDrawn="1">
          <p15:clr>
            <a:srgbClr val="F26B43"/>
          </p15:clr>
        </p15:guide>
        <p15:guide id="17" pos="5034" userDrawn="1">
          <p15:clr>
            <a:srgbClr val="F26B43"/>
          </p15:clr>
        </p15:guide>
        <p15:guide id="18" orient="horz" pos="3312" userDrawn="1">
          <p15:clr>
            <a:srgbClr val="F26B43"/>
          </p15:clr>
        </p15:guide>
        <p15:guide id="25" orient="horz" pos="1480" userDrawn="1">
          <p15:clr>
            <a:srgbClr val="F26B43"/>
          </p15:clr>
        </p15:guide>
        <p15:guide id="26" orient="horz" pos="2706" userDrawn="1">
          <p15:clr>
            <a:srgbClr val="F26B43"/>
          </p15:clr>
        </p15:guide>
        <p15:guide id="27" pos="2648" userDrawn="1">
          <p15:clr>
            <a:srgbClr val="F26B43"/>
          </p15:clr>
        </p15:guide>
        <p15:guide id="28" orient="horz" pos="576" userDrawn="1">
          <p15:clr>
            <a:srgbClr val="FBAE40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557309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0" y="6225590"/>
            <a:ext cx="1177925" cy="57597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986660" y="659640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fld id="{29B7B62B-0732-4BEA-A6C8-5CF96588F2B9}" type="slidenum">
              <a:rPr lang="en-US" sz="800" smtClean="0"/>
              <a:pPr algn="ctr"/>
              <a:t>‹#›</a:t>
            </a:fld>
            <a:endParaRPr lang="en-US" sz="800" dirty="0"/>
          </a:p>
        </p:txBody>
      </p:sp>
      <p:grpSp>
        <p:nvGrpSpPr>
          <p:cNvPr id="9" name="Group 22"/>
          <p:cNvGrpSpPr>
            <a:grpSpLocks/>
          </p:cNvGrpSpPr>
          <p:nvPr userDrawn="1"/>
        </p:nvGrpSpPr>
        <p:grpSpPr bwMode="auto">
          <a:xfrm>
            <a:off x="8832386" y="6596401"/>
            <a:ext cx="2147228" cy="184155"/>
            <a:chOff x="9374212" y="6574531"/>
            <a:chExt cx="2147228" cy="182885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9374212" y="6574531"/>
              <a:ext cx="2147228" cy="182883"/>
              <a:chOff x="9378677" y="6574531"/>
              <a:chExt cx="2147228" cy="182883"/>
            </a:xfrm>
          </p:grpSpPr>
          <p:sp>
            <p:nvSpPr>
              <p:cNvPr id="12" name="Footer Placeholder 3"/>
              <p:cNvSpPr txBox="1">
                <a:spLocks/>
              </p:cNvSpPr>
              <p:nvPr/>
            </p:nvSpPr>
            <p:spPr bwMode="auto">
              <a:xfrm>
                <a:off x="10461203" y="6574537"/>
                <a:ext cx="1064702" cy="182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>
                <a:lvl1pPr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798513" algn="r"/>
                  </a:tabLs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798513" algn="r"/>
                  </a:tabLst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t>. All Rights Reserved.</a:t>
                </a:r>
              </a:p>
            </p:txBody>
          </p:sp>
          <p:sp>
            <p:nvSpPr>
              <p:cNvPr id="13" name="TextBox 25"/>
              <p:cNvSpPr txBox="1">
                <a:spLocks noChangeArrowheads="1"/>
              </p:cNvSpPr>
              <p:nvPr/>
            </p:nvSpPr>
            <p:spPr bwMode="auto">
              <a:xfrm>
                <a:off x="9378677" y="6574531"/>
                <a:ext cx="1177925" cy="18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defTabSz="912813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marL="0" marR="0" lvl="0" indent="0" algn="r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fld id="{75980DF0-75D0-FD4C-983E-614B6986212F}" type="datetime3">
                  <a:rPr kumimoji="0" lang="en-US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3M Circular TT Book" panose="020B0604020101020102" pitchFamily="34" charset="0"/>
                    <a:ea typeface="ＭＳ Ｐゴシック" charset="0"/>
                    <a:cs typeface="3M Circular TT Book" panose="020B0604020101020102" pitchFamily="34" charset="0"/>
                  </a:rPr>
                  <a:pPr marL="0" marR="0" lvl="0" indent="0" algn="r" defTabSz="912813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t>10 October 2024</a:t>
                </a:fld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9513906" y="6589264"/>
                <a:ext cx="812067" cy="153425"/>
              </a:xfrm>
              <a:prstGeom prst="rect">
                <a:avLst/>
              </a:prstGeom>
              <a:solidFill>
                <a:sysClr val="window" lastClr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2813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ＭＳ Ｐゴシック" charset="0"/>
                  <a:cs typeface="3M Circular TT Book" panose="020B0604020101020102" pitchFamily="34" charset="0"/>
                </a:endParaRPr>
              </a:p>
            </p:txBody>
          </p:sp>
        </p:grpSp>
        <p:sp>
          <p:nvSpPr>
            <p:cNvPr id="11" name="TextBox 24"/>
            <p:cNvSpPr txBox="1">
              <a:spLocks noChangeArrowheads="1"/>
            </p:cNvSpPr>
            <p:nvPr/>
          </p:nvSpPr>
          <p:spPr bwMode="auto">
            <a:xfrm>
              <a:off x="10017092" y="6574536"/>
              <a:ext cx="353517" cy="18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</p:grpSp>
      <p:sp>
        <p:nvSpPr>
          <p:cNvPr id="15" name="Footer Placeholder 3"/>
          <p:cNvSpPr txBox="1">
            <a:spLocks/>
          </p:cNvSpPr>
          <p:nvPr userDrawn="1"/>
        </p:nvSpPr>
        <p:spPr bwMode="auto">
          <a:xfrm>
            <a:off x="11041421" y="6596401"/>
            <a:ext cx="100584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prstClr val="black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3M Confidential.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71003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>
          <p15:clr>
            <a:srgbClr val="F26B43"/>
          </p15:clr>
        </p15:guide>
        <p15:guide id="2" pos="3840">
          <p15:clr>
            <a:srgbClr val="F26B43"/>
          </p15:clr>
        </p15:guide>
        <p15:guide id="3" pos="2640">
          <p15:clr>
            <a:srgbClr val="F26B43"/>
          </p15:clr>
        </p15:guide>
        <p15:guide id="4" pos="1440">
          <p15:clr>
            <a:srgbClr val="F26B43"/>
          </p15:clr>
        </p15:guide>
        <p15:guide id="5" pos="240">
          <p15:clr>
            <a:srgbClr val="F26B43"/>
          </p15:clr>
        </p15:guide>
        <p15:guide id="6" pos="5040">
          <p15:clr>
            <a:srgbClr val="F26B43"/>
          </p15:clr>
        </p15:guide>
        <p15:guide id="7" pos="6240">
          <p15:clr>
            <a:srgbClr val="F26B43"/>
          </p15:clr>
        </p15:guide>
        <p15:guide id="8" pos="7440">
          <p15:clr>
            <a:srgbClr val="F26B43"/>
          </p15:clr>
        </p15:guide>
        <p15:guide id="9" orient="horz" pos="1474">
          <p15:clr>
            <a:srgbClr val="F26B43"/>
          </p15:clr>
        </p15:guide>
        <p15:guide id="10" orient="horz" pos="840">
          <p15:clr>
            <a:srgbClr val="F26B43"/>
          </p15:clr>
        </p15:guide>
        <p15:guide id="11" orient="horz" pos="240">
          <p15:clr>
            <a:srgbClr val="F26B43"/>
          </p15:clr>
        </p15:guide>
        <p15:guide id="12" orient="horz" pos="2696">
          <p15:clr>
            <a:srgbClr val="F26B43"/>
          </p15:clr>
        </p15:guide>
        <p15:guide id="14" orient="horz" pos="4080">
          <p15:clr>
            <a:srgbClr val="F26B43"/>
          </p15:clr>
        </p15:guide>
        <p15:guide id="15" orient="horz" pos="3936">
          <p15:clr>
            <a:srgbClr val="F26B43"/>
          </p15:clr>
        </p15:guide>
        <p15:guide id="17" pos="5034">
          <p15:clr>
            <a:srgbClr val="F26B43"/>
          </p15:clr>
        </p15:guide>
        <p15:guide id="18" orient="horz" pos="3312">
          <p15:clr>
            <a:srgbClr val="F26B43"/>
          </p15:clr>
        </p15:guide>
        <p15:guide id="19" orient="horz" pos="2702">
          <p15:clr>
            <a:srgbClr val="F26B43"/>
          </p15:clr>
        </p15:guide>
        <p15:guide id="21" pos="2634">
          <p15:clr>
            <a:srgbClr val="F26B43"/>
          </p15:clr>
        </p15:guide>
        <p15:guide id="22" pos="5046">
          <p15:clr>
            <a:srgbClr val="F26B43"/>
          </p15:clr>
        </p15:guide>
        <p15:guide id="23" orient="horz" pos="1468">
          <p15:clr>
            <a:srgbClr val="F26B43"/>
          </p15:clr>
        </p15:guide>
        <p15:guide id="25" orient="horz" pos="1480">
          <p15:clr>
            <a:srgbClr val="F26B43"/>
          </p15:clr>
        </p15:guide>
        <p15:guide id="26" orient="horz" pos="2706">
          <p15:clr>
            <a:srgbClr val="F26B43"/>
          </p15:clr>
        </p15:guide>
        <p15:guide id="27" pos="2648">
          <p15:clr>
            <a:srgbClr val="F26B43"/>
          </p15:clr>
        </p15:guide>
        <p15:guide id="28" orient="horz" pos="576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ijsu.2020.03.01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5.png"/><Relationship Id="rId5" Type="http://schemas.openxmlformats.org/officeDocument/2006/relationships/image" Target="../media/image40.pn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6.xml"/><Relationship Id="rId4" Type="http://schemas.openxmlformats.org/officeDocument/2006/relationships/tags" Target="../tags/tag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hyperlink" Target="mailto:cstati@solventum.c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chart" Target="../charts/chart1.xml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ijsu.2020.03.01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B313-07C7-AAC7-FCEA-477AEE9DC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171700"/>
            <a:ext cx="8229600" cy="1173079"/>
          </a:xfrm>
        </p:spPr>
        <p:txBody>
          <a:bodyPr/>
          <a:lstStyle/>
          <a:p>
            <a:r>
              <a:rPr lang="en-US" sz="3200" dirty="0">
                <a:solidFill>
                  <a:schemeClr val="accent3"/>
                </a:solidFill>
              </a:rPr>
              <a:t>Unintended Hypothermia: </a:t>
            </a:r>
            <a:br>
              <a:rPr lang="en-US" sz="3200" dirty="0">
                <a:solidFill>
                  <a:schemeClr val="accent3"/>
                </a:solidFill>
              </a:rPr>
            </a:br>
            <a:r>
              <a:rPr lang="en-US" sz="3200" dirty="0">
                <a:solidFill>
                  <a:schemeClr val="accent3"/>
                </a:solidFill>
              </a:rPr>
              <a:t>The Importance of Maintaining Normothermia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C26AF-4AA5-5E75-B231-B2080FBF6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October 10, 2024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415504C-3817-CCE4-2438-3CF9E37F4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5010150"/>
            <a:ext cx="3585009" cy="1638300"/>
          </a:xfrm>
        </p:spPr>
        <p:txBody>
          <a:bodyPr/>
          <a:lstStyle/>
          <a:p>
            <a:r>
              <a:rPr lang="en-US" sz="2000" b="0" dirty="0"/>
              <a:t>Cherrilyn Stati, MBA, BSN, RN</a:t>
            </a:r>
          </a:p>
          <a:p>
            <a:r>
              <a:rPr lang="en-US" sz="2000" b="0" dirty="0"/>
              <a:t>Perioperative Clinical Specialist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2EA11-B407-F4D8-F03F-15814033F776}"/>
              </a:ext>
            </a:extLst>
          </p:cNvPr>
          <p:cNvSpPr txBox="1"/>
          <p:nvPr/>
        </p:nvSpPr>
        <p:spPr>
          <a:xfrm>
            <a:off x="-1" y="3671235"/>
            <a:ext cx="9057373" cy="7507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4400" i="1" dirty="0"/>
              <a:t>Hello Alaska </a:t>
            </a:r>
          </a:p>
        </p:txBody>
      </p:sp>
      <p:pic>
        <p:nvPicPr>
          <p:cNvPr id="9" name="Graphic 8" descr="Sunglasses face outline outline">
            <a:extLst>
              <a:ext uri="{FF2B5EF4-FFF2-40B4-BE49-F238E27FC236}">
                <a16:creationId xmlns:a16="http://schemas.microsoft.com/office/drawing/2014/main" id="{E7F59090-64A3-DD4D-62E5-ADA915A4D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3630327"/>
            <a:ext cx="832585" cy="8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29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BB1B2-4A67-DC18-5338-87E69AC3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1974"/>
            <a:ext cx="12192000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             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85AEFF4-5B76-417A-860A-010B0F23EF92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765175" y="1247775"/>
          <a:ext cx="11426956" cy="4239144"/>
        </p:xfrm>
        <a:graphic>
          <a:graphicData uri="http://schemas.openxmlformats.org/drawingml/2006/table">
            <a:tbl>
              <a:tblPr/>
              <a:tblGrid>
                <a:gridCol w="1294582">
                  <a:extLst>
                    <a:ext uri="{9D8B030D-6E8A-4147-A177-3AD203B41FA5}">
                      <a16:colId xmlns:a16="http://schemas.microsoft.com/office/drawing/2014/main" val="1092880732"/>
                    </a:ext>
                  </a:extLst>
                </a:gridCol>
                <a:gridCol w="1281713">
                  <a:extLst>
                    <a:ext uri="{9D8B030D-6E8A-4147-A177-3AD203B41FA5}">
                      <a16:colId xmlns:a16="http://schemas.microsoft.com/office/drawing/2014/main" val="3228879208"/>
                    </a:ext>
                  </a:extLst>
                </a:gridCol>
                <a:gridCol w="1083169">
                  <a:extLst>
                    <a:ext uri="{9D8B030D-6E8A-4147-A177-3AD203B41FA5}">
                      <a16:colId xmlns:a16="http://schemas.microsoft.com/office/drawing/2014/main" val="771749855"/>
                    </a:ext>
                  </a:extLst>
                </a:gridCol>
                <a:gridCol w="1482096">
                  <a:extLst>
                    <a:ext uri="{9D8B030D-6E8A-4147-A177-3AD203B41FA5}">
                      <a16:colId xmlns:a16="http://schemas.microsoft.com/office/drawing/2014/main" val="1335529438"/>
                    </a:ext>
                  </a:extLst>
                </a:gridCol>
                <a:gridCol w="1785427">
                  <a:extLst>
                    <a:ext uri="{9D8B030D-6E8A-4147-A177-3AD203B41FA5}">
                      <a16:colId xmlns:a16="http://schemas.microsoft.com/office/drawing/2014/main" val="3002509638"/>
                    </a:ext>
                  </a:extLst>
                </a:gridCol>
                <a:gridCol w="1458197">
                  <a:extLst>
                    <a:ext uri="{9D8B030D-6E8A-4147-A177-3AD203B41FA5}">
                      <a16:colId xmlns:a16="http://schemas.microsoft.com/office/drawing/2014/main" val="80325871"/>
                    </a:ext>
                  </a:extLst>
                </a:gridCol>
                <a:gridCol w="1430622">
                  <a:extLst>
                    <a:ext uri="{9D8B030D-6E8A-4147-A177-3AD203B41FA5}">
                      <a16:colId xmlns:a16="http://schemas.microsoft.com/office/drawing/2014/main" val="1046974467"/>
                    </a:ext>
                  </a:extLst>
                </a:gridCol>
                <a:gridCol w="682404">
                  <a:extLst>
                    <a:ext uri="{9D8B030D-6E8A-4147-A177-3AD203B41FA5}">
                      <a16:colId xmlns:a16="http://schemas.microsoft.com/office/drawing/2014/main" val="157217784"/>
                    </a:ext>
                  </a:extLst>
                </a:gridCol>
                <a:gridCol w="928746">
                  <a:extLst>
                    <a:ext uri="{9D8B030D-6E8A-4147-A177-3AD203B41FA5}">
                      <a16:colId xmlns:a16="http://schemas.microsoft.com/office/drawing/2014/main" val="27445425"/>
                    </a:ext>
                  </a:extLst>
                </a:gridCol>
              </a:tblGrid>
              <a:tr h="47694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Study &amp; year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Performed Year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Pt Enrolled case/control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Treatment groups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Surgery type &amp; Surgical Procedure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 Warming system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Prewarming time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   Temp setting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   Additional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902376"/>
                  </a:ext>
                </a:extLst>
              </a:tr>
              <a:tr h="47694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Munday 2017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2015-2015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50(25/25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 Prewarming; Standard of care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Caesarean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Mix FAW and fluid warming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20 minutes before surgery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43 °C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NO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118723"/>
                  </a:ext>
                </a:extLst>
              </a:tr>
              <a:tr h="47694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Lau 2017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2014-2015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200(99/101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 Prewarming; Standard of care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General, Gynecology, Orthopedics, Urology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FAW blankets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30 minutes before surgery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43 °C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NO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369229"/>
                  </a:ext>
                </a:extLst>
              </a:tr>
              <a:tr h="47694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Yi 2018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2014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62 (30/32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Passive warming, active warming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Open thoracic surgery and hip replacement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FAW blankets 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15-30 min before surgery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44 °C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NO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32078"/>
                  </a:ext>
                </a:extLst>
              </a:tr>
              <a:tr h="47694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Chebbout 2017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2014-2016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87(44/43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Prewarming; standard of care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Elective caesarean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Mix FAW and fluid warming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after induction of anesthesia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38 °C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NO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411461"/>
                  </a:ext>
                </a:extLst>
              </a:tr>
              <a:tr h="68872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Chiang 2017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2009-2011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71(17/54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Prewarming; standard of care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Infrainguinal bypass surgery FAW blankets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Prewarming; Standard of Care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2 hours before induction of anesthesia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38°C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NO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0994003"/>
                  </a:ext>
                </a:extLst>
              </a:tr>
              <a:tr h="47694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Kurz 1996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1993-1995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200(104/96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Prewarming; standard of care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Colorectal Surgery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Mix method FAW and fluid warmer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At time of induction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40°C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NO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8727909"/>
                  </a:ext>
                </a:extLst>
              </a:tr>
              <a:tr h="68872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Melling 2001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1999-2000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416(277/139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Prewarming; standard of care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Clean Surgery(breastvaricose vein or hernia)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FAW blanket 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30 minutes before surgery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NR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3M Circular TT Book" panose="020B0604020101020102"/>
                        </a:rPr>
                        <a:t>NO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30" marR="11030" marT="1103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2483908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6D347A0-2CF7-43E7-A172-CAD8C4F33E07}"/>
              </a:ext>
            </a:extLst>
          </p:cNvPr>
          <p:cNvSpPr/>
          <p:nvPr/>
        </p:nvSpPr>
        <p:spPr>
          <a:xfrm>
            <a:off x="401844" y="5685269"/>
            <a:ext cx="10481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1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Xuan-Qi Zheng, Jin-Feng Huang, Jia-Liang Lin, Dong Chen, Ai-Min Wu, </a:t>
            </a:r>
            <a:r>
              <a:rPr lang="en-US" altLang="en-US" sz="11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Effects of preoperative warming on the occurrence of surgical site infection: A systematic review and meta-analysis. International Journal of Surgery, Volume 77, May 2020, Pages 40-47,  </a:t>
            </a:r>
            <a:r>
              <a:rPr lang="en-US" altLang="en-US" sz="1100" u="sng" dirty="0">
                <a:latin typeface="3M Circular TT Book" panose="020B0604020101020102" pitchFamily="34" charset="0"/>
                <a:cs typeface="3M Circular TT Book" panose="020B0604020101020102" pitchFamily="34" charset="0"/>
                <a:hlinkClick r:id="rId3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https://doi.org/10.1016/j.ijsu.2020.03.016</a:t>
            </a:r>
            <a:endParaRPr lang="en-US" altLang="en-US" sz="1100" u="sng" dirty="0">
              <a:latin typeface="3M Circular TT Book" panose="020B0604020101020102" pitchFamily="34" charset="0"/>
              <a:cs typeface="3M Circular TT Book" panose="020B0604020101020102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40143E-882C-4D2F-AAA6-80F39909AA10}"/>
              </a:ext>
            </a:extLst>
          </p:cNvPr>
          <p:cNvSpPr/>
          <p:nvPr/>
        </p:nvSpPr>
        <p:spPr>
          <a:xfrm>
            <a:off x="267090" y="249206"/>
            <a:ext cx="10091211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dirty="0"/>
              <a:t>2020 Meta-analysis Prewarming decreases SSI Risk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594F6-89A7-4728-BA7D-C15CE59AEB37}"/>
              </a:ext>
            </a:extLst>
          </p:cNvPr>
          <p:cNvSpPr txBox="1"/>
          <p:nvPr/>
        </p:nvSpPr>
        <p:spPr>
          <a:xfrm>
            <a:off x="11156373" y="6642556"/>
            <a:ext cx="12053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Internal 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8E5AC8-51A1-23E4-4C1B-B96630046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5924"/>
            <a:ext cx="1848108" cy="6192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9DA38C-9EE3-AC41-6048-280E3E65DE71}"/>
              </a:ext>
            </a:extLst>
          </p:cNvPr>
          <p:cNvSpPr/>
          <p:nvPr/>
        </p:nvSpPr>
        <p:spPr>
          <a:xfrm>
            <a:off x="1674796" y="6338652"/>
            <a:ext cx="1289785" cy="45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D58BD9-B887-9262-29B6-B68D5F7EA8CA}"/>
              </a:ext>
            </a:extLst>
          </p:cNvPr>
          <p:cNvSpPr/>
          <p:nvPr/>
        </p:nvSpPr>
        <p:spPr>
          <a:xfrm>
            <a:off x="5451107" y="6380552"/>
            <a:ext cx="1289785" cy="45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96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FEF3A2-3AC9-DF11-10A9-C631DFC84600}"/>
              </a:ext>
            </a:extLst>
          </p:cNvPr>
          <p:cNvSpPr/>
          <p:nvPr/>
        </p:nvSpPr>
        <p:spPr>
          <a:xfrm>
            <a:off x="0" y="0"/>
            <a:ext cx="12192000" cy="443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9E3F846-C5B8-303F-5EF3-8FBE69F69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506956"/>
              </p:ext>
            </p:extLst>
          </p:nvPr>
        </p:nvGraphicFramePr>
        <p:xfrm>
          <a:off x="244373" y="128344"/>
          <a:ext cx="11329180" cy="5892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181">
                  <a:extLst>
                    <a:ext uri="{9D8B030D-6E8A-4147-A177-3AD203B41FA5}">
                      <a16:colId xmlns:a16="http://schemas.microsoft.com/office/drawing/2014/main" val="4101642677"/>
                    </a:ext>
                  </a:extLst>
                </a:gridCol>
                <a:gridCol w="6929754">
                  <a:extLst>
                    <a:ext uri="{9D8B030D-6E8A-4147-A177-3AD203B41FA5}">
                      <a16:colId xmlns:a16="http://schemas.microsoft.com/office/drawing/2014/main" val="2323690410"/>
                    </a:ext>
                  </a:extLst>
                </a:gridCol>
                <a:gridCol w="519546">
                  <a:extLst>
                    <a:ext uri="{9D8B030D-6E8A-4147-A177-3AD203B41FA5}">
                      <a16:colId xmlns:a16="http://schemas.microsoft.com/office/drawing/2014/main" val="2867319678"/>
                    </a:ext>
                  </a:extLst>
                </a:gridCol>
                <a:gridCol w="3177699">
                  <a:extLst>
                    <a:ext uri="{9D8B030D-6E8A-4147-A177-3AD203B41FA5}">
                      <a16:colId xmlns:a16="http://schemas.microsoft.com/office/drawing/2014/main" val="2770091868"/>
                    </a:ext>
                  </a:extLst>
                </a:gridCol>
              </a:tblGrid>
              <a:tr h="7038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225581"/>
                  </a:ext>
                </a:extLst>
              </a:tr>
              <a:tr h="9343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0491520"/>
                  </a:ext>
                </a:extLst>
              </a:tr>
              <a:tr h="64520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392440"/>
                  </a:ext>
                </a:extLst>
              </a:tr>
              <a:tr h="703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4613482"/>
                  </a:ext>
                </a:extLst>
              </a:tr>
              <a:tr h="79357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1765229"/>
                  </a:ext>
                </a:extLst>
              </a:tr>
              <a:tr h="703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442987"/>
                  </a:ext>
                </a:extLst>
              </a:tr>
              <a:tr h="703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000895"/>
                  </a:ext>
                </a:extLst>
              </a:tr>
              <a:tr h="703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59532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8227A475-89DB-42EA-A658-A56CE5B29CDF}"/>
              </a:ext>
            </a:extLst>
          </p:cNvPr>
          <p:cNvSpPr txBox="1">
            <a:spLocks/>
          </p:cNvSpPr>
          <p:nvPr/>
        </p:nvSpPr>
        <p:spPr>
          <a:xfrm>
            <a:off x="394999" y="330587"/>
            <a:ext cx="11053790" cy="4431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ERAS®-Compliant Normothermia Protocol Implementation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2C0F6-8162-47C9-855D-0F0891FACB38}"/>
              </a:ext>
            </a:extLst>
          </p:cNvPr>
          <p:cNvSpPr txBox="1"/>
          <p:nvPr/>
        </p:nvSpPr>
        <p:spPr>
          <a:xfrm>
            <a:off x="322191" y="988627"/>
            <a:ext cx="8839062" cy="4411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95523" lvl="1" indent="-298082">
              <a:spcBef>
                <a:spcPts val="81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Continuous core-temperature monitoring throughout the perioperative journey (pre/intra/post-operatively)</a:t>
            </a:r>
          </a:p>
          <a:p>
            <a:pPr marL="695523" lvl="1" indent="-298082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Prewarming with convective air for at least 10 minutes</a:t>
            </a:r>
          </a:p>
          <a:p>
            <a:pPr marL="695523" lvl="1" indent="-298082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Reducing the time between the end of prewarming and the induction of anesthesia</a:t>
            </a:r>
          </a:p>
          <a:p>
            <a:pPr marL="695523" lvl="1" indent="-298082">
              <a:spcBef>
                <a:spcPts val="81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Intra-Operative warming with convective air for cases with anticipated anesthesia durations ≥30 minutes</a:t>
            </a:r>
          </a:p>
          <a:p>
            <a:pPr marL="695523" lvl="1" indent="-298082">
              <a:spcBef>
                <a:spcPts val="81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Fluid warming if more than 1L of IV fluid will be administered</a:t>
            </a:r>
          </a:p>
          <a:p>
            <a:pPr marL="695523" lvl="1" indent="-298082">
              <a:spcBef>
                <a:spcPts val="81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In children, if &gt; 30 mL/kg of fluid is administered, it should be warmed</a:t>
            </a:r>
          </a:p>
          <a:p>
            <a:pPr marL="695523" lvl="1" indent="-298082">
              <a:spcBef>
                <a:spcPts val="818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Post-Operative warming until patients are normothermic (36°C – 37.5°C) and thermally comfortable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E385CF-DCC5-49E2-8F98-D381FB25511B}"/>
              </a:ext>
            </a:extLst>
          </p:cNvPr>
          <p:cNvSpPr txBox="1"/>
          <p:nvPr/>
        </p:nvSpPr>
        <p:spPr>
          <a:xfrm>
            <a:off x="691381" y="6020974"/>
            <a:ext cx="1080923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447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2895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3430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57907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238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86861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01338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15814" algn="l" defTabSz="1228954" rtl="0" eaLnBrk="1" latinLnBrk="0" hangingPunct="1">
              <a:defRPr sz="241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83" dirty="0"/>
              <a:t>1</a:t>
            </a:r>
            <a:r>
              <a:rPr lang="en-US" sz="1000" dirty="0"/>
              <a:t>. An Evidence-based Warming Protocol Compliant with the ERAS® Society Guidelines Recommendation for Perioperative Normothermia Version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22E887-042B-DFFD-3D69-17E24CA8A90F}"/>
              </a:ext>
            </a:extLst>
          </p:cNvPr>
          <p:cNvSpPr txBox="1"/>
          <p:nvPr/>
        </p:nvSpPr>
        <p:spPr>
          <a:xfrm>
            <a:off x="11156373" y="6642556"/>
            <a:ext cx="12053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Internal Use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9D51FD-5C61-8B37-F6B1-26E07CD74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5924"/>
            <a:ext cx="1848108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0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99987145-8064-7FAE-B4FF-E1E569279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065" y="1333500"/>
            <a:ext cx="5438899" cy="162306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cs typeface="3M Circular TT Book" panose="020B0604020101020102" pitchFamily="34" charset="0"/>
              </a:rPr>
              <a:t>Non-invasive and accurate core temperature monitoring system that continuously measures temperature with a single-use sensor.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F1C37-7750-917E-D91B-0191DA87A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31" y="2727876"/>
            <a:ext cx="3625501" cy="2537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FE0674-8343-A4F2-B733-0A87809A172D}"/>
              </a:ext>
            </a:extLst>
          </p:cNvPr>
          <p:cNvSpPr txBox="1"/>
          <p:nvPr/>
        </p:nvSpPr>
        <p:spPr>
          <a:xfrm>
            <a:off x="2182665" y="6530485"/>
            <a:ext cx="8619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cs typeface="3M Circular TT Book" panose="020B0604020101020102" pitchFamily="34" charset="0"/>
              </a:rPr>
              <a:t>Rx Only. This product is intended to be used by trained medical professionals in a clinical/surgical setting</a:t>
            </a:r>
            <a:r>
              <a:rPr lang="en-US" sz="1200" dirty="0">
                <a:cs typeface="3M Circular TT Book" panose="020B0604020101020102" pitchFamily="34" charset="0"/>
              </a:rPr>
              <a:t>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DC9E99A-784A-D99A-0EEF-17703EA6A1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036" y="1300819"/>
            <a:ext cx="1135380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Bair Hugger</a:t>
            </a:r>
            <a:r>
              <a:rPr lang="en-US" sz="2400" baseline="30000" dirty="0"/>
              <a:t>TM</a:t>
            </a:r>
            <a:r>
              <a:rPr lang="en-US" sz="2400" dirty="0"/>
              <a:t> Temperature Monitor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4F7B6E-FB11-06B6-2AE7-28EBD533A170}"/>
              </a:ext>
            </a:extLst>
          </p:cNvPr>
          <p:cNvGrpSpPr/>
          <p:nvPr/>
        </p:nvGrpSpPr>
        <p:grpSpPr>
          <a:xfrm>
            <a:off x="4977443" y="2602832"/>
            <a:ext cx="6826428" cy="2921668"/>
            <a:chOff x="3266541" y="3406559"/>
            <a:chExt cx="5727890" cy="24575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68D7BA-6338-A64D-E658-EB125B93D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66541" y="3406559"/>
              <a:ext cx="5727890" cy="2457594"/>
            </a:xfrm>
            <a:prstGeom prst="rect">
              <a:avLst/>
            </a:prstGeom>
          </p:spPr>
        </p:pic>
        <p:pic>
          <p:nvPicPr>
            <p:cNvPr id="16" name="Picture 15" descr="A collage of medical personnel&#10;&#10;Description automatically generated">
              <a:extLst>
                <a:ext uri="{FF2B5EF4-FFF2-40B4-BE49-F238E27FC236}">
                  <a16:creationId xmlns:a16="http://schemas.microsoft.com/office/drawing/2014/main" id="{6DC049DE-BAA8-1800-153D-1691CB65D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61086" y="3771217"/>
              <a:ext cx="1658606" cy="1812634"/>
            </a:xfrm>
            <a:prstGeom prst="rect">
              <a:avLst/>
            </a:prstGeom>
            <a:ln>
              <a:noFill/>
            </a:ln>
            <a:effectLst>
              <a:outerShdw blurRad="508000" dist="101600" dir="5400000" algn="tl" rotWithShape="0">
                <a:prstClr val="black">
                  <a:alpha val="1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262E9048-A223-7EE6-2676-A72E2C06DE90}"/>
              </a:ext>
            </a:extLst>
          </p:cNvPr>
          <p:cNvSpPr txBox="1">
            <a:spLocks/>
          </p:cNvSpPr>
          <p:nvPr/>
        </p:nvSpPr>
        <p:spPr>
          <a:xfrm>
            <a:off x="243036" y="275993"/>
            <a:ext cx="12191999" cy="51941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Measure to Manage</a:t>
            </a:r>
          </a:p>
        </p:txBody>
      </p:sp>
    </p:spTree>
    <p:extLst>
      <p:ext uri="{BB962C8B-B14F-4D97-AF65-F5344CB8AC3E}">
        <p14:creationId xmlns:p14="http://schemas.microsoft.com/office/powerpoint/2010/main" val="2348372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C0EBE77-8353-8961-F03F-572551F7A6AA}"/>
              </a:ext>
            </a:extLst>
          </p:cNvPr>
          <p:cNvSpPr txBox="1"/>
          <p:nvPr/>
        </p:nvSpPr>
        <p:spPr>
          <a:xfrm>
            <a:off x="329610" y="1232238"/>
            <a:ext cx="9574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cs typeface="3M Circular TT Book" panose="020B0604020101020102" pitchFamily="34" charset="0"/>
              </a:rPr>
              <a:t>Temperature data may be continuously transmitted to a compatible patient vital signs monitor and electronic medical record.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080C3-0F5E-3B4B-2E77-05FA808D62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076" y="2435786"/>
            <a:ext cx="2584456" cy="23589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F8764A-7669-EEF2-3F5C-09CE0090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79" t="-2126" r="6301" b="2956"/>
          <a:stretch/>
        </p:blipFill>
        <p:spPr>
          <a:xfrm>
            <a:off x="9250982" y="2414059"/>
            <a:ext cx="2806274" cy="24656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D5563F-E016-C86A-2ABF-636B231DB8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842"/>
            <a:ext cx="3193626" cy="2235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E99281-9C74-64D3-0A4A-C439630BB090}"/>
              </a:ext>
            </a:extLst>
          </p:cNvPr>
          <p:cNvSpPr txBox="1"/>
          <p:nvPr/>
        </p:nvSpPr>
        <p:spPr>
          <a:xfrm>
            <a:off x="786016" y="4967167"/>
            <a:ext cx="3193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cs typeface="3M Circular TT Bold" panose="020B0804020101010102" pitchFamily="34" charset="0"/>
              </a:rPr>
              <a:t>3M™ Bair Hugger™ Temperature Monitoring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B60AEE-54C6-F694-3585-AAE6F56A4989}"/>
              </a:ext>
            </a:extLst>
          </p:cNvPr>
          <p:cNvSpPr txBox="1"/>
          <p:nvPr/>
        </p:nvSpPr>
        <p:spPr>
          <a:xfrm>
            <a:off x="4533063" y="5277639"/>
            <a:ext cx="3376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cs typeface="3M Circular TT Bold" panose="020B0804020101010102" pitchFamily="34" charset="0"/>
              </a:rPr>
              <a:t>Patient Vital Signs Monitor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D7665-F1ED-09BD-52B3-5818ACD181FB}"/>
              </a:ext>
            </a:extLst>
          </p:cNvPr>
          <p:cNvSpPr txBox="1"/>
          <p:nvPr/>
        </p:nvSpPr>
        <p:spPr>
          <a:xfrm>
            <a:off x="10215969" y="5274943"/>
            <a:ext cx="87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cs typeface="3M Circular TT Bold" panose="020B0804020101010102" pitchFamily="34" charset="0"/>
              </a:rPr>
              <a:t>EMR</a:t>
            </a:r>
          </a:p>
        </p:txBody>
      </p:sp>
      <p:pic>
        <p:nvPicPr>
          <p:cNvPr id="18" name="Content Placeholder 9" descr="A green arrow pointing to the right&#10;&#10;Description automatically generated">
            <a:extLst>
              <a:ext uri="{FF2B5EF4-FFF2-40B4-BE49-F238E27FC236}">
                <a16:creationId xmlns:a16="http://schemas.microsoft.com/office/drawing/2014/main" id="{B19E168D-BA61-B446-3112-0267C4596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0025" y="3174141"/>
            <a:ext cx="945464" cy="945464"/>
          </a:xfrm>
          <a:prstGeom prst="rect">
            <a:avLst/>
          </a:prstGeom>
          <a:noFill/>
        </p:spPr>
      </p:pic>
      <p:pic>
        <p:nvPicPr>
          <p:cNvPr id="19" name="Content Placeholder 9" descr="A green arrow pointing to the right&#10;&#10;Description automatically generated">
            <a:extLst>
              <a:ext uri="{FF2B5EF4-FFF2-40B4-BE49-F238E27FC236}">
                <a16:creationId xmlns:a16="http://schemas.microsoft.com/office/drawing/2014/main" id="{90CC71ED-2666-8FC6-FAF3-0D40AB024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119" y="3144157"/>
            <a:ext cx="945464" cy="945464"/>
          </a:xfrm>
          <a:prstGeom prst="rect">
            <a:avLst/>
          </a:prstGeom>
          <a:noFill/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5924F3E0-207C-A9E2-83CB-CEDE5D1BB0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100" y="419100"/>
            <a:ext cx="11353800" cy="46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3M Circular TT Book" panose="020B0604020101020102"/>
              </a:rPr>
              <a:t>Bair Hugger</a:t>
            </a:r>
            <a:r>
              <a:rPr lang="en-US" baseline="30000" dirty="0">
                <a:latin typeface="3M Circular TT Book" panose="020B0604020101020102"/>
              </a:rPr>
              <a:t>TM</a:t>
            </a:r>
            <a:r>
              <a:rPr lang="en-US" dirty="0">
                <a:latin typeface="3M Circular TT Book" panose="020B0604020101020102"/>
              </a:rPr>
              <a:t> Temperature Monitor</a:t>
            </a:r>
          </a:p>
        </p:txBody>
      </p:sp>
    </p:spTree>
    <p:extLst>
      <p:ext uri="{BB962C8B-B14F-4D97-AF65-F5344CB8AC3E}">
        <p14:creationId xmlns:p14="http://schemas.microsoft.com/office/powerpoint/2010/main" val="3097638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6EC948-8BE9-6C73-62FD-385E156A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070" y="2085288"/>
            <a:ext cx="3136429" cy="20935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F39D0-7231-0385-A3D5-F57DB37050C8}"/>
              </a:ext>
            </a:extLst>
          </p:cNvPr>
          <p:cNvSpPr txBox="1"/>
          <p:nvPr/>
        </p:nvSpPr>
        <p:spPr>
          <a:xfrm>
            <a:off x="4756941" y="4380893"/>
            <a:ext cx="2809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cs typeface="3M Circular TT Book" panose="020B0604020101020102" pitchFamily="34" charset="0"/>
              </a:rPr>
              <a:t>This image shows core temperature rising to the surface through an isothermal pathway.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81547-4761-F83A-307C-99576DB16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87" y="1887873"/>
            <a:ext cx="3215314" cy="320727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softEdge rad="368300"/>
          </a:effectLst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C4872FA6-6952-B780-F178-E10CE772E7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100" y="419100"/>
            <a:ext cx="11353800" cy="46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3M Circular TT Book" panose="020B0604020101020102"/>
              </a:rPr>
              <a:t>Bair Hugger</a:t>
            </a:r>
            <a:r>
              <a:rPr lang="en-US" baseline="30000" dirty="0">
                <a:latin typeface="3M Circular TT Book" panose="020B0604020101020102"/>
              </a:rPr>
              <a:t>TM</a:t>
            </a:r>
            <a:r>
              <a:rPr lang="en-US" dirty="0">
                <a:latin typeface="3M Circular TT Book" panose="020B0604020101020102"/>
              </a:rPr>
              <a:t> Temperature Monitor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BAA0FE1-6A15-B0A9-47B2-ADF3E82566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5244585"/>
              </p:ext>
            </p:extLst>
          </p:nvPr>
        </p:nvGraphicFramePr>
        <p:xfrm>
          <a:off x="1852281" y="5783263"/>
          <a:ext cx="8619150" cy="533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D586B2D-19E5-0A46-21F9-B4F79109B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2720" y="2058338"/>
            <a:ext cx="2399079" cy="303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81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38398-DE39-93E6-D103-604D81E8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095B-0AB9-C644-869C-164FC9505E1F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6D2006-768B-429F-93C5-B5081BE45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219075"/>
            <a:ext cx="11353800" cy="640080"/>
          </a:xfrm>
        </p:spPr>
        <p:txBody>
          <a:bodyPr/>
          <a:lstStyle/>
          <a:p>
            <a:r>
              <a:rPr lang="en-US" dirty="0"/>
              <a:t>Prevent Unintended Perioperative Hypothermia </a:t>
            </a:r>
            <a:br>
              <a:rPr lang="en-US" dirty="0"/>
            </a:br>
            <a:r>
              <a:rPr lang="en-US" dirty="0"/>
              <a:t>Active Clinical Prewarming Options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9BA809-7F88-4811-BB88-25371EFBA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1635" y="1147025"/>
            <a:ext cx="2190261" cy="2534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085FE9-0538-F3CD-8A72-6344FA57A8B5}"/>
              </a:ext>
            </a:extLst>
          </p:cNvPr>
          <p:cNvSpPr txBox="1"/>
          <p:nvPr/>
        </p:nvSpPr>
        <p:spPr>
          <a:xfrm>
            <a:off x="6641160" y="3949171"/>
            <a:ext cx="4801868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Forced Air Warming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Patient Controlled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Pre and  Postoperative settings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ICU, Procedural, Emergency Nursing floors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Not for Surgical Suite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CF607-FA80-587A-A3A3-3EB8960EE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36390"/>
          <a:stretch/>
        </p:blipFill>
        <p:spPr>
          <a:xfrm>
            <a:off x="2372264" y="1665756"/>
            <a:ext cx="2578336" cy="352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30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38398-DE39-93E6-D103-604D81E8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095B-0AB9-C644-869C-164FC9505E1F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824C7E-60AE-300B-4B8B-B93FF4E2B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043" y="1437586"/>
            <a:ext cx="2724034" cy="2699713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31FB5B8-EE47-8E6D-B8A9-54164E0144B6}"/>
              </a:ext>
            </a:extLst>
          </p:cNvPr>
          <p:cNvSpPr txBox="1">
            <a:spLocks/>
          </p:cNvSpPr>
          <p:nvPr/>
        </p:nvSpPr>
        <p:spPr>
          <a:xfrm>
            <a:off x="6547560" y="4252371"/>
            <a:ext cx="5029089" cy="1949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164592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472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94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7472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12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94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000" dirty="0"/>
              <a:t>Force Air Warming</a:t>
            </a:r>
          </a:p>
          <a:p>
            <a:pPr marL="457200" indent="-457200"/>
            <a:r>
              <a:rPr lang="en-US" sz="2000" dirty="0"/>
              <a:t>Clinician controlled</a:t>
            </a:r>
          </a:p>
          <a:p>
            <a:pPr marL="457200" indent="-457200"/>
            <a:r>
              <a:rPr lang="en-US" sz="2000" dirty="0"/>
              <a:t>Temperature assessment q 15 minutes</a:t>
            </a:r>
          </a:p>
          <a:p>
            <a:pPr marL="457200" indent="-457200"/>
            <a:r>
              <a:rPr lang="en-US" sz="2000" dirty="0"/>
              <a:t>All hospital units</a:t>
            </a:r>
          </a:p>
          <a:p>
            <a:pPr marL="457200" indent="-457200"/>
            <a:r>
              <a:rPr lang="en-US" sz="2000" dirty="0"/>
              <a:t>Filtration appropriate for OR</a:t>
            </a:r>
          </a:p>
        </p:txBody>
      </p:sp>
      <p:pic>
        <p:nvPicPr>
          <p:cNvPr id="10" name="Picture 9" descr="A person lying on a stretcher&#10;&#10;Description automatically generated">
            <a:extLst>
              <a:ext uri="{FF2B5EF4-FFF2-40B4-BE49-F238E27FC236}">
                <a16:creationId xmlns:a16="http://schemas.microsoft.com/office/drawing/2014/main" id="{AA5BEF2C-626E-4360-750B-6B288A28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32902" flipH="1">
            <a:off x="1250392" y="1728331"/>
            <a:ext cx="3684379" cy="3901166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51428FDD-4B82-D80D-2552-A2911FA5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219075"/>
            <a:ext cx="11353800" cy="640080"/>
          </a:xfrm>
        </p:spPr>
        <p:txBody>
          <a:bodyPr/>
          <a:lstStyle/>
          <a:p>
            <a:r>
              <a:rPr lang="en-US" dirty="0"/>
              <a:t>Prevent Unintended Perioperative Hypothermia </a:t>
            </a:r>
            <a:br>
              <a:rPr lang="en-US" dirty="0"/>
            </a:br>
            <a:r>
              <a:rPr lang="en-US" dirty="0"/>
              <a:t>Active Clinical Prewarming Options</a:t>
            </a:r>
          </a:p>
        </p:txBody>
      </p:sp>
    </p:spTree>
    <p:extLst>
      <p:ext uri="{BB962C8B-B14F-4D97-AF65-F5344CB8AC3E}">
        <p14:creationId xmlns:p14="http://schemas.microsoft.com/office/powerpoint/2010/main" val="1586857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38398-DE39-93E6-D103-604D81E8B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C095B-0AB9-C644-869C-164FC9505E1F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66C43-E864-9961-2338-A9E0CD05E98A}"/>
              </a:ext>
            </a:extLst>
          </p:cNvPr>
          <p:cNvSpPr txBox="1"/>
          <p:nvPr/>
        </p:nvSpPr>
        <p:spPr>
          <a:xfrm>
            <a:off x="-1038192" y="420648"/>
            <a:ext cx="12192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/>
              <a:t>Cotton Blankets do not provide Clinical Prewarming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98AC67C-1590-584E-1DF3-0B19A56A1BD3}"/>
              </a:ext>
            </a:extLst>
          </p:cNvPr>
          <p:cNvSpPr txBox="1">
            <a:spLocks/>
          </p:cNvSpPr>
          <p:nvPr/>
        </p:nvSpPr>
        <p:spPr>
          <a:xfrm>
            <a:off x="521099" y="1464033"/>
            <a:ext cx="5324907" cy="4572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182563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750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Cotton blankets do come with a cost.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Cotton blankets are passive insulators – </a:t>
            </a:r>
            <a:r>
              <a:rPr lang="en-US" sz="2400" b="1" dirty="0"/>
              <a:t>they do not provide active warming</a:t>
            </a:r>
            <a:r>
              <a:rPr lang="en-US" sz="2400" baseline="30000" dirty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Heat from a warmed cotton blanket is quickly lost to its surroundings</a:t>
            </a:r>
            <a:r>
              <a:rPr lang="en-US" sz="2400" baseline="30000" dirty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Patient heat loss is virtually identical with warmed and </a:t>
            </a:r>
            <a:r>
              <a:rPr lang="en-US" sz="2400" dirty="0" err="1"/>
              <a:t>unwarmed</a:t>
            </a:r>
            <a:r>
              <a:rPr lang="en-US" sz="2400" dirty="0"/>
              <a:t> cotton blankets</a:t>
            </a:r>
            <a:r>
              <a:rPr lang="en-US" sz="2400" baseline="30000" dirty="0"/>
              <a:t>1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DF45C523-45B9-45E3-09F0-745CC8B0DE82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8251536" y="2833175"/>
            <a:ext cx="3647017" cy="257802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3">
                <a:lumMod val="75000"/>
              </a:schemeClr>
            </a:solidFill>
          </a:ln>
        </p:spPr>
        <p:txBody>
          <a:bodyPr vert="horz" lIns="119997" tIns="1103972" rIns="119997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en-US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000" marR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2pPr>
            <a:lvl3pPr marL="36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3pPr>
            <a:lvl4pPr marL="54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4pPr>
            <a:lvl5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b="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5pPr>
            <a:lvl6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6pPr>
            <a:lvl7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7pPr>
            <a:lvl8pPr marL="539750" indent="-180975" algn="l" defTabSz="914400" rtl="0" eaLnBrk="1" latinLnBrk="0" hangingPunct="1">
              <a:spcBef>
                <a:spcPts val="3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marR="0" indent="-1809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lang="en-US" sz="1600" kern="1200" noProof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One Bair Hugger™ warming gown replaces the use of a cotton gown and nine cotton blankets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. At a cost of $1.63 the cost of cotton blankets makes up a majority of the direct product cost*.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Arial" pitchFamily="34" charset="0"/>
            </a:endParaRPr>
          </a:p>
        </p:txBody>
      </p:sp>
      <p:sp>
        <p:nvSpPr>
          <p:cNvPr id="12" name="Rechteck 21">
            <a:extLst>
              <a:ext uri="{FF2B5EF4-FFF2-40B4-BE49-F238E27FC236}">
                <a16:creationId xmlns:a16="http://schemas.microsoft.com/office/drawing/2014/main" id="{0DE0373A-55A6-5FDB-B624-54F15EF1C390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8251536" y="2818562"/>
            <a:ext cx="1241924" cy="960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Arial" pitchFamily="34" charset="0"/>
              </a:rPr>
              <a:t>$14.67</a:t>
            </a: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E241C5E2-46D5-1CF1-3CA8-840F75D0AB8B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9493194" y="2835633"/>
            <a:ext cx="2405796" cy="914400"/>
          </a:xfrm>
          <a:prstGeom prst="rect">
            <a:avLst/>
          </a:prstGeom>
        </p:spPr>
        <p:txBody>
          <a:bodyPr lIns="119997" tIns="62398" rIns="9144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D8367"/>
                </a:solidFill>
                <a:effectLst/>
                <a:uLnTx/>
                <a:uFillTx/>
                <a:latin typeface="3M Circular TT Bold"/>
                <a:ea typeface="+mn-ea"/>
                <a:cs typeface="Arial" pitchFamily="34" charset="0"/>
              </a:rPr>
              <a:t>Average cost of cotton blankets per surgical patient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4D8367"/>
                </a:solidFill>
                <a:effectLst/>
                <a:uLnTx/>
                <a:uFillTx/>
                <a:latin typeface="3M Circular TT Book"/>
                <a:ea typeface="+mn-ea"/>
                <a:cs typeface="Arial" pitchFamily="34" charset="0"/>
              </a:rPr>
              <a:t>1,2</a:t>
            </a:r>
          </a:p>
        </p:txBody>
      </p:sp>
      <p:pic>
        <p:nvPicPr>
          <p:cNvPr id="4" name="Content Placeholder 5" descr="Cotton blankets.png">
            <a:extLst>
              <a:ext uri="{FF2B5EF4-FFF2-40B4-BE49-F238E27FC236}">
                <a16:creationId xmlns:a16="http://schemas.microsoft.com/office/drawing/2014/main" id="{1AD746D0-C580-ACDD-E298-A50CD0F8EE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626858" y="1464033"/>
            <a:ext cx="1497005" cy="252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40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utoShape 16">
            <a:extLst>
              <a:ext uri="{FF2B5EF4-FFF2-40B4-BE49-F238E27FC236}">
                <a16:creationId xmlns:a16="http://schemas.microsoft.com/office/drawing/2014/main" id="{CA32F9C0-F1EE-412D-9AA3-F870D35AAD0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18022" y="2024185"/>
            <a:ext cx="9892559" cy="694631"/>
          </a:xfrm>
          <a:prstGeom prst="chevron">
            <a:avLst>
              <a:gd name="adj" fmla="val 18095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108000" rIns="90000" bIns="108000" anchor="ctr" anchorCtr="0"/>
          <a:lstStyle/>
          <a:p>
            <a:pPr marL="190500" lvl="0" indent="-190500">
              <a:lnSpc>
                <a:spcPct val="90000"/>
              </a:lnSpc>
              <a:spcAft>
                <a:spcPts val="1200"/>
              </a:spcAft>
              <a:buClr>
                <a:prstClr val="black"/>
              </a:buClr>
              <a:buSzPct val="80000"/>
              <a:buFontTx/>
              <a:buChar char="•"/>
              <a:defRPr/>
            </a:pPr>
            <a:endParaRPr kumimoji="0" lang="en-US" sz="1400" b="0" i="0" u="none" strike="noStrike" kern="1200" cap="none" spc="0" normalizeH="0" baseline="3000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3M Circular TT Light" panose="020B0404020101020102" pitchFamily="34" charset="0"/>
            </a:endParaRPr>
          </a:p>
        </p:txBody>
      </p:sp>
      <p:sp>
        <p:nvSpPr>
          <p:cNvPr id="31" name="AutoShape 16">
            <a:extLst>
              <a:ext uri="{FF2B5EF4-FFF2-40B4-BE49-F238E27FC236}">
                <a16:creationId xmlns:a16="http://schemas.microsoft.com/office/drawing/2014/main" id="{8ACE985E-5BB9-40FA-953C-C7F82E12A27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2101842" y="5115896"/>
            <a:ext cx="9924917" cy="701160"/>
          </a:xfrm>
          <a:prstGeom prst="chevron">
            <a:avLst>
              <a:gd name="adj" fmla="val 18095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108000" rIns="90000" bIns="108000" anchor="ctr" anchorCtr="0"/>
          <a:lstStyle/>
          <a:p>
            <a:pPr marL="190500" lvl="0" indent="-190500">
              <a:lnSpc>
                <a:spcPct val="90000"/>
              </a:lnSpc>
              <a:spcAft>
                <a:spcPts val="1200"/>
              </a:spcAft>
              <a:buClr>
                <a:prstClr val="black"/>
              </a:buClr>
              <a:buSzPct val="80000"/>
              <a:buFontTx/>
              <a:buChar char="•"/>
              <a:defRPr/>
            </a:pPr>
            <a:endParaRPr kumimoji="0" lang="en-US" sz="1400" b="0" i="0" u="none" strike="noStrike" kern="1200" cap="none" spc="0" normalizeH="0" baseline="3000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3M Circular TT Light" panose="020B0404020101020102" pitchFamily="34" charset="0"/>
            </a:endParaRPr>
          </a:p>
        </p:txBody>
      </p:sp>
      <p:sp>
        <p:nvSpPr>
          <p:cNvPr id="21" name="AutoShape 16">
            <a:extLst>
              <a:ext uri="{FF2B5EF4-FFF2-40B4-BE49-F238E27FC236}">
                <a16:creationId xmlns:a16="http://schemas.microsoft.com/office/drawing/2014/main" id="{91F2C1D2-91A0-4454-8291-3315164EABE1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042507" y="3925982"/>
            <a:ext cx="9968074" cy="912275"/>
          </a:xfrm>
          <a:prstGeom prst="chevron">
            <a:avLst>
              <a:gd name="adj" fmla="val 18095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108000" rIns="90000" bIns="108000" anchor="ctr" anchorCtr="0"/>
          <a:lstStyle/>
          <a:p>
            <a:pPr marL="190500" lvl="0" indent="-190500">
              <a:lnSpc>
                <a:spcPct val="90000"/>
              </a:lnSpc>
              <a:spcAft>
                <a:spcPts val="1200"/>
              </a:spcAft>
              <a:buClr>
                <a:prstClr val="black"/>
              </a:buClr>
              <a:buSzPct val="80000"/>
              <a:buFontTx/>
              <a:buChar char="•"/>
              <a:defRPr/>
            </a:pPr>
            <a:endParaRPr kumimoji="0" lang="en-US" sz="1400" b="0" i="0" u="none" strike="noStrike" kern="1200" cap="none" spc="0" normalizeH="0" baseline="3000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3M Circular TT Light" panose="020B0404020101020102" pitchFamily="34" charset="0"/>
            </a:endParaRPr>
          </a:p>
        </p:txBody>
      </p:sp>
      <p:sp>
        <p:nvSpPr>
          <p:cNvPr id="20" name="AutoShape 16">
            <a:extLst>
              <a:ext uri="{FF2B5EF4-FFF2-40B4-BE49-F238E27FC236}">
                <a16:creationId xmlns:a16="http://schemas.microsoft.com/office/drawing/2014/main" id="{8BBB523D-9A35-458C-86FC-CE43BB8DA540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2134347" y="2960158"/>
            <a:ext cx="9892559" cy="715072"/>
          </a:xfrm>
          <a:prstGeom prst="chevron">
            <a:avLst>
              <a:gd name="adj" fmla="val 18095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440" tIns="108000" rIns="90000" bIns="108000" anchor="ctr" anchorCtr="0"/>
          <a:lstStyle/>
          <a:p>
            <a:pPr marL="190500" lvl="0" indent="-190500">
              <a:lnSpc>
                <a:spcPct val="90000"/>
              </a:lnSpc>
              <a:spcAft>
                <a:spcPts val="1200"/>
              </a:spcAft>
              <a:buClr>
                <a:prstClr val="black"/>
              </a:buClr>
              <a:buSzPct val="80000"/>
              <a:buFontTx/>
              <a:buChar char="•"/>
              <a:defRPr/>
            </a:pPr>
            <a:endParaRPr kumimoji="0" lang="en-US" sz="1400" b="0" i="0" u="none" strike="noStrike" kern="1200" cap="none" spc="0" normalizeH="0" baseline="3000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3M Circular TT Light" panose="020B0404020101020102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B57425-D369-47F1-A912-2BF466223003}"/>
              </a:ext>
            </a:extLst>
          </p:cNvPr>
          <p:cNvSpPr/>
          <p:nvPr/>
        </p:nvSpPr>
        <p:spPr>
          <a:xfrm>
            <a:off x="0" y="428726"/>
            <a:ext cx="12192000" cy="8566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FFFFFF"/>
                </a:solidFill>
                <a:latin typeface="3M Circular TT Book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3M Circular TT Book"/>
              </a:rPr>
              <a:t>Cost/Benefit Summary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4A342C-5B64-492C-96F7-F03DC5A87038}"/>
              </a:ext>
            </a:extLst>
          </p:cNvPr>
          <p:cNvSpPr txBox="1"/>
          <p:nvPr/>
        </p:nvSpPr>
        <p:spPr>
          <a:xfrm>
            <a:off x="63503" y="2945389"/>
            <a:ext cx="2221189" cy="717281"/>
          </a:xfrm>
          <a:prstGeom prst="chevron">
            <a:avLst>
              <a:gd name="adj" fmla="val 22271"/>
            </a:avLst>
          </a:prstGeom>
          <a:solidFill>
            <a:schemeClr val="accent6">
              <a:lumMod val="75000"/>
            </a:schemeClr>
          </a:solidFill>
        </p:spPr>
        <p:txBody>
          <a:bodyPr wrap="square" lIns="91440" r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Product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	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4F951B-CF04-4C1A-B3A1-C628798DAF38}"/>
              </a:ext>
            </a:extLst>
          </p:cNvPr>
          <p:cNvSpPr txBox="1"/>
          <p:nvPr/>
        </p:nvSpPr>
        <p:spPr>
          <a:xfrm>
            <a:off x="63503" y="3917943"/>
            <a:ext cx="2221189" cy="920314"/>
          </a:xfrm>
          <a:prstGeom prst="chevron">
            <a:avLst>
              <a:gd name="adj" fmla="val 22271"/>
            </a:avLst>
          </a:prstGeom>
          <a:solidFill>
            <a:schemeClr val="accent6">
              <a:lumMod val="75000"/>
            </a:schemeClr>
          </a:solidFill>
        </p:spPr>
        <p:txBody>
          <a:bodyPr wrap="square" lIns="91440" r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Time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23C157-B7FF-46A8-A112-61AA8D9BB540}"/>
              </a:ext>
            </a:extLst>
          </p:cNvPr>
          <p:cNvSpPr txBox="1"/>
          <p:nvPr/>
        </p:nvSpPr>
        <p:spPr>
          <a:xfrm>
            <a:off x="2480959" y="3064483"/>
            <a:ext cx="97110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Cotton is a large contributor in overall cost during a patient’s perioperative journey.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The Solventum™</a:t>
            </a:r>
            <a:r>
              <a:rPr kumimoji="0" lang="en-US" sz="1800" b="0" i="0" u="none" strike="noStrike" kern="1200" cap="none" spc="0" normalizeH="0" baseline="2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Bair Hugger™</a:t>
            </a:r>
            <a:r>
              <a:rPr kumimoji="0" lang="en-US" sz="1800" b="0" i="0" u="none" strike="noStrike" kern="1200" cap="none" spc="0" normalizeH="0" baseline="2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3M Circular TT Book"/>
              </a:rPr>
              <a:t>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arming gown can help reduce the cotton use.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E36A842-2751-44AD-A9C3-3BF34F083B83}"/>
              </a:ext>
            </a:extLst>
          </p:cNvPr>
          <p:cNvSpPr txBox="1"/>
          <p:nvPr/>
        </p:nvSpPr>
        <p:spPr>
          <a:xfrm>
            <a:off x="2381964" y="3955075"/>
            <a:ext cx="952723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Through standardization, eliminating unnecessary workflow steps, and having the  patient enter the OR and PACU ready to be warmed, the </a:t>
            </a:r>
            <a:r>
              <a:rPr lang="en-US" dirty="0">
                <a:solidFill>
                  <a:prstClr val="black"/>
                </a:solidFill>
                <a:latin typeface="3M Circular TT Book"/>
              </a:rPr>
              <a:t>Solventum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™ Bair Hugger™ warming </a:t>
            </a:r>
            <a:r>
              <a:rPr lang="en-US" dirty="0">
                <a:solidFill>
                  <a:prstClr val="black"/>
                </a:solidFill>
                <a:latin typeface="3M Circular TT Book"/>
              </a:rPr>
              <a:t>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own can help optimize the helps perioperative patient’s journey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4EAB6C-05EA-442C-8197-BA657FB1CC40}"/>
              </a:ext>
            </a:extLst>
          </p:cNvPr>
          <p:cNvSpPr txBox="1"/>
          <p:nvPr/>
        </p:nvSpPr>
        <p:spPr>
          <a:xfrm>
            <a:off x="63503" y="5118653"/>
            <a:ext cx="2213811" cy="698403"/>
          </a:xfrm>
          <a:prstGeom prst="chevron">
            <a:avLst>
              <a:gd name="adj" fmla="val 22271"/>
            </a:avLst>
          </a:prstGeom>
          <a:solidFill>
            <a:schemeClr val="accent6">
              <a:lumMod val="75000"/>
            </a:schemeClr>
          </a:solidFill>
        </p:spPr>
        <p:txBody>
          <a:bodyPr wrap="square" lIns="91440" r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Patient Satisfaction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FC1F35-00A4-41EB-8173-02538F46F335}"/>
              </a:ext>
            </a:extLst>
          </p:cNvPr>
          <p:cNvSpPr txBox="1"/>
          <p:nvPr/>
        </p:nvSpPr>
        <p:spPr>
          <a:xfrm>
            <a:off x="2356898" y="5223712"/>
            <a:ext cx="97044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Patient satisfaction has an impact on how a patient thinks, feels, and talks about their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care and can have an impact on which facility they choose.</a:t>
            </a:r>
            <a:r>
              <a:rPr lang="en-US" baseline="30000" dirty="0">
                <a:solidFill>
                  <a:prstClr val="black"/>
                </a:solidFill>
                <a:latin typeface="3M Circular TT Book"/>
              </a:rPr>
              <a:t>8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4F0E2F-304D-45A8-824F-615BDC13F0C9}"/>
              </a:ext>
            </a:extLst>
          </p:cNvPr>
          <p:cNvSpPr txBox="1"/>
          <p:nvPr/>
        </p:nvSpPr>
        <p:spPr>
          <a:xfrm>
            <a:off x="63503" y="2019463"/>
            <a:ext cx="2221189" cy="707601"/>
          </a:xfrm>
          <a:prstGeom prst="chevron">
            <a:avLst>
              <a:gd name="adj" fmla="val 22271"/>
            </a:avLst>
          </a:prstGeom>
          <a:solidFill>
            <a:schemeClr val="accent6">
              <a:lumMod val="75000"/>
            </a:schemeClr>
          </a:solidFill>
        </p:spPr>
        <p:txBody>
          <a:bodyPr wrap="square" lIns="91440" r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Outcomes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	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8AB414-828E-4F32-92AC-064286E0C8C6}"/>
              </a:ext>
            </a:extLst>
          </p:cNvPr>
          <p:cNvSpPr txBox="1"/>
          <p:nvPr/>
        </p:nvSpPr>
        <p:spPr>
          <a:xfrm>
            <a:off x="2381964" y="2116899"/>
            <a:ext cx="971104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3M Circular TT Book"/>
              </a:rPr>
              <a:t>Reducing the rate of hypothermia has been shown 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 reduce the risk of costly negative outcomes that include surgical site infections, myocardial events, and blood loss.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1-7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29B224-CAE7-4811-BE9D-C8FCB9C5AD1C}"/>
              </a:ext>
            </a:extLst>
          </p:cNvPr>
          <p:cNvSpPr txBox="1"/>
          <p:nvPr/>
        </p:nvSpPr>
        <p:spPr>
          <a:xfrm>
            <a:off x="135709" y="6068603"/>
            <a:ext cx="970094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cs typeface="3M Circular TT Book" panose="020B0604020101020102" pitchFamily="34" charset="0"/>
              </a:rPr>
              <a:t>1. 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Schmied H, Reiter A, Kurz A, Sessler DI, Kozek S. Mild hypothermia increases blood loss and transfusion requirements during total hip arthroplasty. </a:t>
            </a:r>
            <a:r>
              <a:rPr lang="en-US" sz="600" i="1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The Lancet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. 1996 Feb 3;347(8997):289-92. 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3M Circular TT Book" panose="020B0604020101020102" pitchFamily="34" charset="0"/>
              <a:cs typeface="3M Circular TT Book" panose="020B0604020101020102" pitchFamily="34" charset="0"/>
            </a:endParaRPr>
          </a:p>
          <a:p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cs typeface="3M Circular TT Book" panose="020B0604020101020102" pitchFamily="34" charset="0"/>
              </a:rPr>
              <a:t>2. 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Kurz A, Sessler DI, Lenhardt R. Perioperative normothermia to reduce the incidence of surgical-wound infection and shorten hospitalization. </a:t>
            </a:r>
            <a:r>
              <a:rPr lang="en-US" sz="600" i="1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NEJM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. 1996 May 9;334(19):1209-16. </a:t>
            </a:r>
          </a:p>
          <a:p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cs typeface="3M Circular TT Book" panose="020B0604020101020102" pitchFamily="34" charset="0"/>
              </a:rPr>
              <a:t>3. 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Melling AC, Ali B, Scott EM, Leaper DJ. Effects of preoperative warming on the incidence of wound infection after clean surgery: a randomised controlled trial. </a:t>
            </a:r>
            <a:r>
              <a:rPr lang="en-US" sz="600" i="1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The Lancet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. 2001 Sep 15;358(9285):876-80.</a:t>
            </a:r>
          </a:p>
          <a:p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4. Frank SM, Fleisher LA, Breslow MJ, et al. Perioperative maintenance of normothermia reduces the incidence of morbid cardiac events. A randomized clinical trial. </a:t>
            </a:r>
            <a:r>
              <a:rPr lang="en-US" sz="600" i="1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JAMA. 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1997;277(14):1127-1134.</a:t>
            </a:r>
          </a:p>
          <a:p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5. Scott AV, Stonemetz JL, Wasey JO, et al. Compliance with Surgical Care Improvement Project for Body Temperature Management (SCIP Inf-10) Is Associated with Improved Clinical Outcomes. </a:t>
            </a:r>
            <a:r>
              <a:rPr lang="en-US" sz="600" i="1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Anesthesiology. 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2015;123(1):116-125.</a:t>
            </a:r>
          </a:p>
          <a:p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6. Kurz A, Sessler DI, Lenhardt R. Perioperative normothermia to reduce the incidence of surgical-wound infection and shorten hospitalization. </a:t>
            </a:r>
            <a:r>
              <a:rPr lang="en-US" sz="600" i="1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NEJM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. 1996 May 9;334(19):1209-16. </a:t>
            </a:r>
          </a:p>
          <a:p>
            <a:pPr lvl="0">
              <a:defRPr/>
            </a:pP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7. Scott AV, Stonemetz JL, Wasey JO, et al. Compliance with Surgical Care Improvement Project for Body Temperature Management (SCIP Inf-10) Is Associated with Improved Clinical Outcomes. </a:t>
            </a:r>
            <a:r>
              <a:rPr lang="en-US" sz="600" i="1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Anesthesiology. 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2015;123(1):116-125</a:t>
            </a:r>
          </a:p>
          <a:p>
            <a:pPr lvl="0">
              <a:defRPr/>
            </a:pP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8.  </a:t>
            </a:r>
            <a:r>
              <a:rPr lang="en-US" sz="600" dirty="0" err="1">
                <a:latin typeface="3M Circular TT Book" panose="020B0604020101020102" pitchFamily="34" charset="0"/>
                <a:cs typeface="3M Circular TT Book" panose="020B0604020101020102" pitchFamily="34" charset="0"/>
              </a:rPr>
              <a:t>Mckinsey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 &amp; Company </a:t>
            </a:r>
            <a:r>
              <a:rPr lang="en-US" sz="600" dirty="0" err="1">
                <a:latin typeface="3M Circular TT Book" panose="020B0604020101020102" pitchFamily="34" charset="0"/>
                <a:cs typeface="3M Circular TT Book" panose="020B0604020101020102" pitchFamily="34" charset="0"/>
              </a:rPr>
              <a:t>survery</a:t>
            </a:r>
            <a:r>
              <a:rPr lang="en-US" sz="6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 results. A Better Hospital Experience. The McKinsey Quarterly. Nov. 2007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3M Circular TT Book" panose="020B0604020101020102" pitchFamily="34" charset="0"/>
              <a:cs typeface="3M Circular TT Book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98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02CF53E0-5157-4DC5-BE39-4BE1D3137805}"/>
              </a:ext>
            </a:extLst>
          </p:cNvPr>
          <p:cNvSpPr txBox="1"/>
          <p:nvPr/>
        </p:nvSpPr>
        <p:spPr>
          <a:xfrm>
            <a:off x="531844" y="344181"/>
            <a:ext cx="107342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Core Temperature Assessment: Measure to Manage</a:t>
            </a:r>
          </a:p>
          <a:p>
            <a:r>
              <a:rPr lang="en-US" sz="32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Prewarming: Prevent Unintended Perioperative Hypothermia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5DCDCC-1F62-0F41-FDF8-2556F9A9BE8F}"/>
              </a:ext>
            </a:extLst>
          </p:cNvPr>
          <p:cNvGrpSpPr/>
          <p:nvPr/>
        </p:nvGrpSpPr>
        <p:grpSpPr>
          <a:xfrm>
            <a:off x="1666660" y="1392660"/>
            <a:ext cx="8464620" cy="1967446"/>
            <a:chOff x="2844611" y="1421099"/>
            <a:chExt cx="8144790" cy="171802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7938256-4615-4C19-9148-F0CD3E8BC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611" y="1421099"/>
              <a:ext cx="8144790" cy="171802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C274355-7039-45D6-9DB8-E9C57A2894CE}"/>
                </a:ext>
              </a:extLst>
            </p:cNvPr>
            <p:cNvSpPr/>
            <p:nvPr/>
          </p:nvSpPr>
          <p:spPr>
            <a:xfrm>
              <a:off x="3145149" y="1848296"/>
              <a:ext cx="1849120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068CFDA-70C0-434C-91AE-39BA74C5796B}"/>
                </a:ext>
              </a:extLst>
            </p:cNvPr>
            <p:cNvSpPr/>
            <p:nvPr/>
          </p:nvSpPr>
          <p:spPr>
            <a:xfrm>
              <a:off x="5695219" y="1828675"/>
              <a:ext cx="2306320" cy="213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68310BA-6B5A-4C27-8D78-4E6ECC1007C0}"/>
                </a:ext>
              </a:extLst>
            </p:cNvPr>
            <p:cNvSpPr/>
            <p:nvPr/>
          </p:nvSpPr>
          <p:spPr>
            <a:xfrm>
              <a:off x="8925250" y="1796103"/>
              <a:ext cx="2021838" cy="492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88FE897-CBFE-0FBB-799E-6ECF16C445CE}"/>
              </a:ext>
            </a:extLst>
          </p:cNvPr>
          <p:cNvSpPr txBox="1"/>
          <p:nvPr/>
        </p:nvSpPr>
        <p:spPr>
          <a:xfrm>
            <a:off x="2098392" y="3470848"/>
            <a:ext cx="8919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Prewarming</a:t>
            </a:r>
            <a:r>
              <a:rPr lang="en-US" dirty="0"/>
              <a:t>	               </a:t>
            </a:r>
            <a:r>
              <a:rPr lang="en-US" sz="2000" dirty="0"/>
              <a:t>Intraoperative Warming                    Normothermia</a:t>
            </a:r>
            <a:endParaRPr lang="en-US" dirty="0"/>
          </a:p>
        </p:txBody>
      </p:sp>
      <p:sp>
        <p:nvSpPr>
          <p:cNvPr id="8" name="Equals 7">
            <a:extLst>
              <a:ext uri="{FF2B5EF4-FFF2-40B4-BE49-F238E27FC236}">
                <a16:creationId xmlns:a16="http://schemas.microsoft.com/office/drawing/2014/main" id="{22EECE45-F3E9-86BE-F720-10BC78251D36}"/>
              </a:ext>
            </a:extLst>
          </p:cNvPr>
          <p:cNvSpPr/>
          <p:nvPr/>
        </p:nvSpPr>
        <p:spPr>
          <a:xfrm>
            <a:off x="7558210" y="3383677"/>
            <a:ext cx="605043" cy="681045"/>
          </a:xfrm>
          <a:prstGeom prst="mathEqua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A6A32849-86E7-B917-5200-0FBB1B626882}"/>
              </a:ext>
            </a:extLst>
          </p:cNvPr>
          <p:cNvSpPr/>
          <p:nvPr/>
        </p:nvSpPr>
        <p:spPr>
          <a:xfrm>
            <a:off x="3779961" y="3407254"/>
            <a:ext cx="605042" cy="571829"/>
          </a:xfrm>
          <a:prstGeom prst="mathPlu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hart.png">
            <a:extLst>
              <a:ext uri="{FF2B5EF4-FFF2-40B4-BE49-F238E27FC236}">
                <a16:creationId xmlns:a16="http://schemas.microsoft.com/office/drawing/2014/main" id="{D9D9A4F8-ADCE-623E-5448-D5D6AAB29E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rgbClr val="8228B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8"/>
          <a:stretch/>
        </p:blipFill>
        <p:spPr>
          <a:xfrm>
            <a:off x="2342196" y="4245856"/>
            <a:ext cx="2450375" cy="2458104"/>
          </a:xfrm>
          <a:prstGeom prst="rect">
            <a:avLst/>
          </a:prstGeom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4C3745-0F02-AB70-D908-2E600A43DB76}"/>
              </a:ext>
            </a:extLst>
          </p:cNvPr>
          <p:cNvSpPr txBox="1"/>
          <p:nvPr/>
        </p:nvSpPr>
        <p:spPr>
          <a:xfrm>
            <a:off x="5031266" y="4670891"/>
            <a:ext cx="56589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3M Circular TT Book" panose="020B0604020101020102"/>
              </a:rPr>
              <a:t>All Patients Benefit</a:t>
            </a:r>
          </a:p>
          <a:p>
            <a:r>
              <a:rPr lang="en-US" sz="2000" dirty="0">
                <a:latin typeface="3M Circular TT Book" panose="020B0604020101020102"/>
              </a:rPr>
              <a:t>--Longer: Anesthesia has time to rewarm</a:t>
            </a:r>
          </a:p>
          <a:p>
            <a:r>
              <a:rPr lang="en-US" sz="2000" dirty="0">
                <a:latin typeface="3M Circular TT Book" panose="020B0604020101020102"/>
              </a:rPr>
              <a:t>--Short: wake up when patient is coldest</a:t>
            </a:r>
          </a:p>
          <a:p>
            <a:endParaRPr lang="en-US" sz="2000" dirty="0">
              <a:latin typeface="3M Circular TT Book" panose="020B0604020101020102"/>
            </a:endParaRPr>
          </a:p>
          <a:p>
            <a:endParaRPr lang="en-US" sz="2000" dirty="0">
              <a:latin typeface="3M Circular TT Book" panose="020B0604020101020102"/>
            </a:endParaRPr>
          </a:p>
          <a:p>
            <a:r>
              <a:rPr lang="en-US" sz="2400" dirty="0">
                <a:latin typeface="3M Circular TT Book" panose="020B0604020101020102"/>
              </a:rPr>
              <a:t>	</a:t>
            </a:r>
            <a:endParaRPr lang="en-US" dirty="0">
              <a:latin typeface="3M Circular TT Book" panose="020B0604020101020102"/>
            </a:endParaRPr>
          </a:p>
        </p:txBody>
      </p:sp>
    </p:spTree>
    <p:extLst>
      <p:ext uri="{BB962C8B-B14F-4D97-AF65-F5344CB8AC3E}">
        <p14:creationId xmlns:p14="http://schemas.microsoft.com/office/powerpoint/2010/main" val="4821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5924F3E0-207C-A9E2-83CB-CEDE5D1BB0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9100" y="419100"/>
            <a:ext cx="11353800" cy="46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3M Circular TT Book" panose="020B0604020101020102"/>
              </a:rPr>
              <a:t>Disclosure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9D34022-760A-8513-E21A-26C3C132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0979" y="1491515"/>
            <a:ext cx="3971921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marL="164592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472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2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494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System Font Regular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7472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1206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94944" indent="-16459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System Font Regular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On-site or Virtual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Clinical Practice Assessments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Education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Formal Presentation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Product In-Service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Informal Storyboards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Product Skills Checklist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Product Evaluations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Product Implementations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Interactive/Brainstorming 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Clinical studies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Evidenced-based guidelines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Clinical Ladder project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latin typeface="3M Circular TT Light" panose="020B0604020202020204" charset="0"/>
                <a:ea typeface="Calibri" panose="020F0502020204030204" pitchFamily="34" charset="0"/>
                <a:cs typeface="3M Circular TT Light" panose="020B0604020202020204" charset="0"/>
              </a:rPr>
              <a:t>Super user development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000" dirty="0">
              <a:latin typeface="3M Circular TT Light" panose="020B0604020202020204" charset="0"/>
              <a:ea typeface="Calibri" panose="020F0502020204030204" pitchFamily="34" charset="0"/>
              <a:cs typeface="3M Circular TT Light" panose="020B0604020202020204" charset="0"/>
            </a:endParaRPr>
          </a:p>
        </p:txBody>
      </p:sp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5CF6F69-5812-1B9A-CD80-7B4351D74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3"/>
          <a:stretch/>
        </p:blipFill>
        <p:spPr>
          <a:xfrm>
            <a:off x="690880" y="1757679"/>
            <a:ext cx="1697935" cy="15748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922AA9-99FE-921C-94F7-0886DA256DFE}"/>
              </a:ext>
            </a:extLst>
          </p:cNvPr>
          <p:cNvSpPr txBox="1"/>
          <p:nvPr/>
        </p:nvSpPr>
        <p:spPr>
          <a:xfrm>
            <a:off x="2486022" y="1645402"/>
            <a:ext cx="4483738" cy="27233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/>
              <a:t>Cherrilyn Stati, MBA, BSN, RN</a:t>
            </a:r>
          </a:p>
          <a:p>
            <a:pPr algn="l">
              <a:spcAft>
                <a:spcPts val="600"/>
              </a:spcAft>
            </a:pPr>
            <a:r>
              <a:rPr lang="en-US" sz="1600" dirty="0"/>
              <a:t>Solventum Perioperative Clinical Specialist </a:t>
            </a:r>
          </a:p>
          <a:p>
            <a:pPr algn="l">
              <a:spcAft>
                <a:spcPts val="600"/>
              </a:spcAft>
            </a:pPr>
            <a:r>
              <a:rPr lang="en-US" sz="1600" dirty="0"/>
              <a:t>Over 35 years of nursing experience</a:t>
            </a:r>
          </a:p>
          <a:p>
            <a:pPr algn="l">
              <a:spcAft>
                <a:spcPts val="600"/>
              </a:spcAft>
            </a:pPr>
            <a:r>
              <a:rPr lang="en-US" sz="1600" dirty="0"/>
              <a:t>16 years Solventum Clinical Specialist</a:t>
            </a:r>
          </a:p>
          <a:p>
            <a:pPr algn="l">
              <a:spcAft>
                <a:spcPts val="600"/>
              </a:spcAft>
            </a:pPr>
            <a:r>
              <a:rPr lang="en-US" sz="1600" dirty="0"/>
              <a:t>Focus on Surgical Site Infection Risk Reduction</a:t>
            </a:r>
          </a:p>
          <a:p>
            <a:pPr algn="l">
              <a:spcAft>
                <a:spcPts val="600"/>
              </a:spcAft>
            </a:pPr>
            <a:r>
              <a:rPr lang="en-US" sz="1600" dirty="0"/>
              <a:t>Columbus, OH</a:t>
            </a:r>
          </a:p>
          <a:p>
            <a:pPr algn="l">
              <a:spcAft>
                <a:spcPts val="600"/>
              </a:spcAft>
            </a:pPr>
            <a:r>
              <a:rPr lang="en-US" sz="1600" dirty="0">
                <a:hlinkClick r:id="rId4"/>
              </a:rPr>
              <a:t>cstati@solventum.com</a:t>
            </a:r>
            <a:endParaRPr lang="en-US" sz="1600" dirty="0"/>
          </a:p>
          <a:p>
            <a:pPr algn="l">
              <a:spcAft>
                <a:spcPts val="600"/>
              </a:spcAft>
            </a:pPr>
            <a:r>
              <a:rPr lang="en-US" sz="1600" dirty="0"/>
              <a:t>812/363-3291</a:t>
            </a:r>
          </a:p>
          <a:p>
            <a:pPr algn="l">
              <a:spcAft>
                <a:spcPts val="600"/>
              </a:spcAft>
            </a:pPr>
            <a:endParaRPr lang="en-US" sz="1600" dirty="0"/>
          </a:p>
          <a:p>
            <a:pPr algn="l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815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1B313-07C7-AAC7-FCEA-477AEE9DC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66" y="2482251"/>
            <a:ext cx="8229600" cy="1173079"/>
          </a:xfrm>
        </p:spPr>
        <p:txBody>
          <a:bodyPr/>
          <a:lstStyle/>
          <a:p>
            <a:r>
              <a: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Lucida Calligraphy" panose="03010101010101010101" pitchFamily="66" charset="0"/>
              </a:rPr>
              <a:t>Your Patient’s Recovery Starts in Pre-op</a:t>
            </a:r>
            <a:br>
              <a: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Lucida Calligraphy" panose="03010101010101010101" pitchFamily="66" charset="0"/>
              </a:rPr>
            </a:br>
            <a:br>
              <a: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Lucida Calligraphy" panose="03010101010101010101" pitchFamily="66" charset="0"/>
              </a:rPr>
            </a:br>
            <a:r>
              <a:rPr lang="en-US" sz="4800" dirty="0">
                <a:solidFill>
                  <a:schemeClr val="accent1">
                    <a:lumMod val="40000"/>
                    <a:lumOff val="60000"/>
                  </a:schemeClr>
                </a:solidFill>
                <a:latin typeface="Lucida Calligraphy" panose="03010101010101010101" pitchFamily="66" charset="0"/>
              </a:rPr>
              <a:t>What you do in pre-op changes outcomes!!</a:t>
            </a:r>
            <a:endParaRPr lang="en-US" sz="6600" dirty="0">
              <a:solidFill>
                <a:schemeClr val="accent1">
                  <a:lumMod val="40000"/>
                  <a:lumOff val="60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0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89572B5-BD49-45D9-95F2-75512FA09CE6}"/>
              </a:ext>
            </a:extLst>
          </p:cNvPr>
          <p:cNvSpPr txBox="1"/>
          <p:nvPr/>
        </p:nvSpPr>
        <p:spPr>
          <a:xfrm>
            <a:off x="523813" y="1332488"/>
            <a:ext cx="3810000" cy="50783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18" indent="-34291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Core temperature &lt;36.0°C</a:t>
            </a:r>
            <a:r>
              <a:rPr lang="en-US" sz="2000" baseline="42000" dirty="0">
                <a:solidFill>
                  <a:prstClr val="black"/>
                </a:solidFill>
              </a:rPr>
              <a:t>1-3  </a:t>
            </a:r>
            <a:r>
              <a:rPr lang="en-US" sz="2000" dirty="0">
                <a:solidFill>
                  <a:prstClr val="black"/>
                </a:solidFill>
              </a:rPr>
              <a:t>(96.8</a:t>
            </a:r>
            <a:r>
              <a:rPr lang="en-US" sz="2000" baseline="30000" dirty="0">
                <a:solidFill>
                  <a:prstClr val="black"/>
                </a:solidFill>
              </a:rPr>
              <a:t>o</a:t>
            </a:r>
            <a:r>
              <a:rPr lang="en-US" sz="2000" dirty="0">
                <a:solidFill>
                  <a:prstClr val="black"/>
                </a:solidFill>
              </a:rPr>
              <a:t>F)</a:t>
            </a:r>
          </a:p>
          <a:p>
            <a:pPr marL="342918" indent="-34291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Unplanned Hypothermia during the perioperative process 50% - 90% of patients, unless treated</a:t>
            </a:r>
            <a:r>
              <a:rPr lang="en-US" sz="2000" baseline="30000" dirty="0">
                <a:solidFill>
                  <a:prstClr val="black"/>
                </a:solidFill>
              </a:rPr>
              <a:t>1-3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</a:p>
          <a:p>
            <a:pPr marL="342918" indent="-34291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Considered, frequent, preventable complication of surgery</a:t>
            </a:r>
            <a:r>
              <a:rPr lang="en-US" sz="2000" baseline="30000" dirty="0">
                <a:solidFill>
                  <a:prstClr val="black"/>
                </a:solidFill>
              </a:rPr>
              <a:t>1-3</a:t>
            </a:r>
            <a:r>
              <a:rPr lang="en-US" sz="2000" dirty="0"/>
              <a:t> </a:t>
            </a:r>
          </a:p>
          <a:p>
            <a:pPr marL="342918" indent="-34291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Adverse Effects</a:t>
            </a:r>
          </a:p>
          <a:p>
            <a:pPr marL="342918" indent="-34291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Thermoregulation</a:t>
            </a:r>
          </a:p>
          <a:p>
            <a:pPr marL="342918" indent="-34291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Causes</a:t>
            </a:r>
          </a:p>
          <a:p>
            <a:pPr marL="342918" indent="-34291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Prevention</a:t>
            </a:r>
          </a:p>
          <a:p>
            <a:pPr marL="342918" indent="-342918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1235" dirty="0"/>
          </a:p>
          <a:p>
            <a:pPr marL="342918" indent="-342918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1765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A704D2-3F41-5AAD-D362-199F41D86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3819" y="875202"/>
            <a:ext cx="2944499" cy="5103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E0ACEF-2DA7-FF3C-891F-3EDAC28592BD}"/>
              </a:ext>
            </a:extLst>
          </p:cNvPr>
          <p:cNvSpPr txBox="1"/>
          <p:nvPr/>
        </p:nvSpPr>
        <p:spPr>
          <a:xfrm>
            <a:off x="0" y="6110287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8046" lvl="2" indent="-208021" algn="ctr">
              <a:spcBef>
                <a:spcPts val="1588"/>
              </a:spcBef>
            </a:pPr>
            <a:r>
              <a:rPr lang="en-US" sz="1800" dirty="0"/>
              <a:t>Measure to Manage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05A16-D0A0-FF6C-2A1A-AA361B4C0913}"/>
              </a:ext>
            </a:extLst>
          </p:cNvPr>
          <p:cNvSpPr txBox="1"/>
          <p:nvPr/>
        </p:nvSpPr>
        <p:spPr>
          <a:xfrm>
            <a:off x="11156373" y="6642556"/>
            <a:ext cx="12053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Internal Use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02F942-70B3-5EDF-04D3-CF88E23AEECC}"/>
              </a:ext>
            </a:extLst>
          </p:cNvPr>
          <p:cNvSpPr/>
          <p:nvPr/>
        </p:nvSpPr>
        <p:spPr>
          <a:xfrm>
            <a:off x="0" y="-382554"/>
            <a:ext cx="12192000" cy="101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1E51D1-2C53-4896-895D-4A77123FA7D3}"/>
              </a:ext>
            </a:extLst>
          </p:cNvPr>
          <p:cNvSpPr txBox="1"/>
          <p:nvPr/>
        </p:nvSpPr>
        <p:spPr>
          <a:xfrm>
            <a:off x="457200" y="378381"/>
            <a:ext cx="49161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Unintended Perioperative Hypothermia Prevention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FA4808-DC99-03A3-9A97-F5C17B67095C}"/>
              </a:ext>
            </a:extLst>
          </p:cNvPr>
          <p:cNvGrpSpPr/>
          <p:nvPr/>
        </p:nvGrpSpPr>
        <p:grpSpPr>
          <a:xfrm>
            <a:off x="7420947" y="467635"/>
            <a:ext cx="4100920" cy="4827837"/>
            <a:chOff x="2682612" y="1066588"/>
            <a:chExt cx="4100920" cy="4827837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02271B12-0067-F09E-9770-B46B694ACFBF}"/>
                </a:ext>
              </a:extLst>
            </p:cNvPr>
            <p:cNvSpPr txBox="1">
              <a:spLocks/>
            </p:cNvSpPr>
            <p:nvPr/>
          </p:nvSpPr>
          <p:spPr>
            <a:xfrm>
              <a:off x="2682612" y="1963797"/>
              <a:ext cx="4100920" cy="3930628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lang="en-US" sz="2000" kern="1200" dirty="0" smtClean="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  <a:lvl2pPr marL="182563" indent="-1825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57188" indent="-174625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39750" indent="-1825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en-US" sz="1400" kern="120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14375" indent="-174625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lang="en-GB" sz="12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en-US" dirty="0"/>
                <a:t>The temperature of vital organs deep within the body, brain, spinal cord, protected by rib cage</a:t>
              </a:r>
            </a:p>
            <a:p>
              <a:pPr lvl="1"/>
              <a:r>
                <a:rPr lang="en-US" dirty="0"/>
                <a:t>Not peripheral temperature of the limbs, skin temperature</a:t>
              </a:r>
            </a:p>
            <a:p>
              <a:pPr lvl="1"/>
              <a:r>
                <a:rPr lang="en-US" dirty="0"/>
                <a:t>Single best indicator of thermal status</a:t>
              </a:r>
              <a:r>
                <a:rPr lang="en-US" baseline="30000" dirty="0"/>
                <a:t>1</a:t>
              </a:r>
            </a:p>
            <a:p>
              <a:pPr lvl="1"/>
              <a:r>
                <a:rPr lang="en-US" dirty="0"/>
                <a:t>Noninvasive Core Temperature Monitor</a:t>
              </a:r>
            </a:p>
            <a:p>
              <a:pPr lvl="1"/>
              <a:r>
                <a:rPr lang="en-US" dirty="0"/>
                <a:t>Temperature Modality Accuracy with Invasiveness</a:t>
              </a:r>
            </a:p>
            <a:p>
              <a:pPr lvl="1"/>
              <a:endParaRPr lang="en-US" baseline="30000" dirty="0"/>
            </a:p>
            <a:p>
              <a:pPr lvl="1"/>
              <a:endParaRPr lang="en-US" dirty="0"/>
            </a:p>
            <a:p>
              <a:pPr lvl="1"/>
              <a:endParaRPr lang="en-US" sz="1800" dirty="0"/>
            </a:p>
          </p:txBody>
        </p:sp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AD1751A5-4144-2BF4-18FB-35F7DC93B02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769637" y="1066588"/>
              <a:ext cx="3564081" cy="775597"/>
            </a:xfrm>
            <a:prstGeom prst="rect">
              <a:avLst/>
            </a:prstGeom>
            <a:solidFill>
              <a:srgbClr val="FFFFFF"/>
            </a:solidFill>
            <a:ln>
              <a:miter lim="800000"/>
              <a:headEnd/>
              <a:tailEnd/>
            </a:ln>
          </p:spPr>
          <p:txBody>
            <a:bodyPr vert="horz" wrap="square" lIns="0" tIns="0" rIns="0" bIns="0" rtlCol="0" anchor="ctr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dirty="0">
                  <a:latin typeface="+mn-lt"/>
                </a:rPr>
                <a:t>Core Temperature</a:t>
              </a:r>
            </a:p>
            <a:p>
              <a:r>
                <a:rPr lang="en-US" sz="2800" dirty="0">
                  <a:latin typeface="+mn-lt"/>
                </a:rPr>
                <a:t>Monitoring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697831B-CED0-8194-E0FB-A7B5CE6B3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75924"/>
            <a:ext cx="1848108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9964396-A310-4BEF-85DD-B4CC93D3F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32" r="2252"/>
          <a:stretch/>
        </p:blipFill>
        <p:spPr>
          <a:xfrm>
            <a:off x="495552" y="2193599"/>
            <a:ext cx="11093665" cy="23835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09C442-2C44-4F29-97B9-3F39DE7E4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061"/>
            <a:ext cx="12192000" cy="3940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1CA552-B254-486D-BF79-C7EFAD8598E5}"/>
              </a:ext>
            </a:extLst>
          </p:cNvPr>
          <p:cNvSpPr txBox="1"/>
          <p:nvPr/>
        </p:nvSpPr>
        <p:spPr>
          <a:xfrm>
            <a:off x="819527" y="4999824"/>
            <a:ext cx="10480733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900" dirty="0"/>
              <a:t>Kurz A, Sessler DI, Lenhard </a:t>
            </a:r>
            <a:r>
              <a:rPr lang="en-US" sz="900" dirty="0" err="1"/>
              <a:t>tR.</a:t>
            </a:r>
            <a:r>
              <a:rPr lang="en-US" sz="900" dirty="0"/>
              <a:t> Perioperative normothermia to reduce the incidence of surgical-wound infection and shorten hospitalization. NEJM. 1996 May 9;334(19): 1209-16.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dirty="0"/>
              <a:t>Frank SM, Fleisher LA, Breslow MJ, </a:t>
            </a:r>
            <a:r>
              <a:rPr lang="en-US" sz="900" dirty="0" err="1"/>
              <a:t>etal</a:t>
            </a:r>
            <a:r>
              <a:rPr lang="en-US" sz="900" dirty="0"/>
              <a:t>. Perioperative maintenance of normothermia reduces the incidence of morbid cardiac events. A randomized clinical trial. JAMA. 1997; 277(14):1127-1134.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dirty="0"/>
              <a:t>Scott AV, </a:t>
            </a:r>
            <a:r>
              <a:rPr lang="en-US" sz="900" dirty="0" err="1"/>
              <a:t>Stonemetz</a:t>
            </a:r>
            <a:r>
              <a:rPr lang="en-US" sz="900" dirty="0"/>
              <a:t> JL, Wasey JO, Johnson DJ, Rivers RJ, Koch CG, </a:t>
            </a:r>
            <a:r>
              <a:rPr lang="en-US" sz="900" dirty="0" err="1"/>
              <a:t>etal</a:t>
            </a:r>
            <a:r>
              <a:rPr lang="en-US" sz="900" dirty="0"/>
              <a:t>.(2015) Compliance with Surgical Care Improvement Project for Body Temperature Management (SCIP Inf-10) Is Associated with Improved Clinical Outcomes. Anesthesiology 123:116–125.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dirty="0"/>
              <a:t>Anderson DJ. Strategies to prevent surgical site infections in acute care hospitals: 2014 update. Infection Control and Hospital Epidemiology .2014;35(6): 605–627. doi:10.1086/676022. Accessed December 15, 2016.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dirty="0"/>
              <a:t>Melling AC, </a:t>
            </a:r>
            <a:r>
              <a:rPr lang="en-US" sz="900" dirty="0" err="1"/>
              <a:t>AliB</a:t>
            </a:r>
            <a:r>
              <a:rPr lang="en-US" sz="900" dirty="0"/>
              <a:t>, Scott EM, Leaper DJ. Eﬀects of preoperative warming on the incidence of wound infection after a clean surgery: a randomized controlled trial. Lancet. 2001; 358(9285):876-880.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dirty="0"/>
              <a:t>Van Duren A. Patient Warming Plays a Signiﬁcant Role in Satisfaction, Clinical Outcomes. Infection Control Today. 2008;12(6):1-4 (reprint page numbers).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900" dirty="0"/>
              <a:t>Rajagopalan S, </a:t>
            </a:r>
            <a:r>
              <a:rPr lang="en-US" sz="900" dirty="0" err="1"/>
              <a:t>etal</a:t>
            </a:r>
            <a:r>
              <a:rPr lang="en-US" sz="900" dirty="0"/>
              <a:t>. The Eﬀects of Mild Perioperative Hypothermia on Blood Loss and Transfusion Requirement. </a:t>
            </a:r>
            <a:r>
              <a:rPr lang="en-US" sz="900" dirty="0" err="1"/>
              <a:t>Anesth</a:t>
            </a:r>
            <a:r>
              <a:rPr lang="en-US" sz="900" dirty="0"/>
              <a:t>. 2008; 108:71-7.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4BA724-572D-4C62-BB1D-ACC1C4987B48}"/>
              </a:ext>
            </a:extLst>
          </p:cNvPr>
          <p:cNvSpPr txBox="1"/>
          <p:nvPr/>
        </p:nvSpPr>
        <p:spPr>
          <a:xfrm>
            <a:off x="633250" y="784053"/>
            <a:ext cx="8350712" cy="9217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</a:rPr>
              <a:t>Negative outcomes of unplanned perioperative hypothermia</a:t>
            </a:r>
          </a:p>
          <a:p>
            <a:pPr>
              <a:lnSpc>
                <a:spcPct val="120000"/>
              </a:lnSpc>
            </a:pPr>
            <a:r>
              <a:rPr lang="en-US" sz="1350" dirty="0">
                <a:solidFill>
                  <a:prstClr val="black"/>
                </a:solidFill>
              </a:rPr>
              <a:t>Perioperative hypothermia is defined as core temperature less than 36.0°C.</a:t>
            </a:r>
            <a:r>
              <a:rPr lang="en-US" sz="1125" baseline="42000" dirty="0">
                <a:solidFill>
                  <a:prstClr val="black"/>
                </a:solidFill>
              </a:rPr>
              <a:t>1-4</a:t>
            </a:r>
          </a:p>
          <a:p>
            <a:pPr>
              <a:lnSpc>
                <a:spcPct val="120000"/>
              </a:lnSpc>
            </a:pPr>
            <a:r>
              <a:rPr lang="en-US" sz="1350" dirty="0">
                <a:solidFill>
                  <a:prstClr val="black"/>
                </a:solidFill>
              </a:rPr>
              <a:t>Research shows that even mild hypothermia can result in significant negative outcomes including:</a:t>
            </a:r>
            <a:endParaRPr lang="en-US" sz="1125" baseline="42000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E18A86-6130-46B6-B483-A112C1464C40}"/>
              </a:ext>
            </a:extLst>
          </p:cNvPr>
          <p:cNvSpPr txBox="1"/>
          <p:nvPr/>
        </p:nvSpPr>
        <p:spPr>
          <a:xfrm>
            <a:off x="851336" y="2248641"/>
            <a:ext cx="2396359" cy="2186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</a:rPr>
              <a:t>Research shows that even mild hypothermia can result in significant negative outcomes including:</a:t>
            </a:r>
            <a:endParaRPr lang="en-US" sz="1800" baseline="420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439825-137E-43BD-ABC2-3A1291FB363E}"/>
              </a:ext>
            </a:extLst>
          </p:cNvPr>
          <p:cNvSpPr txBox="1"/>
          <p:nvPr/>
        </p:nvSpPr>
        <p:spPr>
          <a:xfrm>
            <a:off x="5475890" y="3762703"/>
            <a:ext cx="16816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1,2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41B3D2-B046-4C3D-B54F-9354080B63AD}"/>
              </a:ext>
            </a:extLst>
          </p:cNvPr>
          <p:cNvSpPr txBox="1"/>
          <p:nvPr/>
        </p:nvSpPr>
        <p:spPr>
          <a:xfrm>
            <a:off x="7236373" y="3757447"/>
            <a:ext cx="16816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FBEA49-C204-4B66-98F2-B358D8ED305A}"/>
              </a:ext>
            </a:extLst>
          </p:cNvPr>
          <p:cNvSpPr txBox="1"/>
          <p:nvPr/>
        </p:nvSpPr>
        <p:spPr>
          <a:xfrm>
            <a:off x="8705193" y="3733412"/>
            <a:ext cx="23911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2,4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2DABCF-B826-450E-925C-1126CC897393}"/>
              </a:ext>
            </a:extLst>
          </p:cNvPr>
          <p:cNvSpPr txBox="1"/>
          <p:nvPr/>
        </p:nvSpPr>
        <p:spPr>
          <a:xfrm>
            <a:off x="10089930" y="3757447"/>
            <a:ext cx="27327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6,7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3CE1D3-42B9-55BC-7821-8511978ADB1E}"/>
              </a:ext>
            </a:extLst>
          </p:cNvPr>
          <p:cNvSpPr/>
          <p:nvPr/>
        </p:nvSpPr>
        <p:spPr>
          <a:xfrm>
            <a:off x="-53616" y="-13061"/>
            <a:ext cx="12192000" cy="646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63AEEF2-7F3C-4637-9013-48B1AC8F5D53}"/>
              </a:ext>
            </a:extLst>
          </p:cNvPr>
          <p:cNvSpPr txBox="1">
            <a:spLocks/>
          </p:cNvSpPr>
          <p:nvPr/>
        </p:nvSpPr>
        <p:spPr>
          <a:xfrm>
            <a:off x="630151" y="311632"/>
            <a:ext cx="7529189" cy="391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Unplanned Perioperative Hypothermia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03F4B7-2CDD-E41F-9F5F-53F47F872039}"/>
              </a:ext>
            </a:extLst>
          </p:cNvPr>
          <p:cNvSpPr txBox="1"/>
          <p:nvPr/>
        </p:nvSpPr>
        <p:spPr>
          <a:xfrm>
            <a:off x="11156373" y="6642556"/>
            <a:ext cx="12053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Internal Use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4BEC10-008C-5ECD-D5E8-8CFB37AEF1BC}"/>
              </a:ext>
            </a:extLst>
          </p:cNvPr>
          <p:cNvGrpSpPr/>
          <p:nvPr/>
        </p:nvGrpSpPr>
        <p:grpSpPr>
          <a:xfrm>
            <a:off x="9358976" y="93276"/>
            <a:ext cx="2202873" cy="1657584"/>
            <a:chOff x="8343899" y="153231"/>
            <a:chExt cx="2202873" cy="165758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D1BDB6A-B4E0-B5B2-FEF6-24C569E2304C}"/>
                </a:ext>
              </a:extLst>
            </p:cNvPr>
            <p:cNvSpPr/>
            <p:nvPr/>
          </p:nvSpPr>
          <p:spPr>
            <a:xfrm>
              <a:off x="8343899" y="153231"/>
              <a:ext cx="2202873" cy="165758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72E3653-F004-ACCB-274D-D56C57A947F1}"/>
                </a:ext>
              </a:extLst>
            </p:cNvPr>
            <p:cNvSpPr/>
            <p:nvPr/>
          </p:nvSpPr>
          <p:spPr>
            <a:xfrm>
              <a:off x="8516176" y="279158"/>
              <a:ext cx="1913088" cy="140612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E03802-BBE1-649E-7F7C-8D5D8663A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840" t="84092" r="10031" b="3723"/>
            <a:stretch/>
          </p:blipFill>
          <p:spPr>
            <a:xfrm>
              <a:off x="8570469" y="357372"/>
              <a:ext cx="1749732" cy="1288177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CC483-0C37-064F-E9C3-67A394D54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75924"/>
            <a:ext cx="1848108" cy="6192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3396E32-CFBC-7F25-9160-550DB4F44086}"/>
              </a:ext>
            </a:extLst>
          </p:cNvPr>
          <p:cNvSpPr/>
          <p:nvPr/>
        </p:nvSpPr>
        <p:spPr>
          <a:xfrm>
            <a:off x="1674796" y="6338652"/>
            <a:ext cx="1289785" cy="45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4935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>
          <a:xfrm>
            <a:off x="381001" y="533400"/>
            <a:ext cx="11425237" cy="498598"/>
          </a:xfrm>
          <a:solidFill>
            <a:srgbClr val="FFFFFF"/>
          </a:solidFill>
        </p:spPr>
        <p:txBody>
          <a:bodyPr/>
          <a:lstStyle/>
          <a:p>
            <a:r>
              <a:rPr lang="en-US" sz="3600" dirty="0">
                <a:latin typeface="+mn-lt"/>
              </a:rPr>
              <a:t>Normothermia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756891" y="750753"/>
            <a:ext cx="3821911" cy="3220105"/>
            <a:chOff x="6263435" y="1176338"/>
            <a:chExt cx="5601712" cy="5068955"/>
          </a:xfrm>
        </p:grpSpPr>
        <p:pic>
          <p:nvPicPr>
            <p:cNvPr id="8" name="Picture 4" descr="slide9plai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7788" y="1182689"/>
              <a:ext cx="1603375" cy="491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slide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00962" y="1176338"/>
              <a:ext cx="1593850" cy="496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7545387" y="4827588"/>
              <a:ext cx="515938" cy="52387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sm" len="sm"/>
              <a:tailEnd type="oval" w="sm" len="sm"/>
            </a:ln>
          </p:spPr>
          <p:txBody>
            <a:bodyPr/>
            <a:lstStyle/>
            <a:p>
              <a:pPr algn="l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8118476" y="2362200"/>
              <a:ext cx="795337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700" b="1">
                  <a:solidFill>
                    <a:srgbClr val="FFFFFF"/>
                  </a:solidFill>
                  <a:latin typeface="Arial Narrow" pitchFamily="34" charset="0"/>
                </a:rPr>
                <a:t>37</a:t>
              </a:r>
              <a:r>
                <a:rPr lang="en-US" sz="1700" b="1" baseline="30000">
                  <a:solidFill>
                    <a:srgbClr val="FFFFFF"/>
                  </a:solidFill>
                  <a:latin typeface="Arial Narrow" pitchFamily="34" charset="0"/>
                </a:rPr>
                <a:t>o</a:t>
              </a:r>
              <a:r>
                <a:rPr lang="en-US" sz="1700" b="1">
                  <a:solidFill>
                    <a:srgbClr val="FFFFFF"/>
                  </a:solidFill>
                  <a:latin typeface="Arial Narrow" pitchFamily="34" charset="0"/>
                </a:rPr>
                <a:t>C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263435" y="5227866"/>
              <a:ext cx="3330700" cy="1017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 Narrow" pitchFamily="34" charset="0"/>
                </a:rPr>
                <a:t>Periphery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Arial Narrow" pitchFamily="34" charset="0"/>
                </a:rPr>
                <a:t>2-4</a:t>
              </a:r>
              <a:r>
                <a:rPr lang="en-US" baseline="30000" dirty="0">
                  <a:solidFill>
                    <a:srgbClr val="000000"/>
                  </a:solidFill>
                  <a:latin typeface="Arial Narrow" pitchFamily="34" charset="0"/>
                </a:rPr>
                <a:t>o</a:t>
              </a:r>
              <a:r>
                <a:rPr lang="en-US" dirty="0">
                  <a:solidFill>
                    <a:srgbClr val="000000"/>
                  </a:solidFill>
                  <a:latin typeface="Arial Narrow" pitchFamily="34" charset="0"/>
                </a:rPr>
                <a:t>C cooler</a:t>
              </a:r>
            </a:p>
          </p:txBody>
        </p:sp>
        <p:grpSp>
          <p:nvGrpSpPr>
            <p:cNvPr id="2" name="Group 19"/>
            <p:cNvGrpSpPr>
              <a:grpSpLocks/>
            </p:cNvGrpSpPr>
            <p:nvPr/>
          </p:nvGrpSpPr>
          <p:grpSpPr bwMode="auto">
            <a:xfrm>
              <a:off x="8456612" y="1219230"/>
              <a:ext cx="3408535" cy="1536795"/>
              <a:chOff x="6934200" y="1219200"/>
              <a:chExt cx="3408535" cy="1536651"/>
            </a:xfrm>
          </p:grpSpPr>
          <p:pic>
            <p:nvPicPr>
              <p:cNvPr id="13323" name="Picture 9" descr="brain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848600" y="1219200"/>
                <a:ext cx="990600" cy="968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5" name="Straight Connector 14"/>
              <p:cNvCxnSpPr/>
              <p:nvPr/>
            </p:nvCxnSpPr>
            <p:spPr>
              <a:xfrm>
                <a:off x="7315200" y="1447750"/>
                <a:ext cx="533400" cy="9234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25" name="TextBox 15"/>
              <p:cNvSpPr txBox="1">
                <a:spLocks noChangeArrowheads="1"/>
              </p:cNvSpPr>
              <p:nvPr/>
            </p:nvSpPr>
            <p:spPr bwMode="auto">
              <a:xfrm>
                <a:off x="7696929" y="2174519"/>
                <a:ext cx="2645806" cy="581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0000"/>
                    </a:solidFill>
                    <a:latin typeface="Arial Narrow" pitchFamily="34" charset="0"/>
                  </a:rPr>
                  <a:t>Hypothalamus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6934200" y="1371557"/>
                <a:ext cx="76200" cy="761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3322" name="TextBox 16"/>
          <p:cNvSpPr txBox="1">
            <a:spLocks noChangeArrowheads="1"/>
          </p:cNvSpPr>
          <p:nvPr/>
        </p:nvSpPr>
        <p:spPr bwMode="auto">
          <a:xfrm>
            <a:off x="200282" y="6107247"/>
            <a:ext cx="557089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100" dirty="0">
                <a:latin typeface="Arial Narrow" pitchFamily="34" charset="0"/>
              </a:rPr>
              <a:t>1. </a:t>
            </a:r>
            <a:r>
              <a:rPr lang="en-US" sz="1100" dirty="0" err="1">
                <a:latin typeface="Arial Narrow" pitchFamily="34" charset="0"/>
              </a:rPr>
              <a:t>Sessler</a:t>
            </a:r>
            <a:r>
              <a:rPr lang="en-US" sz="1100" dirty="0">
                <a:latin typeface="Arial Narrow" pitchFamily="34" charset="0"/>
              </a:rPr>
              <a:t> DI. Mild Perioperative Hypothermia. New </a:t>
            </a:r>
            <a:r>
              <a:rPr lang="en-US" sz="1100" dirty="0" err="1">
                <a:latin typeface="Arial Narrow" pitchFamily="34" charset="0"/>
              </a:rPr>
              <a:t>Engl</a:t>
            </a:r>
            <a:r>
              <a:rPr lang="en-US" sz="1100" dirty="0">
                <a:latin typeface="Arial Narrow" pitchFamily="34" charset="0"/>
              </a:rPr>
              <a:t> J Med. 1997;336(24):1730-1737.</a:t>
            </a:r>
          </a:p>
          <a:p>
            <a:pPr algn="l"/>
            <a:r>
              <a:rPr lang="en-US" sz="1100" dirty="0">
                <a:latin typeface="Arial Narrow" pitchFamily="34" charset="0"/>
              </a:rPr>
              <a:t>2. Guyton AC, Hall JE. Textbook of Medical Physiology. 10</a:t>
            </a:r>
            <a:r>
              <a:rPr lang="en-US" sz="1100" baseline="30000" dirty="0">
                <a:latin typeface="Arial Narrow" pitchFamily="34" charset="0"/>
              </a:rPr>
              <a:t>th</a:t>
            </a:r>
            <a:r>
              <a:rPr lang="en-US" sz="1100" dirty="0">
                <a:latin typeface="Arial Narrow" pitchFamily="34" charset="0"/>
              </a:rPr>
              <a:t> Ed. © 2000.</a:t>
            </a:r>
          </a:p>
          <a:p>
            <a:pPr algn="l"/>
            <a:r>
              <a:rPr lang="en-US" sz="1100" dirty="0">
                <a:latin typeface="Arial Narrow" pitchFamily="34" charset="0"/>
              </a:rPr>
              <a:t>3. De Witte J, </a:t>
            </a:r>
            <a:r>
              <a:rPr lang="en-US" sz="1100" dirty="0" err="1">
                <a:latin typeface="Arial Narrow" pitchFamily="34" charset="0"/>
              </a:rPr>
              <a:t>Sessler</a:t>
            </a:r>
            <a:r>
              <a:rPr lang="en-US" sz="1100" dirty="0">
                <a:latin typeface="Arial Narrow" pitchFamily="34" charset="0"/>
              </a:rPr>
              <a:t> DI. </a:t>
            </a:r>
            <a:r>
              <a:rPr lang="en-US" sz="1100" dirty="0" err="1">
                <a:latin typeface="Arial Narrow" pitchFamily="34" charset="0"/>
              </a:rPr>
              <a:t>Anesth</a:t>
            </a:r>
            <a:r>
              <a:rPr lang="en-US" sz="1100" dirty="0">
                <a:latin typeface="Arial Narrow" pitchFamily="34" charset="0"/>
              </a:rPr>
              <a:t>. 2002;96(2):467-84.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74392" y="6565392"/>
            <a:ext cx="365855" cy="182880"/>
          </a:xfrm>
          <a:prstGeom prst="rect">
            <a:avLst/>
          </a:prstGeom>
        </p:spPr>
        <p:txBody>
          <a:bodyPr/>
          <a:lstStyle/>
          <a:p>
            <a:pPr>
              <a:tabLst>
                <a:tab pos="344488" algn="l"/>
              </a:tabLst>
            </a:pPr>
            <a:r>
              <a:rPr lang="en-US" dirty="0"/>
              <a:t>	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2E7301-A6B0-E32F-0FE0-19B5851EC118}"/>
              </a:ext>
            </a:extLst>
          </p:cNvPr>
          <p:cNvGrpSpPr/>
          <p:nvPr/>
        </p:nvGrpSpPr>
        <p:grpSpPr>
          <a:xfrm>
            <a:off x="10503357" y="47602"/>
            <a:ext cx="1545314" cy="1318552"/>
            <a:chOff x="8343899" y="114301"/>
            <a:chExt cx="2202873" cy="19671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719F931-B3C1-B6CF-3696-E96F85533D2F}"/>
                </a:ext>
              </a:extLst>
            </p:cNvPr>
            <p:cNvSpPr/>
            <p:nvPr/>
          </p:nvSpPr>
          <p:spPr>
            <a:xfrm>
              <a:off x="8343899" y="114301"/>
              <a:ext cx="2202873" cy="1967172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1021D52-8C19-CF29-648D-60CAA95E428A}"/>
                </a:ext>
              </a:extLst>
            </p:cNvPr>
            <p:cNvSpPr/>
            <p:nvPr/>
          </p:nvSpPr>
          <p:spPr>
            <a:xfrm>
              <a:off x="8499765" y="249382"/>
              <a:ext cx="1913088" cy="17087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0C1A5E0-99F3-69D7-BBAE-FEC6C1AFB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9840" t="84092" r="10031" b="3723"/>
            <a:stretch/>
          </p:blipFill>
          <p:spPr>
            <a:xfrm>
              <a:off x="8590194" y="381001"/>
              <a:ext cx="1749732" cy="1350114"/>
            </a:xfrm>
            <a:prstGeom prst="rect">
              <a:avLst/>
            </a:prstGeom>
          </p:spPr>
        </p:pic>
      </p:grpSp>
      <p:sp>
        <p:nvSpPr>
          <p:cNvPr id="13315" name="Content Placeholder 9"/>
          <p:cNvSpPr>
            <a:spLocks noGrp="1"/>
          </p:cNvSpPr>
          <p:nvPr>
            <p:ph idx="1"/>
          </p:nvPr>
        </p:nvSpPr>
        <p:spPr>
          <a:xfrm>
            <a:off x="521134" y="1332047"/>
            <a:ext cx="6690616" cy="4775200"/>
          </a:xfrm>
        </p:spPr>
        <p:txBody>
          <a:bodyPr/>
          <a:lstStyle/>
          <a:p>
            <a:pPr marL="682625" indent="-682625">
              <a:spcAft>
                <a:spcPts val="1200"/>
              </a:spcAft>
              <a:buClr>
                <a:schemeClr val="tx2"/>
              </a:buClr>
              <a:buBlip>
                <a:blip r:embed="rId7"/>
              </a:buBlip>
            </a:pPr>
            <a:r>
              <a:rPr lang="en-US" dirty="0"/>
              <a:t>Normothermia: the body’s ideal thermal state</a:t>
            </a:r>
          </a:p>
          <a:p>
            <a:pPr marL="682625" indent="-682625">
              <a:buClr>
                <a:schemeClr val="tx2"/>
              </a:buClr>
              <a:buBlip>
                <a:blip r:embed="rId7"/>
              </a:buBlip>
            </a:pPr>
            <a:r>
              <a:rPr lang="en-US" dirty="0"/>
              <a:t>Normal core temperature:</a:t>
            </a:r>
            <a:r>
              <a:rPr lang="en-US" baseline="30000" dirty="0"/>
              <a:t>1</a:t>
            </a:r>
          </a:p>
          <a:p>
            <a:pPr lvl="1" indent="-228600">
              <a:spcAft>
                <a:spcPts val="1800"/>
              </a:spcAft>
            </a:pPr>
            <a:r>
              <a:rPr lang="en-US" dirty="0"/>
              <a:t>Approximately 37.0°C (98.6°F)</a:t>
            </a:r>
          </a:p>
          <a:p>
            <a:pPr marL="682625" indent="-682625">
              <a:buClr>
                <a:schemeClr val="tx2"/>
              </a:buClr>
              <a:buBlip>
                <a:blip r:embed="rId7"/>
              </a:buBlip>
            </a:pPr>
            <a:r>
              <a:rPr lang="en-US" dirty="0"/>
              <a:t>Temperature gradient:</a:t>
            </a:r>
            <a:r>
              <a:rPr lang="en-US" baseline="30000" dirty="0"/>
              <a:t>1</a:t>
            </a:r>
          </a:p>
          <a:p>
            <a:pPr lvl="1" indent="-228600">
              <a:spcAft>
                <a:spcPts val="1800"/>
              </a:spcAft>
            </a:pPr>
            <a:r>
              <a:rPr lang="en-US" dirty="0"/>
              <a:t>2-4°C between the core and periphery</a:t>
            </a:r>
          </a:p>
          <a:p>
            <a:pPr marL="682625" indent="-682625">
              <a:buClr>
                <a:schemeClr val="tx2"/>
              </a:buClr>
              <a:buBlip>
                <a:blip r:embed="rId7"/>
              </a:buBlip>
            </a:pPr>
            <a:r>
              <a:rPr lang="en-US" dirty="0"/>
              <a:t>Hypothalamus </a:t>
            </a:r>
            <a:r>
              <a:rPr lang="en-US" baseline="30000" dirty="0"/>
              <a:t>1,2,3</a:t>
            </a:r>
          </a:p>
          <a:p>
            <a:pPr lvl="1" indent="-228600">
              <a:spcAft>
                <a:spcPts val="1200"/>
              </a:spcAft>
            </a:pPr>
            <a:r>
              <a:rPr lang="en-US" dirty="0"/>
              <a:t>Regulates core body temperature                    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96C4710-C40D-E071-7F2B-26915A374E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380" r="3019"/>
          <a:stretch/>
        </p:blipFill>
        <p:spPr>
          <a:xfrm>
            <a:off x="7053502" y="4295067"/>
            <a:ext cx="2622715" cy="19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51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33457504-3B2E-6F19-ECE8-6B75A571D1CD}"/>
              </a:ext>
            </a:extLst>
          </p:cNvPr>
          <p:cNvGrpSpPr/>
          <p:nvPr/>
        </p:nvGrpSpPr>
        <p:grpSpPr>
          <a:xfrm>
            <a:off x="1767104" y="1056237"/>
            <a:ext cx="4295689" cy="3174937"/>
            <a:chOff x="1767104" y="1056237"/>
            <a:chExt cx="4295689" cy="3174937"/>
          </a:xfrm>
        </p:grpSpPr>
        <p:sp>
          <p:nvSpPr>
            <p:cNvPr id="45" name="Title 3">
              <a:extLst>
                <a:ext uri="{FF2B5EF4-FFF2-40B4-BE49-F238E27FC236}">
                  <a16:creationId xmlns:a16="http://schemas.microsoft.com/office/drawing/2014/main" id="{D71BF3CD-3A6E-412F-B646-364A5812171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69863" y="1125268"/>
              <a:ext cx="3322260" cy="244411"/>
            </a:xfrm>
            <a:prstGeom prst="rect">
              <a:avLst/>
            </a:prstGeom>
            <a:solidFill>
              <a:srgbClr val="FFFFFF"/>
            </a:solidFill>
            <a:ln>
              <a:miter lim="800000"/>
              <a:headEnd/>
              <a:tailEnd/>
            </a:ln>
          </p:spPr>
          <p:txBody>
            <a:bodyPr vert="horz" wrap="square" lIns="0" tIns="0" rIns="0" bIns="0" rtlCol="0" anchor="ctr" anchorCtr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765" i="1" dirty="0">
                  <a:latin typeface="+mn-lt"/>
                </a:rPr>
                <a:t>Hypothalamus Depressed</a:t>
              </a:r>
              <a:endParaRPr lang="en-US" sz="1765" i="1" baseline="30000" dirty="0">
                <a:latin typeface="+mn-lt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F049E48-CA2B-520C-6CE3-832209CAAFE9}"/>
                </a:ext>
              </a:extLst>
            </p:cNvPr>
            <p:cNvGrpSpPr/>
            <p:nvPr/>
          </p:nvGrpSpPr>
          <p:grpSpPr>
            <a:xfrm>
              <a:off x="1767104" y="1056237"/>
              <a:ext cx="4295689" cy="3174937"/>
              <a:chOff x="1767104" y="1056237"/>
              <a:chExt cx="4295689" cy="317493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1E74C773-7F39-4FF2-BF2F-3B643EC6D947}"/>
                  </a:ext>
                </a:extLst>
              </p:cNvPr>
              <p:cNvGrpSpPr/>
              <p:nvPr/>
            </p:nvGrpSpPr>
            <p:grpSpPr>
              <a:xfrm>
                <a:off x="1788121" y="1447223"/>
                <a:ext cx="4274672" cy="2714179"/>
                <a:chOff x="2944812" y="1866900"/>
                <a:chExt cx="6932847" cy="4025250"/>
              </a:xfrm>
            </p:grpSpPr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FA4F0FFA-D90E-4A84-89FA-594E3CB0DFA7}"/>
                    </a:ext>
                  </a:extLst>
                </p:cNvPr>
                <p:cNvSpPr/>
                <p:nvPr/>
              </p:nvSpPr>
              <p:spPr>
                <a:xfrm>
                  <a:off x="2944812" y="2252663"/>
                  <a:ext cx="5926138" cy="28829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F0">
                        <a:alpha val="40000"/>
                      </a:srgbClr>
                    </a:gs>
                    <a:gs pos="100000">
                      <a:schemeClr val="bg1"/>
                    </a:gs>
                  </a:gsLst>
                  <a:lin ang="16200000" scaled="1"/>
                  <a:tileRect/>
                </a:gradFill>
                <a:ln w="3175">
                  <a:noFill/>
                </a:ln>
                <a:effectLst>
                  <a:outerShdw blurRad="50800" dist="88900" dir="2700000" algn="tl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5" name="TextBox 47">
                  <a:extLst>
                    <a:ext uri="{FF2B5EF4-FFF2-40B4-BE49-F238E27FC236}">
                      <a16:creationId xmlns:a16="http://schemas.microsoft.com/office/drawing/2014/main" id="{936075AB-CCCE-4ABC-A392-593F145F8DE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2312" y="5254625"/>
                  <a:ext cx="41870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1500" dirty="0">
                      <a:solidFill>
                        <a:srgbClr val="7F7F7F"/>
                      </a:solidFill>
                      <a:latin typeface="Arial Narrow" panose="020B0606020202030204" pitchFamily="34" charset="0"/>
                    </a:rPr>
                    <a:t>32</a:t>
                  </a:r>
                </a:p>
              </p:txBody>
            </p:sp>
            <p:sp>
              <p:nvSpPr>
                <p:cNvPr id="6" name="TextBox 48">
                  <a:extLst>
                    <a:ext uri="{FF2B5EF4-FFF2-40B4-BE49-F238E27FC236}">
                      <a16:creationId xmlns:a16="http://schemas.microsoft.com/office/drawing/2014/main" id="{4A6EECE1-D3C6-46C5-9FEF-1FA77FDD92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5712" y="5254625"/>
                  <a:ext cx="41870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1500" dirty="0">
                      <a:solidFill>
                        <a:srgbClr val="7F7F7F"/>
                      </a:solidFill>
                      <a:latin typeface="Arial Narrow" panose="020B0606020202030204" pitchFamily="34" charset="0"/>
                    </a:rPr>
                    <a:t>33</a:t>
                  </a:r>
                </a:p>
              </p:txBody>
            </p:sp>
            <p:sp>
              <p:nvSpPr>
                <p:cNvPr id="7" name="TextBox 61">
                  <a:extLst>
                    <a:ext uri="{FF2B5EF4-FFF2-40B4-BE49-F238E27FC236}">
                      <a16:creationId xmlns:a16="http://schemas.microsoft.com/office/drawing/2014/main" id="{D729BB92-B16F-411C-8FC6-B5634A9B2C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43400" y="5243513"/>
                  <a:ext cx="41870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1500" dirty="0">
                      <a:solidFill>
                        <a:srgbClr val="7F7F7F"/>
                      </a:solidFill>
                      <a:latin typeface="Arial Narrow" panose="020B0606020202030204" pitchFamily="34" charset="0"/>
                    </a:rPr>
                    <a:t>34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F946CD4-9508-4AB2-B55A-CC1262821E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89500" y="5243513"/>
                  <a:ext cx="41870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1500" dirty="0">
                      <a:solidFill>
                        <a:srgbClr val="7F7F7F"/>
                      </a:solidFill>
                      <a:latin typeface="Arial Narrow" panose="020B0606020202030204" pitchFamily="34" charset="0"/>
                    </a:rPr>
                    <a:t>35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8FDFDB7-4511-42DA-8ECA-4C0A0778E2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08612" y="5243513"/>
                  <a:ext cx="41870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1500" dirty="0">
                      <a:solidFill>
                        <a:srgbClr val="7F7F7F"/>
                      </a:solidFill>
                      <a:latin typeface="Arial Narrow" panose="020B0606020202030204" pitchFamily="34" charset="0"/>
                    </a:rPr>
                    <a:t>36</a:t>
                  </a:r>
                </a:p>
              </p:txBody>
            </p:sp>
            <p:sp>
              <p:nvSpPr>
                <p:cNvPr id="10" name="TextBox 65">
                  <a:extLst>
                    <a:ext uri="{FF2B5EF4-FFF2-40B4-BE49-F238E27FC236}">
                      <a16:creationId xmlns:a16="http://schemas.microsoft.com/office/drawing/2014/main" id="{ED2F5B13-A894-4AC0-BBF3-A9A1E9F23E5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53125" y="5243513"/>
                  <a:ext cx="41870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1500" b="1" dirty="0">
                      <a:solidFill>
                        <a:srgbClr val="0070C0"/>
                      </a:solidFill>
                      <a:latin typeface="Arial Narrow" panose="020B0606020202030204" pitchFamily="34" charset="0"/>
                    </a:rPr>
                    <a:t>37</a:t>
                  </a:r>
                </a:p>
              </p:txBody>
            </p:sp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E76F1E57-FB35-4C25-B45A-3153AE44DBD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72237" y="5243513"/>
                  <a:ext cx="41870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1500" dirty="0">
                      <a:solidFill>
                        <a:srgbClr val="7F7F7F"/>
                      </a:solidFill>
                      <a:latin typeface="Arial Narrow" panose="020B0606020202030204" pitchFamily="34" charset="0"/>
                    </a:rPr>
                    <a:t>38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2BB2C6E-91B6-457F-B53E-A3893D3BA2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018337" y="5243513"/>
                  <a:ext cx="41870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1500" dirty="0">
                      <a:solidFill>
                        <a:srgbClr val="7F7F7F"/>
                      </a:solidFill>
                      <a:latin typeface="Arial Narrow" panose="020B0606020202030204" pitchFamily="34" charset="0"/>
                    </a:rPr>
                    <a:t>39</a:t>
                  </a:r>
                </a:p>
              </p:txBody>
            </p:sp>
            <p:sp>
              <p:nvSpPr>
                <p:cNvPr id="13" name="TextBox 70">
                  <a:extLst>
                    <a:ext uri="{FF2B5EF4-FFF2-40B4-BE49-F238E27FC236}">
                      <a16:creationId xmlns:a16="http://schemas.microsoft.com/office/drawing/2014/main" id="{D74C9A4E-FEE3-44E2-9A1A-22F36BF320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50150" y="5243513"/>
                  <a:ext cx="41870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1500" dirty="0">
                      <a:solidFill>
                        <a:srgbClr val="7F7F7F"/>
                      </a:solidFill>
                      <a:latin typeface="Arial Narrow" panose="020B0606020202030204" pitchFamily="34" charset="0"/>
                    </a:rPr>
                    <a:t>40</a:t>
                  </a:r>
                </a:p>
              </p:txBody>
            </p:sp>
            <p:sp>
              <p:nvSpPr>
                <p:cNvPr id="14" name="TextBox 71">
                  <a:extLst>
                    <a:ext uri="{FF2B5EF4-FFF2-40B4-BE49-F238E27FC236}">
                      <a16:creationId xmlns:a16="http://schemas.microsoft.com/office/drawing/2014/main" id="{930EBFE5-AB6B-4E76-8ED8-A82D177AC1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096250" y="5243513"/>
                  <a:ext cx="418704" cy="4001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 sz="1500" dirty="0">
                      <a:solidFill>
                        <a:srgbClr val="7F7F7F"/>
                      </a:solidFill>
                      <a:latin typeface="Arial Narrow" panose="020B0606020202030204" pitchFamily="34" charset="0"/>
                    </a:rPr>
                    <a:t>41</a:t>
                  </a:r>
                </a:p>
              </p:txBody>
            </p:sp>
            <p:grpSp>
              <p:nvGrpSpPr>
                <p:cNvPr id="15" name="Group 75">
                  <a:extLst>
                    <a:ext uri="{FF2B5EF4-FFF2-40B4-BE49-F238E27FC236}">
                      <a16:creationId xmlns:a16="http://schemas.microsoft.com/office/drawing/2014/main" id="{E92847CE-7DD0-4342-BBC9-11F2BAE0451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81387" y="2255839"/>
                  <a:ext cx="4833938" cy="2879725"/>
                  <a:chOff x="1967553" y="2661322"/>
                  <a:chExt cx="4833592" cy="3129525"/>
                </a:xfrm>
              </p:grpSpPr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9F72A074-7DEF-4A51-8367-2F8CDA10235C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13141" y="4215734"/>
                    <a:ext cx="3108823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alpha val="3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101BE1DE-9B08-4A92-BE03-3F71DAD64B58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959202" y="4215734"/>
                    <a:ext cx="3108823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alpha val="3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9A96E611-D1D4-4AE7-BE91-AAB8F837AE82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1494152" y="4215734"/>
                    <a:ext cx="3108823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alpha val="3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DAB3119A-896D-4C7B-9329-003B8A7303DF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2037038" y="4215734"/>
                    <a:ext cx="3108823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alpha val="3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FAD9B74F-90C2-4253-B188-23672A935102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2557701" y="4215734"/>
                    <a:ext cx="3108823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alpha val="3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8CA3BA3D-A323-4409-8DBE-AEAFFD5C5EA0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3103762" y="4215734"/>
                    <a:ext cx="3108823" cy="0"/>
                  </a:xfrm>
                  <a:prstGeom prst="line">
                    <a:avLst/>
                  </a:prstGeom>
                  <a:ln w="3175">
                    <a:solidFill>
                      <a:srgbClr val="0070C0">
                        <a:alpha val="30000"/>
                      </a:srgb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6BA9A448-47BB-4C9C-B950-B0218042597D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3611725" y="4215734"/>
                    <a:ext cx="3108823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alpha val="3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C12D88D-D4A3-4614-B5CF-AFA5FF7FE106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168897" y="4215734"/>
                    <a:ext cx="3108823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alpha val="3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470F064C-4990-4932-81B3-BBCE2E1FCE90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4700672" y="4215734"/>
                    <a:ext cx="3108823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alpha val="3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D8E32C4D-6CA4-43FC-A531-C896CD79BE6A}"/>
                      </a:ext>
                    </a:extLst>
                  </p:cNvPr>
                  <p:cNvCxnSpPr/>
                  <p:nvPr/>
                </p:nvCxnSpPr>
                <p:spPr>
                  <a:xfrm rot="5400000">
                    <a:off x="5246733" y="4236436"/>
                    <a:ext cx="3108823" cy="0"/>
                  </a:xfrm>
                  <a:prstGeom prst="line">
                    <a:avLst/>
                  </a:prstGeom>
                  <a:ln w="3175">
                    <a:solidFill>
                      <a:schemeClr val="bg1">
                        <a:alpha val="3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8D4F7B91-6DAB-4CA0-9A8B-238EAC3D7D17}"/>
                    </a:ext>
                  </a:extLst>
                </p:cNvPr>
                <p:cNvCxnSpPr/>
                <p:nvPr/>
              </p:nvCxnSpPr>
              <p:spPr>
                <a:xfrm rot="5400000">
                  <a:off x="3676650" y="3705226"/>
                  <a:ext cx="2860675" cy="0"/>
                </a:xfrm>
                <a:prstGeom prst="line">
                  <a:avLst/>
                </a:prstGeom>
                <a:ln w="127000">
                  <a:solidFill>
                    <a:srgbClr val="FF3399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AECF8D1D-E23B-46EE-8D43-A7D01263AE65}"/>
                    </a:ext>
                  </a:extLst>
                </p:cNvPr>
                <p:cNvCxnSpPr/>
                <p:nvPr/>
              </p:nvCxnSpPr>
              <p:spPr>
                <a:xfrm rot="5400000">
                  <a:off x="5807075" y="3705226"/>
                  <a:ext cx="2860675" cy="0"/>
                </a:xfrm>
                <a:prstGeom prst="line">
                  <a:avLst/>
                </a:prstGeom>
                <a:ln w="127000">
                  <a:solidFill>
                    <a:srgbClr val="FF3399">
                      <a:alpha val="50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22C930E-7C57-43F8-AEDF-9E0DDBFDDC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22838" y="1866900"/>
                  <a:ext cx="2355132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FF3399"/>
                      </a:solidFill>
                      <a:latin typeface="Arial Narrow" panose="020B0606020202030204" pitchFamily="34" charset="0"/>
                    </a:rPr>
                    <a:t>4.0°C Interthreshold Range</a:t>
                  </a:r>
                </a:p>
              </p:txBody>
            </p:sp>
            <p:grpSp>
              <p:nvGrpSpPr>
                <p:cNvPr id="19" name="Group 98">
                  <a:extLst>
                    <a:ext uri="{FF2B5EF4-FFF2-40B4-BE49-F238E27FC236}">
                      <a16:creationId xmlns:a16="http://schemas.microsoft.com/office/drawing/2014/main" id="{D227B487-8478-4ACB-94E4-9E90B8F89E8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45555" y="2693807"/>
                  <a:ext cx="1871216" cy="1159063"/>
                  <a:chOff x="1910343" y="3348846"/>
                  <a:chExt cx="1871491" cy="1158516"/>
                </a:xfrm>
              </p:grpSpPr>
              <p:sp>
                <p:nvSpPr>
                  <p:cNvPr id="26" name="Line Callout 1 91">
                    <a:extLst>
                      <a:ext uri="{FF2B5EF4-FFF2-40B4-BE49-F238E27FC236}">
                        <a16:creationId xmlns:a16="http://schemas.microsoft.com/office/drawing/2014/main" id="{C38AF8D6-5369-4C9A-AC65-479720E66C8D}"/>
                      </a:ext>
                    </a:extLst>
                  </p:cNvPr>
                  <p:cNvSpPr/>
                  <p:nvPr/>
                </p:nvSpPr>
                <p:spPr>
                  <a:xfrm>
                    <a:off x="1910343" y="3348846"/>
                    <a:ext cx="1871491" cy="410930"/>
                  </a:xfrm>
                  <a:prstGeom prst="borderCallout1">
                    <a:avLst>
                      <a:gd name="adj1" fmla="val 104634"/>
                      <a:gd name="adj2" fmla="val 101823"/>
                      <a:gd name="adj3" fmla="val 459366"/>
                      <a:gd name="adj4" fmla="val 144542"/>
                    </a:avLst>
                  </a:prstGeom>
                  <a:solidFill>
                    <a:schemeClr val="bg1"/>
                  </a:solidFill>
                  <a:ln w="3175">
                    <a:solidFill>
                      <a:srgbClr val="0070C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1059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rPr>
                      <a:t>Vasoconstriction</a:t>
                    </a:r>
                  </a:p>
                </p:txBody>
              </p:sp>
              <p:sp>
                <p:nvSpPr>
                  <p:cNvPr id="27" name="Line Callout 1 93">
                    <a:extLst>
                      <a:ext uri="{FF2B5EF4-FFF2-40B4-BE49-F238E27FC236}">
                        <a16:creationId xmlns:a16="http://schemas.microsoft.com/office/drawing/2014/main" id="{E6333C3C-317E-48E8-9765-096D432849CE}"/>
                      </a:ext>
                    </a:extLst>
                  </p:cNvPr>
                  <p:cNvSpPr/>
                  <p:nvPr/>
                </p:nvSpPr>
                <p:spPr>
                  <a:xfrm>
                    <a:off x="2148267" y="4002973"/>
                    <a:ext cx="914528" cy="504389"/>
                  </a:xfrm>
                  <a:prstGeom prst="borderCallout1">
                    <a:avLst>
                      <a:gd name="adj1" fmla="val 84455"/>
                      <a:gd name="adj2" fmla="val 114815"/>
                      <a:gd name="adj3" fmla="val 298984"/>
                      <a:gd name="adj4" fmla="val 280654"/>
                    </a:avLst>
                  </a:prstGeom>
                  <a:solidFill>
                    <a:schemeClr val="bg1"/>
                  </a:solidFill>
                  <a:ln w="3175">
                    <a:solidFill>
                      <a:srgbClr val="0070C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1059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rPr>
                      <a:t>NST</a:t>
                    </a:r>
                  </a:p>
                </p:txBody>
              </p:sp>
            </p:grpSp>
            <p:grpSp>
              <p:nvGrpSpPr>
                <p:cNvPr id="20" name="Group 99">
                  <a:extLst>
                    <a:ext uri="{FF2B5EF4-FFF2-40B4-BE49-F238E27FC236}">
                      <a16:creationId xmlns:a16="http://schemas.microsoft.com/office/drawing/2014/main" id="{33F75920-11B1-43F2-89F2-B45F604808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505638" y="2762292"/>
                  <a:ext cx="1630668" cy="1424181"/>
                  <a:chOff x="6169887" y="3417408"/>
                  <a:chExt cx="1630908" cy="1423574"/>
                </a:xfrm>
              </p:grpSpPr>
              <p:sp>
                <p:nvSpPr>
                  <p:cNvPr id="24" name="Line Callout 1 94">
                    <a:extLst>
                      <a:ext uri="{FF2B5EF4-FFF2-40B4-BE49-F238E27FC236}">
                        <a16:creationId xmlns:a16="http://schemas.microsoft.com/office/drawing/2014/main" id="{403AD9C9-A54F-48B5-B2F3-D119970D3F27}"/>
                      </a:ext>
                    </a:extLst>
                  </p:cNvPr>
                  <p:cNvSpPr/>
                  <p:nvPr/>
                </p:nvSpPr>
                <p:spPr>
                  <a:xfrm>
                    <a:off x="6169887" y="3417408"/>
                    <a:ext cx="1485084" cy="552213"/>
                  </a:xfrm>
                  <a:prstGeom prst="borderCallout1">
                    <a:avLst>
                      <a:gd name="adj1" fmla="val 95343"/>
                      <a:gd name="adj2" fmla="val 4349"/>
                      <a:gd name="adj3" fmla="val 401525"/>
                      <a:gd name="adj4" fmla="val -63923"/>
                    </a:avLst>
                  </a:prstGeom>
                  <a:solidFill>
                    <a:schemeClr val="bg1"/>
                  </a:solidFill>
                  <a:ln w="3175">
                    <a:solidFill>
                      <a:srgbClr val="0070C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1059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rPr>
                      <a:t>Vasodilation</a:t>
                    </a:r>
                  </a:p>
                </p:txBody>
              </p:sp>
              <p:sp>
                <p:nvSpPr>
                  <p:cNvPr id="25" name="Line Callout 1 95">
                    <a:extLst>
                      <a:ext uri="{FF2B5EF4-FFF2-40B4-BE49-F238E27FC236}">
                        <a16:creationId xmlns:a16="http://schemas.microsoft.com/office/drawing/2014/main" id="{8E496A9B-000E-4AE8-BB99-4C1C3EB30AA0}"/>
                      </a:ext>
                    </a:extLst>
                  </p:cNvPr>
                  <p:cNvSpPr/>
                  <p:nvPr/>
                </p:nvSpPr>
                <p:spPr>
                  <a:xfrm>
                    <a:off x="6392082" y="4369500"/>
                    <a:ext cx="1408713" cy="471482"/>
                  </a:xfrm>
                  <a:prstGeom prst="borderCallout1">
                    <a:avLst>
                      <a:gd name="adj1" fmla="val 92268"/>
                      <a:gd name="adj2" fmla="val -4861"/>
                      <a:gd name="adj3" fmla="val 227294"/>
                      <a:gd name="adj4" fmla="val -67364"/>
                    </a:avLst>
                  </a:prstGeom>
                  <a:solidFill>
                    <a:schemeClr val="bg1"/>
                  </a:solidFill>
                  <a:ln w="3175">
                    <a:solidFill>
                      <a:srgbClr val="0070C0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en-US" sz="1059" dirty="0">
                        <a:solidFill>
                          <a:srgbClr val="0070C0"/>
                        </a:solidFill>
                        <a:latin typeface="Arial Narrow" panose="020B0606020202030204" pitchFamily="34" charset="0"/>
                      </a:rPr>
                      <a:t>Sweating</a:t>
                    </a:r>
                  </a:p>
                </p:txBody>
              </p:sp>
            </p:grp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EDE8E21-8A30-4568-BDAE-F8532AD68571}"/>
                    </a:ext>
                  </a:extLst>
                </p:cNvPr>
                <p:cNvSpPr/>
                <p:nvPr/>
              </p:nvSpPr>
              <p:spPr>
                <a:xfrm>
                  <a:off x="5157534" y="2569978"/>
                  <a:ext cx="2039112" cy="2565779"/>
                </a:xfrm>
                <a:prstGeom prst="rect">
                  <a:avLst/>
                </a:prstGeom>
                <a:gradFill flip="none" rotWithShape="1">
                  <a:gsLst>
                    <a:gs pos="50000">
                      <a:srgbClr val="0070C0">
                        <a:alpha val="75000"/>
                      </a:srgbClr>
                    </a:gs>
                    <a:gs pos="50000">
                      <a:srgbClr val="0070C0">
                        <a:alpha val="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en-US" sz="1350" dirty="0">
                    <a:solidFill>
                      <a:srgbClr val="FFFFFF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2" name="Rounded Rectangular Callout 105">
                  <a:extLst>
                    <a:ext uri="{FF2B5EF4-FFF2-40B4-BE49-F238E27FC236}">
                      <a16:creationId xmlns:a16="http://schemas.microsoft.com/office/drawing/2014/main" id="{D1A60E89-6543-4EC3-B3ED-6F5A235762F5}"/>
                    </a:ext>
                  </a:extLst>
                </p:cNvPr>
                <p:cNvSpPr/>
                <p:nvPr/>
              </p:nvSpPr>
              <p:spPr>
                <a:xfrm>
                  <a:off x="5308205" y="4373564"/>
                  <a:ext cx="1702195" cy="631826"/>
                </a:xfrm>
                <a:prstGeom prst="wedgeRoundRectCallout">
                  <a:avLst>
                    <a:gd name="adj1" fmla="val -39754"/>
                    <a:gd name="adj2" fmla="val 96364"/>
                    <a:gd name="adj3" fmla="val 16667"/>
                  </a:avLst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8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hangingPunct="0"/>
                  <a:r>
                    <a:rPr lang="en-US" sz="1125" b="1" dirty="0">
                      <a:solidFill>
                        <a:srgbClr val="7030A0"/>
                      </a:solidFill>
                      <a:latin typeface="Arial Narrow" panose="020B0606020202030204" pitchFamily="34" charset="0"/>
                    </a:rPr>
                    <a:t>Hypothermia : </a:t>
                  </a:r>
                  <a:br>
                    <a:rPr lang="en-US" sz="1125" b="1" dirty="0">
                      <a:solidFill>
                        <a:srgbClr val="7030A0"/>
                      </a:solidFill>
                      <a:latin typeface="Arial Narrow" panose="020B0606020202030204" pitchFamily="34" charset="0"/>
                    </a:rPr>
                  </a:br>
                  <a:r>
                    <a:rPr lang="en-US" sz="1125" b="1" dirty="0">
                      <a:solidFill>
                        <a:srgbClr val="7030A0"/>
                      </a:solidFill>
                      <a:latin typeface="Arial Narrow" panose="020B0606020202030204" pitchFamily="34" charset="0"/>
                    </a:rPr>
                    <a:t>&lt; 36.0</a:t>
                  </a:r>
                  <a:r>
                    <a:rPr lang="en-US" sz="1125" b="1" dirty="0">
                      <a:solidFill>
                        <a:srgbClr val="7030A0"/>
                      </a:solidFill>
                      <a:latin typeface="Arial Narrow" panose="020B0606020202030204" pitchFamily="34" charset="0"/>
                      <a:cs typeface="Times New Roman" pitchFamily="18" charset="0"/>
                    </a:rPr>
                    <a:t>°C</a:t>
                  </a:r>
                  <a:endParaRPr lang="en-US" sz="1125" b="1" dirty="0">
                    <a:solidFill>
                      <a:srgbClr val="7030A0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23" name="Text Box 4">
                  <a:extLst>
                    <a:ext uri="{FF2B5EF4-FFF2-40B4-BE49-F238E27FC236}">
                      <a16:creationId xmlns:a16="http://schemas.microsoft.com/office/drawing/2014/main" id="{881BFCEB-B994-47D0-B9C3-F6B94A4AF26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40640" y="5529678"/>
                  <a:ext cx="5937019" cy="362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059" b="1" dirty="0">
                      <a:solidFill>
                        <a:srgbClr val="000000"/>
                      </a:solidFill>
                      <a:latin typeface="Arial Narrow" panose="020B0606020202030204" pitchFamily="34" charset="0"/>
                    </a:rPr>
                    <a:t>Anesthesia-impaired response to temperature (°C)</a:t>
                  </a:r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72CEDD8-25E8-4CCA-B94B-6DB306FA14A6}"/>
                  </a:ext>
                </a:extLst>
              </p:cNvPr>
              <p:cNvSpPr/>
              <p:nvPr/>
            </p:nvSpPr>
            <p:spPr>
              <a:xfrm>
                <a:off x="1767104" y="1056237"/>
                <a:ext cx="3900138" cy="3174937"/>
              </a:xfrm>
              <a:prstGeom prst="rect">
                <a:avLst/>
              </a:prstGeom>
              <a:noFill/>
              <a:ln w="698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8824" tIns="158824" rIns="158824" bIns="158824" rtlCol="0" anchor="t"/>
              <a:lstStyle/>
              <a:p>
                <a:pPr algn="ctr"/>
                <a:endParaRPr lang="en-US" sz="1765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90418C3-F0C8-A45A-1F82-44AB7EDAC1CE}"/>
              </a:ext>
            </a:extLst>
          </p:cNvPr>
          <p:cNvGrpSpPr/>
          <p:nvPr/>
        </p:nvGrpSpPr>
        <p:grpSpPr>
          <a:xfrm>
            <a:off x="6112086" y="1035055"/>
            <a:ext cx="2336227" cy="3174937"/>
            <a:chOff x="8339819" y="1063487"/>
            <a:chExt cx="2336227" cy="3174937"/>
          </a:xfrm>
        </p:grpSpPr>
        <p:pic>
          <p:nvPicPr>
            <p:cNvPr id="43" name="Content Placeholder 7" descr="23 thermoreceptors.png">
              <a:extLst>
                <a:ext uri="{FF2B5EF4-FFF2-40B4-BE49-F238E27FC236}">
                  <a16:creationId xmlns:a16="http://schemas.microsoft.com/office/drawing/2014/main" id="{0FA61ADC-6402-4131-8DDB-71082F116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t="6119" r="597"/>
            <a:stretch/>
          </p:blipFill>
          <p:spPr>
            <a:xfrm>
              <a:off x="8972923" y="1680069"/>
              <a:ext cx="931752" cy="213738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20D7B9E-CED8-40FB-A05C-A0BCE3E207FD}"/>
                </a:ext>
              </a:extLst>
            </p:cNvPr>
            <p:cNvSpPr txBox="1"/>
            <p:nvPr/>
          </p:nvSpPr>
          <p:spPr>
            <a:xfrm>
              <a:off x="8400122" y="1138455"/>
              <a:ext cx="2275924" cy="635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765" i="1" dirty="0"/>
                <a:t>Incorrect perception of thermo-receptors</a:t>
              </a:r>
              <a:endParaRPr lang="en-US" sz="1765" i="1" baseline="30000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9C49770-CD95-4F57-8993-0EAA55CF4C5A}"/>
                </a:ext>
              </a:extLst>
            </p:cNvPr>
            <p:cNvSpPr/>
            <p:nvPr/>
          </p:nvSpPr>
          <p:spPr>
            <a:xfrm>
              <a:off x="8339819" y="1063487"/>
              <a:ext cx="2286131" cy="3174937"/>
            </a:xfrm>
            <a:prstGeom prst="rect">
              <a:avLst/>
            </a:prstGeom>
            <a:noFill/>
            <a:ln w="698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8824" tIns="158824" rIns="158824" bIns="158824" rtlCol="0" anchor="t"/>
            <a:lstStyle/>
            <a:p>
              <a:pPr algn="ctr"/>
              <a:endParaRPr lang="en-US" sz="1765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BD46807-536B-589B-7E78-5058E4D98AB4}"/>
              </a:ext>
            </a:extLst>
          </p:cNvPr>
          <p:cNvGrpSpPr/>
          <p:nvPr/>
        </p:nvGrpSpPr>
        <p:grpSpPr>
          <a:xfrm>
            <a:off x="1757117" y="4440256"/>
            <a:ext cx="4159795" cy="2220222"/>
            <a:chOff x="6272763" y="4377636"/>
            <a:chExt cx="4159795" cy="2220222"/>
          </a:xfrm>
        </p:grpSpPr>
        <p:graphicFrame>
          <p:nvGraphicFramePr>
            <p:cNvPr id="39" name="Chart 38">
              <a:extLst>
                <a:ext uri="{FF2B5EF4-FFF2-40B4-BE49-F238E27FC236}">
                  <a16:creationId xmlns:a16="http://schemas.microsoft.com/office/drawing/2014/main" id="{04A085B3-8BB5-4E8E-9DA3-ED8901EC17B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98244431"/>
                </p:ext>
              </p:extLst>
            </p:nvPr>
          </p:nvGraphicFramePr>
          <p:xfrm>
            <a:off x="6653829" y="4539917"/>
            <a:ext cx="2988168" cy="19185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59573A8-05F1-4A2A-8AFA-577A63FADB1D}"/>
                </a:ext>
              </a:extLst>
            </p:cNvPr>
            <p:cNvSpPr txBox="1"/>
            <p:nvPr/>
          </p:nvSpPr>
          <p:spPr>
            <a:xfrm>
              <a:off x="6375245" y="4377636"/>
              <a:ext cx="4057313" cy="363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765" i="1" dirty="0"/>
                <a:t>Metabolic Heat Production Reduced</a:t>
              </a:r>
              <a:endParaRPr lang="en-US" sz="1765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8DA7422-2739-4908-8EF4-DD4B0C7B82D9}"/>
                </a:ext>
              </a:extLst>
            </p:cNvPr>
            <p:cNvSpPr/>
            <p:nvPr/>
          </p:nvSpPr>
          <p:spPr>
            <a:xfrm>
              <a:off x="6272763" y="4389288"/>
              <a:ext cx="3900138" cy="2208570"/>
            </a:xfrm>
            <a:prstGeom prst="rect">
              <a:avLst/>
            </a:prstGeom>
            <a:noFill/>
            <a:ln w="698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58824" tIns="158824" rIns="158824" bIns="158824" rtlCol="0" anchor="t"/>
            <a:lstStyle/>
            <a:p>
              <a:pPr algn="ctr"/>
              <a:endParaRPr lang="en-US" sz="1765" dirty="0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4C6CB29-FFEB-E420-E5F7-7437C0C71EA8}"/>
              </a:ext>
            </a:extLst>
          </p:cNvPr>
          <p:cNvSpPr txBox="1"/>
          <p:nvPr/>
        </p:nvSpPr>
        <p:spPr>
          <a:xfrm>
            <a:off x="705053" y="349249"/>
            <a:ext cx="7949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Thermoregulation under Anesthesia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63ACD8F-CCD7-C260-B65A-A71F15DDC2FA}"/>
              </a:ext>
            </a:extLst>
          </p:cNvPr>
          <p:cNvGrpSpPr/>
          <p:nvPr/>
        </p:nvGrpSpPr>
        <p:grpSpPr>
          <a:xfrm>
            <a:off x="8828052" y="1030601"/>
            <a:ext cx="2286131" cy="3179391"/>
            <a:chOff x="8493390" y="1050499"/>
            <a:chExt cx="2286131" cy="3179391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92465E2-0B24-1D0F-71B3-49113E3E63F2}"/>
                </a:ext>
              </a:extLst>
            </p:cNvPr>
            <p:cNvGrpSpPr/>
            <p:nvPr/>
          </p:nvGrpSpPr>
          <p:grpSpPr>
            <a:xfrm>
              <a:off x="8493390" y="1054953"/>
              <a:ext cx="2286131" cy="3174937"/>
              <a:chOff x="5878653" y="1056237"/>
              <a:chExt cx="2286131" cy="3174937"/>
            </a:xfrm>
          </p:grpSpPr>
          <p:pic>
            <p:nvPicPr>
              <p:cNvPr id="40" name="Picture 25" descr="slide11_004">
                <a:extLst>
                  <a:ext uri="{FF2B5EF4-FFF2-40B4-BE49-F238E27FC236}">
                    <a16:creationId xmlns:a16="http://schemas.microsoft.com/office/drawing/2014/main" id="{7EE64EE5-37A0-4D38-B3EE-B2144F2636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259587" y="1769900"/>
                <a:ext cx="762131" cy="2167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1" name="Picture 26" descr="slide11_005">
                <a:extLst>
                  <a:ext uri="{FF2B5EF4-FFF2-40B4-BE49-F238E27FC236}">
                    <a16:creationId xmlns:a16="http://schemas.microsoft.com/office/drawing/2014/main" id="{14EDF090-0551-4559-AF35-08BBD74DA7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121584" y="1723609"/>
                <a:ext cx="762131" cy="21672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Title 3">
                <a:extLst>
                  <a:ext uri="{FF2B5EF4-FFF2-40B4-BE49-F238E27FC236}">
                    <a16:creationId xmlns:a16="http://schemas.microsoft.com/office/drawing/2014/main" id="{8B2546DC-4C4E-402B-8A9E-04FE62D11E8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985981" y="1348240"/>
                <a:ext cx="2120767" cy="244426"/>
              </a:xfrm>
              <a:prstGeom prst="rect">
                <a:avLst/>
              </a:prstGeom>
              <a:solidFill>
                <a:srgbClr val="FFFFFF"/>
              </a:solidFill>
              <a:ln>
                <a:miter lim="800000"/>
                <a:headEnd/>
                <a:tailEnd/>
              </a:ln>
            </p:spPr>
            <p:txBody>
              <a:bodyPr vert="horz" wrap="square" lIns="0" tIns="0" rIns="0" bIns="0" rtlCol="0" anchor="ctr" anchorCtr="0"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1765" i="1" dirty="0">
                    <a:latin typeface="+mn-lt"/>
                  </a:rPr>
                  <a:t>Heat Redistribution</a:t>
                </a:r>
                <a:endParaRPr lang="en-US" sz="1765" i="1" baseline="30000" dirty="0">
                  <a:latin typeface="+mn-lt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1242854-1222-4D71-8BAD-71FF888307F3}"/>
                  </a:ext>
                </a:extLst>
              </p:cNvPr>
              <p:cNvSpPr/>
              <p:nvPr/>
            </p:nvSpPr>
            <p:spPr>
              <a:xfrm>
                <a:off x="5878653" y="1056237"/>
                <a:ext cx="2286131" cy="3174937"/>
              </a:xfrm>
              <a:prstGeom prst="rect">
                <a:avLst/>
              </a:prstGeom>
              <a:noFill/>
              <a:ln w="69850" cmpd="sng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8824" tIns="158824" rIns="158824" bIns="158824" rtlCol="0" anchor="t"/>
              <a:lstStyle/>
              <a:p>
                <a:pPr algn="ctr"/>
                <a:endParaRPr lang="en-US" sz="1765" dirty="0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7FFB5AB-A4AE-02D0-B000-1A2A16F10C02}"/>
                </a:ext>
              </a:extLst>
            </p:cNvPr>
            <p:cNvSpPr txBox="1"/>
            <p:nvPr/>
          </p:nvSpPr>
          <p:spPr>
            <a:xfrm>
              <a:off x="8542683" y="1050499"/>
              <a:ext cx="22368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dirty="0"/>
                <a:t>Core-to-Peripheral</a:t>
              </a:r>
              <a:endParaRPr lang="en-US" i="1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E553D9-595C-A7D7-8496-69092A10333B}"/>
              </a:ext>
            </a:extLst>
          </p:cNvPr>
          <p:cNvGrpSpPr/>
          <p:nvPr/>
        </p:nvGrpSpPr>
        <p:grpSpPr>
          <a:xfrm>
            <a:off x="8877345" y="572776"/>
            <a:ext cx="3203258" cy="3537516"/>
            <a:chOff x="5898947" y="508798"/>
            <a:chExt cx="3203258" cy="353751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D81850-5C7E-0851-8988-30963E463C07}"/>
                </a:ext>
              </a:extLst>
            </p:cNvPr>
            <p:cNvGrpSpPr/>
            <p:nvPr/>
          </p:nvGrpSpPr>
          <p:grpSpPr>
            <a:xfrm>
              <a:off x="5898947" y="508798"/>
              <a:ext cx="3203258" cy="3537516"/>
              <a:chOff x="5898947" y="508798"/>
              <a:chExt cx="3203258" cy="3537516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91113D2-7BB0-4A0C-ADDC-1951CD1480D4}"/>
                  </a:ext>
                </a:extLst>
              </p:cNvPr>
              <p:cNvSpPr/>
              <p:nvPr/>
            </p:nvSpPr>
            <p:spPr>
              <a:xfrm>
                <a:off x="5898947" y="1364980"/>
                <a:ext cx="2256732" cy="2681334"/>
              </a:xfrm>
              <a:prstGeom prst="ellipse">
                <a:avLst/>
              </a:prstGeom>
              <a:noFill/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8824" tIns="158824" rIns="158824" bIns="158824" rtlCol="0" anchor="t"/>
              <a:lstStyle/>
              <a:p>
                <a:pPr algn="ctr"/>
                <a:endParaRPr lang="en-US" sz="1765" dirty="0"/>
              </a:p>
            </p:txBody>
          </p:sp>
          <p:sp>
            <p:nvSpPr>
              <p:cNvPr id="61" name="Speech Bubble: Oval 60">
                <a:extLst>
                  <a:ext uri="{FF2B5EF4-FFF2-40B4-BE49-F238E27FC236}">
                    <a16:creationId xmlns:a16="http://schemas.microsoft.com/office/drawing/2014/main" id="{FE3D1273-5DA4-4150-8A5D-2067897FD8C7}"/>
                  </a:ext>
                </a:extLst>
              </p:cNvPr>
              <p:cNvSpPr/>
              <p:nvPr/>
            </p:nvSpPr>
            <p:spPr>
              <a:xfrm>
                <a:off x="7891342" y="508798"/>
                <a:ext cx="1210863" cy="584784"/>
              </a:xfrm>
              <a:prstGeom prst="wedgeEllipseCallout">
                <a:avLst>
                  <a:gd name="adj1" fmla="val -61064"/>
                  <a:gd name="adj2" fmla="val 124799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58824" tIns="158824" rIns="158824" bIns="158824" rtlCol="0" anchor="t"/>
              <a:lstStyle/>
              <a:p>
                <a:r>
                  <a:rPr lang="en-US" sz="1765" dirty="0">
                    <a:solidFill>
                      <a:schemeClr val="bg1"/>
                    </a:solidFill>
                  </a:rPr>
                  <a:t>       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18554CD-816F-4371-9F86-8D961411C419}"/>
                </a:ext>
              </a:extLst>
            </p:cNvPr>
            <p:cNvSpPr txBox="1"/>
            <p:nvPr/>
          </p:nvSpPr>
          <p:spPr>
            <a:xfrm>
              <a:off x="8266180" y="588283"/>
              <a:ext cx="598879" cy="380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71" dirty="0">
                  <a:solidFill>
                    <a:schemeClr val="bg1"/>
                  </a:solidFill>
                </a:rPr>
                <a:t>81%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0F37DC46-533B-367E-2699-D479DB05998F}"/>
              </a:ext>
            </a:extLst>
          </p:cNvPr>
          <p:cNvSpPr/>
          <p:nvPr/>
        </p:nvSpPr>
        <p:spPr>
          <a:xfrm>
            <a:off x="0" y="0"/>
            <a:ext cx="12192000" cy="42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A4CD17E-D8D3-CE53-6F12-ED48DE39ED3D}"/>
              </a:ext>
            </a:extLst>
          </p:cNvPr>
          <p:cNvGrpSpPr/>
          <p:nvPr/>
        </p:nvGrpSpPr>
        <p:grpSpPr>
          <a:xfrm>
            <a:off x="5810694" y="4470890"/>
            <a:ext cx="5789949" cy="1962316"/>
            <a:chOff x="5810694" y="4470890"/>
            <a:chExt cx="5789949" cy="196231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346FF0E4-9D40-ED12-AF65-15C673C5AA11}"/>
                </a:ext>
              </a:extLst>
            </p:cNvPr>
            <p:cNvGrpSpPr/>
            <p:nvPr/>
          </p:nvGrpSpPr>
          <p:grpSpPr>
            <a:xfrm>
              <a:off x="5818991" y="4470890"/>
              <a:ext cx="5781652" cy="1962316"/>
              <a:chOff x="5818991" y="4470890"/>
              <a:chExt cx="5781652" cy="196231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23572D6-2728-FCDE-9A9E-45C25125C004}"/>
                  </a:ext>
                </a:extLst>
              </p:cNvPr>
              <p:cNvGrpSpPr/>
              <p:nvPr/>
            </p:nvGrpSpPr>
            <p:grpSpPr>
              <a:xfrm>
                <a:off x="6534747" y="4470890"/>
                <a:ext cx="5065896" cy="1962316"/>
                <a:chOff x="2112969" y="4389288"/>
                <a:chExt cx="4272728" cy="2208570"/>
              </a:xfrm>
            </p:grpSpPr>
            <p:pic>
              <p:nvPicPr>
                <p:cNvPr id="54" name="Content Placeholder 7" descr="42-21859255.JPG">
                  <a:extLst>
                    <a:ext uri="{FF2B5EF4-FFF2-40B4-BE49-F238E27FC236}">
                      <a16:creationId xmlns:a16="http://schemas.microsoft.com/office/drawing/2014/main" id="{53C57515-73F5-0DE1-91D0-4B0A8C3F2F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2231169" y="4571107"/>
                  <a:ext cx="1108747" cy="14831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5" name="Content Placeholder 6" descr="clinicians surgery.jpg">
                  <a:extLst>
                    <a:ext uri="{FF2B5EF4-FFF2-40B4-BE49-F238E27FC236}">
                      <a16:creationId xmlns:a16="http://schemas.microsoft.com/office/drawing/2014/main" id="{34EF0BFD-3631-B926-989F-08F33AE945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3382854" y="4489509"/>
                  <a:ext cx="920083" cy="1047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6" name="Content Placeholder 7" descr="RF4473552.JPG">
                  <a:extLst>
                    <a:ext uri="{FF2B5EF4-FFF2-40B4-BE49-F238E27FC236}">
                      <a16:creationId xmlns:a16="http://schemas.microsoft.com/office/drawing/2014/main" id="{ADDF3EAD-F8FB-69FA-B268-20F986EC81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448263" y="5559265"/>
                  <a:ext cx="727096" cy="9795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FD00AB8-F37B-3356-F6C3-0ED4CBD15E75}"/>
                    </a:ext>
                  </a:extLst>
                </p:cNvPr>
                <p:cNvSpPr txBox="1"/>
                <p:nvPr/>
              </p:nvSpPr>
              <p:spPr>
                <a:xfrm>
                  <a:off x="4283706" y="4673652"/>
                  <a:ext cx="2101991" cy="17770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680" lvl="1" eaLnBrk="0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5000"/>
                    </a:spcAft>
                    <a:buClr>
                      <a:schemeClr val="tx1"/>
                    </a:buClr>
                    <a:buSzPct val="60000"/>
                    <a:defRPr/>
                  </a:pPr>
                  <a:r>
                    <a:rPr lang="en-US" sz="1600" dirty="0"/>
                    <a:t>Exposed </a:t>
                  </a:r>
                  <a:r>
                    <a:rPr lang="en-US" sz="1600" baseline="30000" dirty="0"/>
                    <a:t>1,2</a:t>
                  </a:r>
                  <a:endParaRPr lang="en-US" sz="1600" dirty="0"/>
                </a:p>
                <a:p>
                  <a:pPr marL="34680" lvl="1" eaLnBrk="0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5000"/>
                    </a:spcAft>
                    <a:buClr>
                      <a:schemeClr val="tx1"/>
                    </a:buClr>
                    <a:buSzPct val="60000"/>
                    <a:defRPr/>
                  </a:pPr>
                  <a:r>
                    <a:rPr lang="en-US" sz="1600" dirty="0"/>
                    <a:t>Cold OR </a:t>
                  </a:r>
                  <a:r>
                    <a:rPr lang="en-US" sz="1600" baseline="30000" dirty="0"/>
                    <a:t>1,2</a:t>
                  </a:r>
                </a:p>
                <a:p>
                  <a:pPr marL="34680" lvl="1" eaLnBrk="0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5000"/>
                    </a:spcAft>
                    <a:buClr>
                      <a:schemeClr val="tx1"/>
                    </a:buClr>
                    <a:buSzPct val="60000"/>
                    <a:defRPr/>
                  </a:pPr>
                  <a:r>
                    <a:rPr lang="en-US" sz="1600" dirty="0"/>
                    <a:t>Length of surgery</a:t>
                  </a:r>
                  <a:r>
                    <a:rPr lang="en-US" sz="1600" baseline="30000" dirty="0"/>
                    <a:t>1,2</a:t>
                  </a:r>
                </a:p>
                <a:p>
                  <a:pPr marL="34680" lvl="1" eaLnBrk="0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5000"/>
                    </a:spcAft>
                    <a:buClr>
                      <a:schemeClr val="tx1"/>
                    </a:buClr>
                    <a:buSzPct val="60000"/>
                    <a:defRPr/>
                  </a:pPr>
                  <a:r>
                    <a:rPr lang="en-US" sz="1600" dirty="0"/>
                    <a:t>Cold wet preps</a:t>
                  </a:r>
                </a:p>
                <a:p>
                  <a:pPr marL="34680" lvl="1" eaLnBrk="0" hangingPunct="0">
                    <a:lnSpc>
                      <a:spcPct val="90000"/>
                    </a:lnSpc>
                    <a:spcBef>
                      <a:spcPct val="20000"/>
                    </a:spcBef>
                    <a:spcAft>
                      <a:spcPct val="15000"/>
                    </a:spcAft>
                    <a:buClr>
                      <a:schemeClr val="tx1"/>
                    </a:buClr>
                    <a:buSzPct val="60000"/>
                    <a:defRPr/>
                  </a:pPr>
                  <a:r>
                    <a:rPr lang="en-US" sz="1600" dirty="0"/>
                    <a:t>IV or Blood infusion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2309691C-9CF5-5F61-4686-488899EABDF6}"/>
                    </a:ext>
                  </a:extLst>
                </p:cNvPr>
                <p:cNvSpPr/>
                <p:nvPr/>
              </p:nvSpPr>
              <p:spPr>
                <a:xfrm>
                  <a:off x="2112969" y="4389288"/>
                  <a:ext cx="3900138" cy="2208570"/>
                </a:xfrm>
                <a:prstGeom prst="rect">
                  <a:avLst/>
                </a:prstGeom>
                <a:noFill/>
                <a:ln w="69850" cmpd="sng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58824" tIns="158824" rIns="158824" bIns="158824" rtlCol="0" anchor="t"/>
                <a:lstStyle/>
                <a:p>
                  <a:pPr algn="ctr"/>
                  <a:endParaRPr lang="en-US" sz="1765" dirty="0"/>
                </a:p>
              </p:txBody>
            </p:sp>
          </p:grpSp>
          <p:sp>
            <p:nvSpPr>
              <p:cNvPr id="66" name="Cross 65">
                <a:extLst>
                  <a:ext uri="{FF2B5EF4-FFF2-40B4-BE49-F238E27FC236}">
                    <a16:creationId xmlns:a16="http://schemas.microsoft.com/office/drawing/2014/main" id="{7037DA29-913F-477A-A0E4-B97F7F589713}"/>
                  </a:ext>
                </a:extLst>
              </p:cNvPr>
              <p:cNvSpPr/>
              <p:nvPr/>
            </p:nvSpPr>
            <p:spPr>
              <a:xfrm>
                <a:off x="5818991" y="5115699"/>
                <a:ext cx="547999" cy="508735"/>
              </a:xfrm>
              <a:prstGeom prst="plus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B3E53F6-E52D-3AFD-0798-A8FA6853006B}"/>
                </a:ext>
              </a:extLst>
            </p:cNvPr>
            <p:cNvSpPr txBox="1"/>
            <p:nvPr/>
          </p:nvSpPr>
          <p:spPr>
            <a:xfrm>
              <a:off x="5810694" y="5216177"/>
              <a:ext cx="59559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other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592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5E9E622C-90EA-422E-9392-ACF87B2B762E}"/>
              </a:ext>
            </a:extLst>
          </p:cNvPr>
          <p:cNvSpPr txBox="1"/>
          <p:nvPr/>
        </p:nvSpPr>
        <p:spPr>
          <a:xfrm>
            <a:off x="8141604" y="4944317"/>
            <a:ext cx="1423145" cy="50783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Phase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Rapid decrease in core temperature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8CA1C2-738A-4C8F-A392-5B39EC33AAF3}"/>
              </a:ext>
            </a:extLst>
          </p:cNvPr>
          <p:cNvSpPr txBox="1"/>
          <p:nvPr/>
        </p:nvSpPr>
        <p:spPr>
          <a:xfrm>
            <a:off x="9564749" y="4904520"/>
            <a:ext cx="1174808" cy="67710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Phase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Slow, linear decline in temperature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E65278-AE49-4C03-BB71-449E460714C9}"/>
              </a:ext>
            </a:extLst>
          </p:cNvPr>
          <p:cNvSpPr txBox="1"/>
          <p:nvPr/>
        </p:nvSpPr>
        <p:spPr>
          <a:xfrm>
            <a:off x="10905216" y="4905410"/>
            <a:ext cx="1095317" cy="50783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Phase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Temperature plateau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6152D1-D769-4B4E-87BA-7AE13251863F}"/>
              </a:ext>
            </a:extLst>
          </p:cNvPr>
          <p:cNvSpPr/>
          <p:nvPr/>
        </p:nvSpPr>
        <p:spPr>
          <a:xfrm>
            <a:off x="8337102" y="5783120"/>
            <a:ext cx="3477329" cy="21544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Graph Adapted from References 4 &amp; 5</a:t>
            </a:r>
          </a:p>
        </p:txBody>
      </p:sp>
      <p:pic>
        <p:nvPicPr>
          <p:cNvPr id="26" name="Picture 25" descr="chart.png">
            <a:extLst>
              <a:ext uri="{FF2B5EF4-FFF2-40B4-BE49-F238E27FC236}">
                <a16:creationId xmlns:a16="http://schemas.microsoft.com/office/drawing/2014/main" id="{6F75E9B8-392F-48BB-BF20-8CD72BE00E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8228B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63" y="1072200"/>
            <a:ext cx="3960492" cy="3700514"/>
          </a:xfrm>
          <a:prstGeom prst="rect">
            <a:avLst/>
          </a:prstGeom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FD4E11-3A75-4426-829F-5C0B12BAD7B4}"/>
              </a:ext>
            </a:extLst>
          </p:cNvPr>
          <p:cNvSpPr txBox="1"/>
          <p:nvPr/>
        </p:nvSpPr>
        <p:spPr>
          <a:xfrm>
            <a:off x="514445" y="5909956"/>
            <a:ext cx="84397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1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. Sessler DI, McGuire J, Moayeri A, Hynson J. Isoflurane-induced vasodilation minimally increases cutaneous heat loss.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Anesthesiology.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1991;74(2):226-232.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. Matsukawa T, Sessler DI, Sessler AM, et al. Heat flow and distribution during induction of general anesthesia.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Anesthesiology.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1995;82(3):662-673.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3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. Sessler DI, Ponte J. Hypothermia during epidural anesthesia results mostly from redistribution of heat within the body, not heat loss to the environment.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Anesthesiology.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1989;71 Suppl(3A):882.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4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. Kurz A, Sessler DI, Christensen R, Dechert M. Heat balance and distribution during the core-temperature plateau in anesthetized humans.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Anesthesiology.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1995;83(3):491-499.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5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. Sessler DI. Perioperative heat balance.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Anesthesiology.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2000;92(2):578-596.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3CD07BB6-6BDE-46D9-A2A2-0C0BCF2434EC}"/>
              </a:ext>
            </a:extLst>
          </p:cNvPr>
          <p:cNvSpPr txBox="1">
            <a:spLocks/>
          </p:cNvSpPr>
          <p:nvPr/>
        </p:nvSpPr>
        <p:spPr>
          <a:xfrm>
            <a:off x="514445" y="243649"/>
            <a:ext cx="10691268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kern="1200">
                <a:solidFill>
                  <a:schemeClr val="tx1"/>
                </a:solidFill>
                <a:latin typeface="3M Circular TT Bold" panose="020B0804020101010102" pitchFamily="34" charset="0"/>
                <a:ea typeface="+mj-ea"/>
                <a:cs typeface="3M Circular TT Bold" panose="020B0804020101010102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ld" panose="020B0804020101010102" pitchFamily="34" charset="0"/>
                <a:ea typeface="+mj-ea"/>
                <a:cs typeface="3M Circular TT Bold" panose="020B0804020101010102" pitchFamily="34" charset="0"/>
              </a:rPr>
              <a:t>Characteristic Patterns of General Anesthesia-Induced Hypothermia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ld" panose="020B0804020101010102" pitchFamily="34" charset="0"/>
                <a:ea typeface="+mj-ea"/>
                <a:cs typeface="3M Circular TT Bold" panose="020B0804020101010102" pitchFamily="34" charset="0"/>
              </a:rPr>
              <a:t>1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ld" panose="020B0804020101010102" pitchFamily="34" charset="0"/>
                <a:ea typeface="+mj-ea"/>
                <a:cs typeface="3M Circular TT Bold" panose="020B0804020101010102" pitchFamily="3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ld" panose="020B0804020101010102" pitchFamily="34" charset="0"/>
              <a:ea typeface="+mj-ea"/>
              <a:cs typeface="3M Circular TT Bold" panose="020B0804020101010102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71F98B-CCC7-4FDD-8A2D-562553858FF9}"/>
              </a:ext>
            </a:extLst>
          </p:cNvPr>
          <p:cNvSpPr txBox="1"/>
          <p:nvPr/>
        </p:nvSpPr>
        <p:spPr>
          <a:xfrm>
            <a:off x="628966" y="1426645"/>
            <a:ext cx="6451866" cy="3816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14400" marR="0" lvl="0" indent="-9144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Core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 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temperature can drop 1.6°C in the first hour of general anesthesia</a:t>
            </a:r>
            <a:r>
              <a:rPr lang="en-US" sz="2000" baseline="30000" dirty="0">
                <a:solidFill>
                  <a:prstClr val="black"/>
                </a:solidFill>
                <a:latin typeface="3M Circular TT Book"/>
              </a:rPr>
              <a:t>1,2</a:t>
            </a:r>
            <a:endParaRPr kumimoji="0" lang="en-US" sz="1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Why?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Anesthesia causes vasodilation allowing the warm blood from the core to flow freely and mix with the colder periphery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  <a:p>
            <a:pPr marL="914400" marR="0" lvl="0" indent="-9144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81% 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of this temperature decrease is due to core-to-peripheral heat redistribution caused by general anesthesia.</a:t>
            </a:r>
            <a:r>
              <a:rPr lang="en-US" sz="2000" baseline="30000" dirty="0">
                <a:solidFill>
                  <a:prstClr val="black"/>
                </a:solidFill>
                <a:latin typeface="3M Circular TT Book"/>
              </a:rPr>
              <a:t>2</a:t>
            </a:r>
          </a:p>
          <a:p>
            <a:pPr marL="914400" marR="0" lvl="0" indent="-9144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RTD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This is commonly known as redistribution temperature drop</a:t>
            </a:r>
            <a:r>
              <a:rPr lang="en-US" sz="2000" baseline="30000" dirty="0">
                <a:solidFill>
                  <a:prstClr val="black"/>
                </a:solidFill>
                <a:latin typeface="3M Circular TT Book"/>
              </a:rPr>
              <a:t>3</a:t>
            </a:r>
            <a:endParaRPr kumimoji="0" lang="en-US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04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98B4021-B0C4-464A-98CD-66DE1E0A9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820" y="1555696"/>
            <a:ext cx="9497682" cy="29019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BD06E5-9F43-405B-A7A8-F6E3251016AC}"/>
              </a:ext>
            </a:extLst>
          </p:cNvPr>
          <p:cNvSpPr txBox="1"/>
          <p:nvPr/>
        </p:nvSpPr>
        <p:spPr>
          <a:xfrm>
            <a:off x="2556988" y="2298792"/>
            <a:ext cx="1877498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228B4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Anesthesia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causes vasodilation allowing warmer blood from the core to move to the periphery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9A3AD3-0540-476E-926A-0CE88434B292}"/>
              </a:ext>
            </a:extLst>
          </p:cNvPr>
          <p:cNvSpPr txBox="1"/>
          <p:nvPr/>
        </p:nvSpPr>
        <p:spPr>
          <a:xfrm>
            <a:off x="7257877" y="2298792"/>
            <a:ext cx="1877498" cy="14157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Prewarming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before surgery increases the peripheral temperature.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8F09E-E105-4E1D-B97C-9046C0E52B44}"/>
              </a:ext>
            </a:extLst>
          </p:cNvPr>
          <p:cNvSpPr txBox="1"/>
          <p:nvPr/>
        </p:nvSpPr>
        <p:spPr>
          <a:xfrm>
            <a:off x="929392" y="338436"/>
            <a:ext cx="1069038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Prewarming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/>
                <a:ea typeface="+mn-ea"/>
                <a:cs typeface="+mn-cs"/>
              </a:rPr>
              <a:t>prior to the induction of anesthesia helps to maintain normothermia and mitigate the effects of heat redistribution.</a:t>
            </a:r>
            <a:r>
              <a:rPr lang="en-US" sz="2400" baseline="30000" dirty="0">
                <a:solidFill>
                  <a:prstClr val="black"/>
                </a:solidFill>
                <a:latin typeface="3M Circular TT Book"/>
              </a:rPr>
              <a:t>1</a:t>
            </a:r>
            <a:endParaRPr kumimoji="0" lang="en-US" sz="240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3M Circular TT Book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5320F2-D43F-46BB-B1C2-F51B36E0240E}"/>
              </a:ext>
            </a:extLst>
          </p:cNvPr>
          <p:cNvSpPr txBox="1"/>
          <p:nvPr/>
        </p:nvSpPr>
        <p:spPr>
          <a:xfrm>
            <a:off x="675317" y="6357981"/>
            <a:ext cx="852849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1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. Moayeri A, Hynson J, Sessler DI, McGuire J. Pre-induction skin-surface warming prevents redistribution hypothermia.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Anesthesiology.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1991;75 Suppl(3A):A1004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3M Circular TT Book" panose="020B0604020101020102" pitchFamily="34" charset="0"/>
                <a:ea typeface="+mn-ea"/>
                <a:cs typeface="3M Circular TT Book" panose="020B0604020101020102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878CBAF-5256-457D-8C19-81E6B4072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3809" y="6438901"/>
            <a:ext cx="2848424" cy="3286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C97758-DDFC-41BD-AA50-ED5C5C8434A6}"/>
              </a:ext>
            </a:extLst>
          </p:cNvPr>
          <p:cNvSpPr txBox="1"/>
          <p:nvPr/>
        </p:nvSpPr>
        <p:spPr>
          <a:xfrm>
            <a:off x="1518999" y="5053796"/>
            <a:ext cx="8849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Prewarming in addition to intraoperative has been shown to be a best practice for preventing hypothermia.</a:t>
            </a:r>
          </a:p>
        </p:txBody>
      </p:sp>
    </p:spTree>
    <p:extLst>
      <p:ext uri="{BB962C8B-B14F-4D97-AF65-F5344CB8AC3E}">
        <p14:creationId xmlns:p14="http://schemas.microsoft.com/office/powerpoint/2010/main" val="28006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11E9-5B68-4C66-9401-AB951CB4E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3683"/>
            <a:ext cx="12192000" cy="9144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2020 Meta-analysis: Prewarming decreases SSI Risk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90708-0470-4DCD-BA5E-C3D086E5443F}"/>
              </a:ext>
            </a:extLst>
          </p:cNvPr>
          <p:cNvSpPr txBox="1"/>
          <p:nvPr/>
        </p:nvSpPr>
        <p:spPr>
          <a:xfrm>
            <a:off x="423705" y="1430680"/>
            <a:ext cx="5672295" cy="4293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3M Circular TT"/>
                <a:ea typeface="Calibri" panose="020F0502020204030204" pitchFamily="34" charset="0"/>
                <a:cs typeface="3M Circular TT Book" panose="020B0604020101020102" pitchFamily="34" charset="0"/>
              </a:rPr>
              <a:t>Hypothermia: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3M Circular TT"/>
                <a:ea typeface="Calibri" panose="020F0502020204030204" pitchFamily="34" charset="0"/>
                <a:cs typeface="3M Circular TT Book" panose="020B0604020101020102" pitchFamily="34" charset="0"/>
              </a:rPr>
              <a:t>important factor affecting SSI Risk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3M Circular TT"/>
                <a:cs typeface="3M Circular TT Book" panose="020B0604020101020102" pitchFamily="34" charset="0"/>
              </a:rPr>
              <a:t>Prewarming could decrease the risk of SSI by 40%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3M Circular TT"/>
                <a:cs typeface="3M Circular TT Book" panose="020B0604020101020102" pitchFamily="34" charset="0"/>
              </a:rPr>
              <a:t>Meta-analysis findings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3M Circular TT"/>
                <a:cs typeface="3M Circular TT Book" panose="020B0604020101020102" pitchFamily="34" charset="0"/>
              </a:rPr>
              <a:t>hypothermia: significantly impacts SSI occurrence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3M Circular TT"/>
                <a:cs typeface="3M Circular TT Book" panose="020B0604020101020102" pitchFamily="34" charset="0"/>
              </a:rPr>
              <a:t>30 minutes of prewarming as close to the surgical procedure as possible 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3M Circular TT"/>
                <a:cs typeface="3M Circular TT Book" panose="020B0604020101020102" pitchFamily="34" charset="0"/>
              </a:rPr>
              <a:t>FAW temperature set&lt;43 °C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3M Circular TT"/>
                <a:cs typeface="3M Circular TT Book" panose="020B0604020101020102" pitchFamily="34" charset="0"/>
              </a:rPr>
              <a:t>Mixed methods:  FAW and Fluid Warming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3M Circular TT"/>
            </a:endParaRPr>
          </a:p>
          <a:p>
            <a:pPr marL="342900" indent="-342900">
              <a:lnSpc>
                <a:spcPct val="107000"/>
              </a:lnSpc>
              <a:buFont typeface="+mj-lt"/>
              <a:buAutoNum type="arabicPeriod"/>
            </a:pPr>
            <a:endParaRPr lang="en-US" sz="1400" dirty="0">
              <a:latin typeface="3M Circular T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3M Circular TT Book" panose="020B0604020101020102" pitchFamily="34" charset="0"/>
              <a:cs typeface="3M Circular TT Book" panose="020B0604020101020102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DEA91-DB77-426F-8AB9-44ABFEABF6F0}"/>
              </a:ext>
            </a:extLst>
          </p:cNvPr>
          <p:cNvSpPr txBox="1"/>
          <p:nvPr/>
        </p:nvSpPr>
        <p:spPr>
          <a:xfrm>
            <a:off x="432398" y="5723843"/>
            <a:ext cx="9894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Xuan-Qi Zheng, Jin-Feng Huang, Jia-Liang Lin, Dong Chen, Ai-Min Wu, </a:t>
            </a:r>
            <a:r>
              <a:rPr lang="en-US" altLang="en-US" sz="1000" dirty="0">
                <a:solidFill>
                  <a:srgbClr val="505050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Effects of preoperative warming on the occurrence of surgical site infection: 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505050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systematic review and meta-analysis. International Journal of Surgery, Volume 77, May 2020, Pages 40-47, </a:t>
            </a:r>
            <a:r>
              <a:rPr lang="en-US" altLang="en-US" sz="1000" dirty="0">
                <a:solidFill>
                  <a:srgbClr val="0C7DBB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 </a:t>
            </a:r>
            <a:r>
              <a:rPr lang="en-US" altLang="en-US" sz="1000" u="sng" dirty="0">
                <a:solidFill>
                  <a:srgbClr val="E9711C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  <a:hlinkClick r:id="rId3" tooltip="Persistent link using digital object identifier"/>
              </a:rPr>
              <a:t>https://doi.org/10.1016/j.ijsu.2020.03.016</a:t>
            </a:r>
            <a:r>
              <a:rPr lang="en-US" sz="1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DA4C6-811B-42C7-A126-9DF2FBD2C8B6}"/>
              </a:ext>
            </a:extLst>
          </p:cNvPr>
          <p:cNvSpPr txBox="1"/>
          <p:nvPr/>
        </p:nvSpPr>
        <p:spPr>
          <a:xfrm>
            <a:off x="8390965" y="1021976"/>
            <a:ext cx="1936376" cy="502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200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09B5B8-FD28-48F2-8FA1-F3B2A5DE69FB}"/>
              </a:ext>
            </a:extLst>
          </p:cNvPr>
          <p:cNvSpPr/>
          <p:nvPr/>
        </p:nvSpPr>
        <p:spPr>
          <a:xfrm>
            <a:off x="334263" y="765598"/>
            <a:ext cx="103961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3M Circular TT Book" panose="020B0604020101020102" pitchFamily="34" charset="0"/>
                <a:cs typeface="3M Circular TT Book" panose="020B0604020101020102" pitchFamily="34" charset="0"/>
              </a:rPr>
              <a:t>7 Prospective Randomized Controlled Trials ; 1086 Patients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7BDE45-0E01-CDA5-AB40-CD8D6BF1F6E1}"/>
              </a:ext>
            </a:extLst>
          </p:cNvPr>
          <p:cNvSpPr txBox="1"/>
          <p:nvPr/>
        </p:nvSpPr>
        <p:spPr>
          <a:xfrm>
            <a:off x="11156373" y="6642556"/>
            <a:ext cx="120534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Internal Use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33A198-0336-56D7-534E-A1BF53539D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6663" t="-1" r="30886" b="68562"/>
          <a:stretch/>
        </p:blipFill>
        <p:spPr>
          <a:xfrm>
            <a:off x="6747158" y="1991133"/>
            <a:ext cx="4590917" cy="25534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EE9ADE-1FF4-56BC-C453-A78BFC2D2115}"/>
              </a:ext>
            </a:extLst>
          </p:cNvPr>
          <p:cNvSpPr/>
          <p:nvPr/>
        </p:nvSpPr>
        <p:spPr>
          <a:xfrm>
            <a:off x="6968539" y="2312953"/>
            <a:ext cx="4590917" cy="19098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“Preoperative warming is a convenient and economical means of maintaining normothermia, which can effectively reduce postoperative morbidity and mortality.”</a:t>
            </a:r>
          </a:p>
          <a:p>
            <a:pPr marL="457200" indent="-457200">
              <a:lnSpc>
                <a:spcPct val="107000"/>
              </a:lnSpc>
              <a:buFont typeface="+mj-lt"/>
              <a:buAutoNum type="arabicPeriod"/>
            </a:pPr>
            <a:endParaRPr lang="en-US" dirty="0">
              <a:latin typeface="3M Circular TT Book" panose="020B0604020101020102" pitchFamily="34" charset="0"/>
              <a:cs typeface="3M Circular TT Book" panose="020B0604020101020102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89FF43-003F-4125-E516-7580D24DE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75924"/>
            <a:ext cx="1848108" cy="6192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4B3CA5-BBE1-FDA6-4B83-01C55ED85635}"/>
              </a:ext>
            </a:extLst>
          </p:cNvPr>
          <p:cNvSpPr/>
          <p:nvPr/>
        </p:nvSpPr>
        <p:spPr>
          <a:xfrm>
            <a:off x="1674796" y="6338652"/>
            <a:ext cx="1289785" cy="45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952D3B-A920-F22A-3E26-9EEE08EA8D82}"/>
              </a:ext>
            </a:extLst>
          </p:cNvPr>
          <p:cNvSpPr/>
          <p:nvPr/>
        </p:nvSpPr>
        <p:spPr>
          <a:xfrm>
            <a:off x="5678754" y="6316342"/>
            <a:ext cx="1289785" cy="456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125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0;0;0;0;14.25;14.09646;28.34646;28.25;42.5;28.25;42.5;28.25;42.5;28.25;42.5;28.25;42.5;"/>
  <p:tag name="VCT-BULLETVISIBILITY" val="G  *******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1oLj2sbEyYmsXc_lF1b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1oLj2sbEyYmsXc_lF1b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1oLj2sbEyYmsXc_lF1b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1oLj2sbEyYmsXc_lF1b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50209_3M_PPTTemplate_v7">
  <a:themeElements>
    <a:clrScheme name="TRIFECTA 3 LtGrn_Grn_LtBlue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AAE600"/>
      </a:accent1>
      <a:accent2>
        <a:srgbClr val="00B432"/>
      </a:accent2>
      <a:accent3>
        <a:srgbClr val="00C8E6"/>
      </a:accent3>
      <a:accent4>
        <a:srgbClr val="005A18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B855991-E11B-4FE6-99AC-122B2F4BC96D}" vid="{8ADE108D-080C-49EF-B933-64D7F307B799}"/>
    </a:ext>
  </a:extLst>
</a:theme>
</file>

<file path=ppt/theme/theme10.xml><?xml version="1.0" encoding="utf-8"?>
<a:theme xmlns:a="http://schemas.openxmlformats.org/drawingml/2006/main" name="Solventum">
  <a:themeElements>
    <a:clrScheme name="Solventum">
      <a:dk1>
        <a:srgbClr val="01332B"/>
      </a:dk1>
      <a:lt1>
        <a:srgbClr val="FFFFFF"/>
      </a:lt1>
      <a:dk2>
        <a:srgbClr val="1CCF93"/>
      </a:dk2>
      <a:lt2>
        <a:srgbClr val="BFFDE3"/>
      </a:lt2>
      <a:accent1>
        <a:srgbClr val="05DD4D"/>
      </a:accent1>
      <a:accent2>
        <a:srgbClr val="CBCBCB"/>
      </a:accent2>
      <a:accent3>
        <a:srgbClr val="19A591"/>
      </a:accent3>
      <a:accent4>
        <a:srgbClr val="5645D0"/>
      </a:accent4>
      <a:accent5>
        <a:srgbClr val="C7A79C"/>
      </a:accent5>
      <a:accent6>
        <a:srgbClr val="578FFE"/>
      </a:accent6>
      <a:hlink>
        <a:srgbClr val="0A7B6B"/>
      </a:hlink>
      <a:folHlink>
        <a:srgbClr val="0A7B6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E7E7"/>
        </a:solidFill>
        <a:ln>
          <a:noFill/>
        </a:ln>
      </a:spPr>
      <a:bodyPr rtlCol="0" anchor="t" anchorCtr="0"/>
      <a:lstStyle>
        <a:defPPr algn="l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600"/>
          </a:spcAft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entp-16-9-template-gbl.potx" id="{470E2979-C9E0-7349-AA8F-7B6E6740C68F}" vid="{DBBD58C3-F120-AE4C-AE71-BAE16B8DFE29}"/>
    </a:ext>
  </a:extLst>
</a:theme>
</file>

<file path=ppt/theme/theme11.xml><?xml version="1.0" encoding="utf-8"?>
<a:theme xmlns:a="http://schemas.openxmlformats.org/drawingml/2006/main" name="1_150209_3M_PPTTemplate_v7">
  <a:themeElements>
    <a:clrScheme name="TRIFECTA 10 Pur_Mar_Red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8228B4"/>
      </a:accent1>
      <a:accent2>
        <a:srgbClr val="8C006E"/>
      </a:accent2>
      <a:accent3>
        <a:srgbClr val="FF0000"/>
      </a:accent3>
      <a:accent4>
        <a:srgbClr val="FAAA19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4. General Template 20.pptx [Read-Only]" id="{4F53649F-DAF6-4C0A-84EB-A7E7897AB1FB}" vid="{FD4B1694-1F90-49C2-BC62-0A6A74E65B5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150209_3M_PPTTemplate_v7">
  <a:themeElements>
    <a:clrScheme name="TRIFECTA 10 Pur_Mar_Red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8228B4"/>
      </a:accent1>
      <a:accent2>
        <a:srgbClr val="8C006E"/>
      </a:accent2>
      <a:accent3>
        <a:srgbClr val="FF0000"/>
      </a:accent3>
      <a:accent4>
        <a:srgbClr val="FAAA19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B855991-E11B-4FE6-99AC-122B2F4BC96D}" vid="{8ADE108D-080C-49EF-B933-64D7F307B799}"/>
    </a:ext>
  </a:extLst>
</a:theme>
</file>

<file path=ppt/theme/theme14.xml><?xml version="1.0" encoding="utf-8"?>
<a:theme xmlns:a="http://schemas.openxmlformats.org/drawingml/2006/main" name="Office Theme">
  <a:themeElements>
    <a:clrScheme name="3M Colours">
      <a:dk1>
        <a:sysClr val="windowText" lastClr="000000"/>
      </a:dk1>
      <a:lt1>
        <a:sysClr val="window" lastClr="FFFFFF"/>
      </a:lt1>
      <a:dk2>
        <a:srgbClr val="595959"/>
      </a:dk2>
      <a:lt2>
        <a:srgbClr val="D2D2D2"/>
      </a:lt2>
      <a:accent1>
        <a:srgbClr val="FF0000"/>
      </a:accent1>
      <a:accent2>
        <a:srgbClr val="F5821E"/>
      </a:accent2>
      <a:accent3>
        <a:srgbClr val="FAAA19"/>
      </a:accent3>
      <a:accent4>
        <a:srgbClr val="FF0000"/>
      </a:accent4>
      <a:accent5>
        <a:srgbClr val="F5821E"/>
      </a:accent5>
      <a:accent6>
        <a:srgbClr val="FAAA19"/>
      </a:accent6>
      <a:hlink>
        <a:srgbClr val="000000"/>
      </a:hlink>
      <a:folHlink>
        <a:srgbClr val="000000"/>
      </a:folHlink>
    </a:clrScheme>
    <a:fontScheme name="3M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3M Colours">
      <a:dk1>
        <a:sysClr val="windowText" lastClr="000000"/>
      </a:dk1>
      <a:lt1>
        <a:sysClr val="window" lastClr="FFFFFF"/>
      </a:lt1>
      <a:dk2>
        <a:srgbClr val="595959"/>
      </a:dk2>
      <a:lt2>
        <a:srgbClr val="D2D2D2"/>
      </a:lt2>
      <a:accent1>
        <a:srgbClr val="FF0000"/>
      </a:accent1>
      <a:accent2>
        <a:srgbClr val="F5821E"/>
      </a:accent2>
      <a:accent3>
        <a:srgbClr val="FAAA19"/>
      </a:accent3>
      <a:accent4>
        <a:srgbClr val="FF0000"/>
      </a:accent4>
      <a:accent5>
        <a:srgbClr val="F5821E"/>
      </a:accent5>
      <a:accent6>
        <a:srgbClr val="FAAA19"/>
      </a:accent6>
      <a:hlink>
        <a:srgbClr val="000000"/>
      </a:hlink>
      <a:folHlink>
        <a:srgbClr val="000000"/>
      </a:folHlink>
    </a:clrScheme>
    <a:fontScheme name="3M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150209_3M_PPTTemplate_v7">
  <a:themeElements>
    <a:clrScheme name="TRIFECTA 3 LtGrn_Grn_LtBlue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AAE600"/>
      </a:accent1>
      <a:accent2>
        <a:srgbClr val="00B432"/>
      </a:accent2>
      <a:accent3>
        <a:srgbClr val="00C8E6"/>
      </a:accent3>
      <a:accent4>
        <a:srgbClr val="005A18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B855991-E11B-4FE6-99AC-122B2F4BC96D}" vid="{8ADE108D-080C-49EF-B933-64D7F307B799}"/>
    </a:ext>
  </a:extLst>
</a:theme>
</file>

<file path=ppt/theme/theme3.xml><?xml version="1.0" encoding="utf-8"?>
<a:theme xmlns:a="http://schemas.openxmlformats.org/drawingml/2006/main" name="150209_3M_PPTTemplate_v7">
  <a:themeElements>
    <a:clrScheme name="TRIFECTA 3 LtGrn_Grn_LtBlue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AAE600"/>
      </a:accent1>
      <a:accent2>
        <a:srgbClr val="00B432"/>
      </a:accent2>
      <a:accent3>
        <a:srgbClr val="00C8E6"/>
      </a:accent3>
      <a:accent4>
        <a:srgbClr val="005A18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Custom 2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B855991-E11B-4FE6-99AC-122B2F4BC96D}" vid="{8ADE108D-080C-49EF-B933-64D7F307B799}"/>
    </a:ext>
  </a:extLst>
</a:theme>
</file>

<file path=ppt/theme/theme4.xml><?xml version="1.0" encoding="utf-8"?>
<a:theme xmlns:a="http://schemas.openxmlformats.org/drawingml/2006/main" name="3M_PPTtemplate_v6">
  <a:themeElements>
    <a:clrScheme name="TRIFECTA 06 LtBlue_Blue_DkBlue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C8E6"/>
      </a:accent1>
      <a:accent2>
        <a:srgbClr val="1E1E96"/>
      </a:accent2>
      <a:accent3>
        <a:srgbClr val="003CE6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_Theme_v6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_color_theme_selected" id="{319211EE-7B7A-CD41-B63E-6ED89D6BDC7E}" vid="{5479D88D-EF75-7244-B6F1-8EBDD394FE5D}"/>
    </a:ext>
  </a:extLst>
</a:theme>
</file>

<file path=ppt/theme/theme5.xml><?xml version="1.0" encoding="utf-8"?>
<a:theme xmlns:a="http://schemas.openxmlformats.org/drawingml/2006/main" name="3M_PPTtemplate_v6">
  <a:themeElements>
    <a:clrScheme name="TRIFECTA 06 LtBlue_Blue_DkBlue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C8E6"/>
      </a:accent1>
      <a:accent2>
        <a:srgbClr val="1E1E96"/>
      </a:accent2>
      <a:accent3>
        <a:srgbClr val="003CE6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_Theme_v6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E01847A4-18E3-433B-B527-00BBAB91A667}" vid="{DB53FFC8-40DE-4499-83C1-0B5366583EC8}"/>
    </a:ext>
  </a:extLst>
</a:theme>
</file>

<file path=ppt/theme/theme6.xml><?xml version="1.0" encoding="utf-8"?>
<a:theme xmlns:a="http://schemas.openxmlformats.org/drawingml/2006/main" name="4_150209_3M_PPTTemplate_v7">
  <a:themeElements>
    <a:clrScheme name="TRIFECTA 3 LtGrn_Grn_LtBlue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AAE600"/>
      </a:accent1>
      <a:accent2>
        <a:srgbClr val="00B432"/>
      </a:accent2>
      <a:accent3>
        <a:srgbClr val="00C8E6"/>
      </a:accent3>
      <a:accent4>
        <a:srgbClr val="005A18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B855991-E11B-4FE6-99AC-122B2F4BC96D}" vid="{8ADE108D-080C-49EF-B933-64D7F307B799}"/>
    </a:ext>
  </a:extLst>
</a:theme>
</file>

<file path=ppt/theme/theme7.xml><?xml version="1.0" encoding="utf-8"?>
<a:theme xmlns:a="http://schemas.openxmlformats.org/drawingml/2006/main" name="150209_3M_PPTTemplate_v7">
  <a:themeElements>
    <a:clrScheme name="TRIFECTA 3 LtGrn_Grn_LtBlue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AAE600"/>
      </a:accent1>
      <a:accent2>
        <a:srgbClr val="00B432"/>
      </a:accent2>
      <a:accent3>
        <a:srgbClr val="00C8E6"/>
      </a:accent3>
      <a:accent4>
        <a:srgbClr val="005A18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B855991-E11B-4FE6-99AC-122B2F4BC96D}" vid="{8ADE108D-080C-49EF-B933-64D7F307B799}"/>
    </a:ext>
  </a:extLst>
</a:theme>
</file>

<file path=ppt/theme/theme8.xml><?xml version="1.0" encoding="utf-8"?>
<a:theme xmlns:a="http://schemas.openxmlformats.org/drawingml/2006/main" name="150209_3M_PPTTemplate_v7">
  <a:themeElements>
    <a:clrScheme name="TRIFECTA 3 LtGrn_Grn_LtBlue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AAE600"/>
      </a:accent1>
      <a:accent2>
        <a:srgbClr val="00B432"/>
      </a:accent2>
      <a:accent3>
        <a:srgbClr val="00C8E6"/>
      </a:accent3>
      <a:accent4>
        <a:srgbClr val="005A18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B855991-E11B-4FE6-99AC-122B2F4BC96D}" vid="{8ADE108D-080C-49EF-B933-64D7F307B799}"/>
    </a:ext>
  </a:extLst>
</a:theme>
</file>

<file path=ppt/theme/theme9.xml><?xml version="1.0" encoding="utf-8"?>
<a:theme xmlns:a="http://schemas.openxmlformats.org/drawingml/2006/main" name="2_150209_3M_PPTTemplate_v7">
  <a:themeElements>
    <a:clrScheme name="TRIFECTA 10 Pur_Mar_Red-A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8228B4"/>
      </a:accent1>
      <a:accent2>
        <a:srgbClr val="8C006E"/>
      </a:accent2>
      <a:accent3>
        <a:srgbClr val="FF0000"/>
      </a:accent3>
      <a:accent4>
        <a:srgbClr val="FAAA19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 Fonts TTF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4. General Template 20.pptx [Read-Only]" id="{4F53649F-DAF6-4C0A-84EB-A7E7897AB1FB}" vid="{FD4B1694-1F90-49C2-BC62-0A6A74E65B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C8E7084AC3734FB093E75DA2DD0E0E" ma:contentTypeVersion="14" ma:contentTypeDescription="Create a new document." ma:contentTypeScope="" ma:versionID="c0764f2de76520ed39269bcc955ab998">
  <xsd:schema xmlns:xsd="http://www.w3.org/2001/XMLSchema" xmlns:xs="http://www.w3.org/2001/XMLSchema" xmlns:p="http://schemas.microsoft.com/office/2006/metadata/properties" xmlns:ns2="bfc0315f-323d-413e-a9e6-ae8719cf4803" xmlns:ns3="0851c46c-7487-4ac0-887b-31c0b504cb69" targetNamespace="http://schemas.microsoft.com/office/2006/metadata/properties" ma:root="true" ma:fieldsID="5c08e91d52d85e23aa2dfe647785e9e2" ns2:_="" ns3:_="">
    <xsd:import namespace="bfc0315f-323d-413e-a9e6-ae8719cf4803"/>
    <xsd:import namespace="0851c46c-7487-4ac0-887b-31c0b504cb69"/>
    <xsd:element name="properties">
      <xsd:complexType>
        <xsd:sequence>
          <xsd:element name="documentManagement">
            <xsd:complexType>
              <xsd:all>
                <xsd:element ref="ns2:BrandedPresentations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0315f-323d-413e-a9e6-ae8719cf4803" elementFormDefault="qualified">
    <xsd:import namespace="http://schemas.microsoft.com/office/2006/documentManagement/types"/>
    <xsd:import namespace="http://schemas.microsoft.com/office/infopath/2007/PartnerControls"/>
    <xsd:element name="BrandedPresentations" ma:index="8" nillable="true" ma:displayName="Branded Presentations" ma:description="Approved marketing presentations" ma:format="Dropdown" ma:internalName="BrandedPresentations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1c46c-7487-4ac0-887b-31c0b504cb6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andedPresentations xmlns="bfc0315f-323d-413e-a9e6-ae8719cf4803" xsi:nil="true"/>
    <SharedWithUsers xmlns="0851c46c-7487-4ac0-887b-31c0b504cb69">
      <UserInfo>
        <DisplayName/>
        <AccountId xsi:nil="true"/>
        <AccountType/>
      </UserInfo>
    </SharedWithUsers>
    <MediaLengthInSeconds xmlns="bfc0315f-323d-413e-a9e6-ae8719cf4803" xsi:nil="true"/>
  </documentManagement>
</p:properties>
</file>

<file path=customXml/itemProps1.xml><?xml version="1.0" encoding="utf-8"?>
<ds:datastoreItem xmlns:ds="http://schemas.openxmlformats.org/officeDocument/2006/customXml" ds:itemID="{0163D7D9-7251-4524-A8D5-B6F8E0B1F9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5DD953-5B7A-4AFA-9757-6B3A38DA21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c0315f-323d-413e-a9e6-ae8719cf4803"/>
    <ds:schemaRef ds:uri="0851c46c-7487-4ac0-887b-31c0b504cb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508E78-31D1-4691-8A04-9FAA5347A676}">
  <ds:schemaRefs>
    <ds:schemaRef ds:uri="http://www.w3.org/XML/1998/namespace"/>
    <ds:schemaRef ds:uri="http://schemas.microsoft.com/office/2006/documentManagement/types"/>
    <ds:schemaRef ds:uri="http://purl.org/dc/elements/1.1/"/>
    <ds:schemaRef ds:uri="bfc0315f-323d-413e-a9e6-ae8719cf4803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851c46c-7487-4ac0-887b-31c0b504cb69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3361</Words>
  <Application>Microsoft Office PowerPoint</Application>
  <PresentationFormat>Widescreen</PresentationFormat>
  <Paragraphs>397</Paragraphs>
  <Slides>20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3M Circular TT</vt:lpstr>
      <vt:lpstr>3M Circular TT Bold</vt:lpstr>
      <vt:lpstr>3M Circular TT Book</vt:lpstr>
      <vt:lpstr>3M Circular TT Light</vt:lpstr>
      <vt:lpstr>Arial</vt:lpstr>
      <vt:lpstr>Arial Narrow</vt:lpstr>
      <vt:lpstr>Calibri</vt:lpstr>
      <vt:lpstr>Calibri Light</vt:lpstr>
      <vt:lpstr>Lucida Calligraphy</vt:lpstr>
      <vt:lpstr>System Font Regular</vt:lpstr>
      <vt:lpstr>150209_3M_PPTTemplate_v7</vt:lpstr>
      <vt:lpstr>3_150209_3M_PPTTemplate_v7</vt:lpstr>
      <vt:lpstr>150209_3M_PPTTemplate_v7</vt:lpstr>
      <vt:lpstr>3M_PPTtemplate_v6</vt:lpstr>
      <vt:lpstr>3M_PPTtemplate_v6</vt:lpstr>
      <vt:lpstr>4_150209_3M_PPTTemplate_v7</vt:lpstr>
      <vt:lpstr>150209_3M_PPTTemplate_v7</vt:lpstr>
      <vt:lpstr>150209_3M_PPTTemplate_v7</vt:lpstr>
      <vt:lpstr>2_150209_3M_PPTTemplate_v7</vt:lpstr>
      <vt:lpstr>Solventum</vt:lpstr>
      <vt:lpstr>1_150209_3M_PPTTemplate_v7</vt:lpstr>
      <vt:lpstr>Office Theme</vt:lpstr>
      <vt:lpstr>8_150209_3M_PPTTemplate_v7</vt:lpstr>
      <vt:lpstr>Unintended Hypothermia:  The Importance of Maintaining Normothermia</vt:lpstr>
      <vt:lpstr>Disclosure</vt:lpstr>
      <vt:lpstr>PowerPoint Presentation</vt:lpstr>
      <vt:lpstr>PowerPoint Presentation</vt:lpstr>
      <vt:lpstr>Normothermia</vt:lpstr>
      <vt:lpstr>PowerPoint Presentation</vt:lpstr>
      <vt:lpstr>PowerPoint Presentation</vt:lpstr>
      <vt:lpstr>PowerPoint Presentation</vt:lpstr>
      <vt:lpstr>2020 Meta-analysis: Prewarming decreases SSI Risk </vt:lpstr>
      <vt:lpstr>              </vt:lpstr>
      <vt:lpstr>PowerPoint Presentation</vt:lpstr>
      <vt:lpstr>Bair HuggerTM Temperature Monitor</vt:lpstr>
      <vt:lpstr>Bair HuggerTM Temperature Monitor</vt:lpstr>
      <vt:lpstr>Bair HuggerTM Temperature Monitor</vt:lpstr>
      <vt:lpstr>Prevent Unintended Perioperative Hypothermia  Active Clinical Prewarming Options</vt:lpstr>
      <vt:lpstr>Prevent Unintended Perioperative Hypothermia  Active Clinical Prewarming Options</vt:lpstr>
      <vt:lpstr>PowerPoint Presentation</vt:lpstr>
      <vt:lpstr>PowerPoint Presentation</vt:lpstr>
      <vt:lpstr>PowerPoint Presentation</vt:lpstr>
      <vt:lpstr>Your Patient’s Recovery Starts in Pre-op  What you do in pre-op changes outcomes!!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Trifecta 1.0</dc:title>
  <dc:creator/>
  <cp:lastModifiedBy/>
  <cp:revision>1</cp:revision>
  <dcterms:modified xsi:type="dcterms:W3CDTF">2024-10-10T18:40:11Z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1958178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D6.0.7</vt:lpwstr>
  </property>
  <property fmtid="{D5CDD505-2E9C-101B-9397-08002B2CF9AE}" pid="5" name="ArticulateGUID">
    <vt:lpwstr>94047695-3C21-430F-860D-F376CFAA9D51</vt:lpwstr>
  </property>
  <property fmtid="{D5CDD505-2E9C-101B-9397-08002B2CF9AE}" pid="6" name="ArticulatePath">
    <vt:lpwstr>IPD HCA_TEMPLATE_MASTER_7-2015_rev v3ad</vt:lpwstr>
  </property>
  <property fmtid="{D5CDD505-2E9C-101B-9397-08002B2CF9AE}" pid="7" name="ContentTypeId">
    <vt:lpwstr>0x010100E0C8E7084AC3734FB093E75DA2DD0E0E</vt:lpwstr>
  </property>
  <property fmtid="{D5CDD505-2E9C-101B-9397-08002B2CF9AE}" pid="8" name="Order">
    <vt:r8>0</vt:r8>
  </property>
  <property fmtid="{D5CDD505-2E9C-101B-9397-08002B2CF9AE}" pid="9" name="URL">
    <vt:lpwstr/>
  </property>
  <property fmtid="{D5CDD505-2E9C-101B-9397-08002B2CF9AE}" pid="10" name="xd_ProgID">
    <vt:lpwstr/>
  </property>
  <property fmtid="{D5CDD505-2E9C-101B-9397-08002B2CF9AE}" pid="11" name="TemplateUrl">
    <vt:lpwstr/>
  </property>
  <property fmtid="{D5CDD505-2E9C-101B-9397-08002B2CF9AE}" pid="12" name="xd_Signature">
    <vt:bool>false</vt:bool>
  </property>
  <property fmtid="{D5CDD505-2E9C-101B-9397-08002B2CF9AE}" pid="13" name="SharedWithUsers">
    <vt:lpwstr>32;#Tina Krupa</vt:lpwstr>
  </property>
  <property fmtid="{D5CDD505-2E9C-101B-9397-08002B2CF9AE}" pid="14" name="TriggerFlowInfo">
    <vt:lpwstr/>
  </property>
  <property fmtid="{D5CDD505-2E9C-101B-9397-08002B2CF9AE}" pid="15" name="ComplianceAssetId">
    <vt:lpwstr/>
  </property>
  <property fmtid="{D5CDD505-2E9C-101B-9397-08002B2CF9AE}" pid="16" name="_ExtendedDescription">
    <vt:lpwstr/>
  </property>
  <property fmtid="{D5CDD505-2E9C-101B-9397-08002B2CF9AE}" pid="17" name="GUID">
    <vt:lpwstr>8a1d198e-429d-4f98-8203-e1f11e7f9421</vt:lpwstr>
  </property>
</Properties>
</file>